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7" r:id="rId2"/>
    <p:sldId id="325" r:id="rId3"/>
    <p:sldId id="301" r:id="rId4"/>
    <p:sldId id="302" r:id="rId5"/>
    <p:sldId id="319" r:id="rId6"/>
    <p:sldId id="305" r:id="rId7"/>
    <p:sldId id="308" r:id="rId8"/>
    <p:sldId id="307" r:id="rId9"/>
    <p:sldId id="321" r:id="rId10"/>
    <p:sldId id="333" r:id="rId11"/>
    <p:sldId id="332" r:id="rId12"/>
    <p:sldId id="324" r:id="rId13"/>
    <p:sldId id="330" r:id="rId14"/>
    <p:sldId id="326" r:id="rId15"/>
    <p:sldId id="310" r:id="rId16"/>
    <p:sldId id="311" r:id="rId17"/>
    <p:sldId id="327" r:id="rId18"/>
    <p:sldId id="328" r:id="rId19"/>
    <p:sldId id="323" r:id="rId20"/>
    <p:sldId id="329" r:id="rId21"/>
    <p:sldId id="312" r:id="rId22"/>
    <p:sldId id="318" r:id="rId23"/>
    <p:sldId id="335" r:id="rId24"/>
    <p:sldId id="283" r:id="rId25"/>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48" y="96"/>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235786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15</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21</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22</a:t>
            </a:fld>
            <a:endParaRPr lang="zh-CN" altLang="en-US"/>
          </a:p>
        </p:txBody>
      </p:sp>
    </p:spTree>
    <p:extLst>
      <p:ext uri="{BB962C8B-B14F-4D97-AF65-F5344CB8AC3E}">
        <p14:creationId xmlns:p14="http://schemas.microsoft.com/office/powerpoint/2010/main" val="70646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1228954"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pPr marL="0" marR="0" lvl="0" indent="0" algn="r" defTabSz="1228954"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9394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24</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9/21/2024</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8.jpg"/><Relationship Id="rId3" Type="http://schemas.openxmlformats.org/officeDocument/2006/relationships/image" Target="../media/image27.png"/><Relationship Id="rId7" Type="http://schemas.openxmlformats.org/officeDocument/2006/relationships/image" Target="../media/image31.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6.jp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19.jp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5.wdp"/></Relationships>
</file>

<file path=ppt/slides/_rels/slide17.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1.png"/><Relationship Id="rId5" Type="http://schemas.openxmlformats.org/officeDocument/2006/relationships/image" Target="../media/image30.png"/><Relationship Id="rId10" Type="http://schemas.microsoft.com/office/2007/relationships/hdphoto" Target="../media/hdphoto6.wdp"/><Relationship Id="rId4" Type="http://schemas.openxmlformats.org/officeDocument/2006/relationships/image" Target="../media/image29.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emf"/><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33.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latin typeface="Arial" panose="020B0604020202020204" pitchFamily="34" charset="0"/>
              <a:cs typeface="Arial" panose="020B0604020202020204" pitchFamily="34" charset="0"/>
            </a:endParaRPr>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latin typeface="Arial" panose="020B0604020202020204" pitchFamily="34" charset="0"/>
              <a:cs typeface="Arial" panose="020B0604020202020204" pitchFamily="34" charset="0"/>
            </a:endParaRPr>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latin typeface="Arial" panose="020B0604020202020204" pitchFamily="34" charset="0"/>
              <a:cs typeface="Arial" panose="020B0604020202020204" pitchFamily="34" charset="0"/>
            </a:endParaRPr>
          </a:p>
        </p:txBody>
      </p:sp>
      <p:grpSp>
        <p:nvGrpSpPr>
          <p:cNvPr id="2" name="Group 1"/>
          <p:cNvGrpSpPr/>
          <p:nvPr/>
        </p:nvGrpSpPr>
        <p:grpSpPr>
          <a:xfrm>
            <a:off x="4957504" y="3902747"/>
            <a:ext cx="1058394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latin typeface="Arial" panose="020B0604020202020204" pitchFamily="34" charset="0"/>
                <a:cs typeface="Arial" panose="020B0604020202020204" pitchFamily="34" charset="0"/>
              </a:endParaRPr>
            </a:p>
          </p:txBody>
        </p:sp>
      </p:grpSp>
      <p:grpSp>
        <p:nvGrpSpPr>
          <p:cNvPr id="10" name="Group 9"/>
          <p:cNvGrpSpPr/>
          <p:nvPr/>
        </p:nvGrpSpPr>
        <p:grpSpPr>
          <a:xfrm>
            <a:off x="3228647" y="3823254"/>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endParaRPr>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403878" cy="984735"/>
          </a:xfrm>
          <a:prstGeom prst="rect">
            <a:avLst/>
          </a:prstGeom>
          <a:noFill/>
        </p:spPr>
        <p:txBody>
          <a:bodyPr wrap="square" lIns="162473" tIns="81237" rIns="162473" bIns="81237" rtlCol="0">
            <a:spAutoFit/>
          </a:bodyPr>
          <a:lstStyle/>
          <a:p>
            <a:pPr algn="ctr"/>
            <a:r>
              <a:rPr lang="en-US" sz="5333"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5333" b="1" dirty="0">
                <a:solidFill>
                  <a:srgbClr val="00B0F0"/>
                </a:solidFill>
                <a:latin typeface="Arial" panose="020B0604020202020204" pitchFamily="34" charset="0"/>
                <a:ea typeface="Arial-Rounded" panose="020B0500000000000000" pitchFamily="34" charset="0"/>
                <a:cs typeface="Arial" panose="020B0604020202020204" pitchFamily="34" charset="0"/>
              </a:rPr>
              <a:t> 2</a:t>
            </a:r>
          </a:p>
        </p:txBody>
      </p:sp>
      <p:sp>
        <p:nvSpPr>
          <p:cNvPr id="33" name="TextBox 32"/>
          <p:cNvSpPr txBox="1"/>
          <p:nvPr/>
        </p:nvSpPr>
        <p:spPr>
          <a:xfrm>
            <a:off x="3185114" y="3906335"/>
            <a:ext cx="1887274"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4267"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5689" b="1" dirty="0">
                <a:solidFill>
                  <a:schemeClr val="bg1"/>
                </a:solidFill>
                <a:latin typeface="Arial" panose="020B0604020202020204" pitchFamily="34" charset="0"/>
                <a:ea typeface="Arial-Rounded" pitchFamily="34" charset="0"/>
                <a:cs typeface="Arial" panose="020B0604020202020204" pitchFamily="34" charset="0"/>
              </a:rPr>
              <a:t>4</a:t>
            </a:r>
          </a:p>
        </p:txBody>
      </p:sp>
      <p:sp>
        <p:nvSpPr>
          <p:cNvPr id="24" name="TextBox 23"/>
          <p:cNvSpPr txBox="1"/>
          <p:nvPr/>
        </p:nvSpPr>
        <p:spPr>
          <a:xfrm>
            <a:off x="4926599" y="4201905"/>
            <a:ext cx="9633463" cy="1066937"/>
          </a:xfrm>
          <a:prstGeom prst="rect">
            <a:avLst/>
          </a:prstGeom>
          <a:noFill/>
        </p:spPr>
        <p:txBody>
          <a:bodyPr wrap="square" lIns="162473" tIns="81237" rIns="162473" bIns="81237" rtlCol="0">
            <a:spAutoFit/>
          </a:bodyPr>
          <a:lstStyle/>
          <a:p>
            <a:pPr algn="ctr"/>
            <a:r>
              <a:rPr lang="en-US" sz="5867" b="1">
                <a:solidFill>
                  <a:srgbClr val="0070C0"/>
                </a:solidFill>
                <a:latin typeface="Arial" panose="020B0604020202020204" pitchFamily="34" charset="0"/>
                <a:ea typeface="Arial-Rounded" pitchFamily="34" charset="0"/>
                <a:cs typeface="Arial" panose="020B0604020202020204" pitchFamily="34" charset="0"/>
              </a:rPr>
              <a:t>ĐỌC</a:t>
            </a:r>
            <a:endParaRPr lang="en-US" sz="5867" b="1" dirty="0">
              <a:solidFill>
                <a:srgbClr val="0070C0"/>
              </a:solidFill>
              <a:latin typeface="Arial" panose="020B0604020202020204" pitchFamily="34" charset="0"/>
              <a:ea typeface="Arial-Rounded" pitchFamily="34" charset="0"/>
              <a:cs typeface="Arial" panose="020B0604020202020204" pitchFamily="34" charset="0"/>
            </a:endParaRP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9DB51B1-4E73-9947-593B-A2C4EA10059B}"/>
              </a:ext>
            </a:extLst>
          </p:cNvPr>
          <p:cNvSpPr txBox="1"/>
          <p:nvPr/>
        </p:nvSpPr>
        <p:spPr>
          <a:xfrm>
            <a:off x="4621570" y="6527803"/>
            <a:ext cx="9938492" cy="902724"/>
          </a:xfrm>
          <a:prstGeom prst="rect">
            <a:avLst/>
          </a:prstGeom>
          <a:noFill/>
        </p:spPr>
        <p:txBody>
          <a:bodyPr wrap="square" lIns="162473" tIns="81237" rIns="162473" bIns="81237" rtlCol="0">
            <a:spAutoFit/>
          </a:bodyPr>
          <a:lstStyle/>
          <a:p>
            <a:pPr algn="ctr"/>
            <a:r>
              <a:rPr lang="en-US" sz="4800" b="1">
                <a:solidFill>
                  <a:srgbClr val="FF0000"/>
                </a:solidFill>
                <a:latin typeface="Arial" panose="020B0604020202020204" pitchFamily="34" charset="0"/>
                <a:ea typeface="Arial-Rounded" pitchFamily="34" charset="0"/>
                <a:cs typeface="Arial" panose="020B0604020202020204" pitchFamily="34" charset="0"/>
              </a:rPr>
              <a:t>Làm việc thật là vui – trang 20</a:t>
            </a:r>
            <a:endParaRPr lang="en-US" sz="4800" b="1" dirty="0">
              <a:solidFill>
                <a:srgbClr val="FF0000"/>
              </a:solidFill>
              <a:latin typeface="Arial" panose="020B0604020202020204" pitchFamily="34" charset="0"/>
              <a:ea typeface="Arial-Rounded" pitchFamily="34" charset="0"/>
              <a:cs typeface="Arial" panose="020B0604020202020204" pitchFamily="34" charset="0"/>
            </a:endParaRPr>
          </a:p>
        </p:txBody>
      </p:sp>
      <p:sp>
        <p:nvSpPr>
          <p:cNvPr id="4" name="TextBox 28">
            <a:extLst>
              <a:ext uri="{FF2B5EF4-FFF2-40B4-BE49-F238E27FC236}">
                <a16:creationId xmlns:a16="http://schemas.microsoft.com/office/drawing/2014/main" id="{54332AC0-6701-8AF1-E5E6-47A2EAF6C5D6}"/>
              </a:ext>
            </a:extLst>
          </p:cNvPr>
          <p:cNvSpPr txBox="1"/>
          <p:nvPr/>
        </p:nvSpPr>
        <p:spPr>
          <a:xfrm>
            <a:off x="3196301" y="739834"/>
            <a:ext cx="12248885" cy="1239041"/>
          </a:xfrm>
          <a:prstGeom prst="rect">
            <a:avLst/>
          </a:prstGeom>
          <a:noFill/>
        </p:spPr>
        <p:txBody>
          <a:bodyPr wrap="square" lIns="160254" tIns="80129" rIns="160254" bIns="80129" rtlCol="0">
            <a:spAutoFit/>
          </a:bodyPr>
          <a:lstStyle>
            <a:defPPr>
              <a:defRPr lang="en-US"/>
            </a:defPPr>
            <a:lvl1pPr marL="0" algn="l" defTabSz="1602548" rtl="0" eaLnBrk="1" latinLnBrk="0" hangingPunct="1">
              <a:defRPr sz="3200" kern="1200">
                <a:solidFill>
                  <a:schemeClr val="tx1"/>
                </a:solidFill>
                <a:latin typeface="+mn-lt"/>
                <a:ea typeface="+mn-ea"/>
                <a:cs typeface="+mn-cs"/>
              </a:defRPr>
            </a:lvl1pPr>
            <a:lvl2pPr marL="801274" algn="l" defTabSz="1602548" rtl="0" eaLnBrk="1" latinLnBrk="0" hangingPunct="1">
              <a:defRPr sz="3200" kern="1200">
                <a:solidFill>
                  <a:schemeClr val="tx1"/>
                </a:solidFill>
                <a:latin typeface="+mn-lt"/>
                <a:ea typeface="+mn-ea"/>
                <a:cs typeface="+mn-cs"/>
              </a:defRPr>
            </a:lvl2pPr>
            <a:lvl3pPr marL="1602548" algn="l" defTabSz="1602548" rtl="0" eaLnBrk="1" latinLnBrk="0" hangingPunct="1">
              <a:defRPr sz="3200" kern="1200">
                <a:solidFill>
                  <a:schemeClr val="tx1"/>
                </a:solidFill>
                <a:latin typeface="+mn-lt"/>
                <a:ea typeface="+mn-ea"/>
                <a:cs typeface="+mn-cs"/>
              </a:defRPr>
            </a:lvl3pPr>
            <a:lvl4pPr marL="2403820" algn="l" defTabSz="1602548" rtl="0" eaLnBrk="1" latinLnBrk="0" hangingPunct="1">
              <a:defRPr sz="3200" kern="1200">
                <a:solidFill>
                  <a:schemeClr val="tx1"/>
                </a:solidFill>
                <a:latin typeface="+mn-lt"/>
                <a:ea typeface="+mn-ea"/>
                <a:cs typeface="+mn-cs"/>
              </a:defRPr>
            </a:lvl4pPr>
            <a:lvl5pPr marL="3205096" algn="l" defTabSz="1602548" rtl="0" eaLnBrk="1" latinLnBrk="0" hangingPunct="1">
              <a:defRPr sz="3200" kern="1200">
                <a:solidFill>
                  <a:schemeClr val="tx1"/>
                </a:solidFill>
                <a:latin typeface="+mn-lt"/>
                <a:ea typeface="+mn-ea"/>
                <a:cs typeface="+mn-cs"/>
              </a:defRPr>
            </a:lvl5pPr>
            <a:lvl6pPr marL="4006369" algn="l" defTabSz="1602548" rtl="0" eaLnBrk="1" latinLnBrk="0" hangingPunct="1">
              <a:defRPr sz="3200" kern="1200">
                <a:solidFill>
                  <a:schemeClr val="tx1"/>
                </a:solidFill>
                <a:latin typeface="+mn-lt"/>
                <a:ea typeface="+mn-ea"/>
                <a:cs typeface="+mn-cs"/>
              </a:defRPr>
            </a:lvl6pPr>
            <a:lvl7pPr marL="4807643" algn="l" defTabSz="1602548" rtl="0" eaLnBrk="1" latinLnBrk="0" hangingPunct="1">
              <a:defRPr sz="3200" kern="1200">
                <a:solidFill>
                  <a:schemeClr val="tx1"/>
                </a:solidFill>
                <a:latin typeface="+mn-lt"/>
                <a:ea typeface="+mn-ea"/>
                <a:cs typeface="+mn-cs"/>
              </a:defRPr>
            </a:lvl7pPr>
            <a:lvl8pPr marL="5608916" algn="l" defTabSz="1602548" rtl="0" eaLnBrk="1" latinLnBrk="0" hangingPunct="1">
              <a:defRPr sz="3200" kern="1200">
                <a:solidFill>
                  <a:schemeClr val="tx1"/>
                </a:solidFill>
                <a:latin typeface="+mn-lt"/>
                <a:ea typeface="+mn-ea"/>
                <a:cs typeface="+mn-cs"/>
              </a:defRPr>
            </a:lvl8pPr>
            <a:lvl9pPr marL="6410189" algn="l" defTabSz="1602548" rtl="0" eaLnBrk="1" latinLnBrk="0" hangingPunct="1">
              <a:defRPr sz="3200" kern="1200">
                <a:solidFill>
                  <a:schemeClr val="tx1"/>
                </a:solidFill>
                <a:latin typeface="+mn-lt"/>
                <a:ea typeface="+mn-ea"/>
                <a:cs typeface="+mn-cs"/>
              </a:defRPr>
            </a:lvl9pPr>
          </a:lstStyle>
          <a:p>
            <a:pPr algn="ctr"/>
            <a:r>
              <a:rPr lang="en-US" sz="70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EM LỚN LÊN TỪNG NGÀY</a:t>
            </a: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261882" y="2298958"/>
            <a:ext cx="15732235" cy="2056332"/>
          </a:xfrm>
          <a:prstGeom prst="rect">
            <a:avLst/>
          </a:prstGeom>
          <a:noFill/>
        </p:spPr>
        <p:txBody>
          <a:bodyPr wrap="square" lIns="121855" tIns="60928" rIns="121855" bIns="60928" rtlCol="0">
            <a:spAutoFit/>
          </a:bodyPr>
          <a:lstStyle/>
          <a:p>
            <a:pPr indent="463550">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418665" y="7551916"/>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endParaRPr lang="en-US" sz="4000"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8554" y="343378"/>
            <a:ext cx="2477928" cy="1749591"/>
          </a:xfrm>
          <a:prstGeom prst="rect">
            <a:avLst/>
          </a:prstGeom>
        </p:spPr>
      </p:pic>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a:extLst>
              <a:ext uri="{FF2B5EF4-FFF2-40B4-BE49-F238E27FC236}">
                <a16:creationId xmlns:a16="http://schemas.microsoft.com/office/drawing/2014/main" id="{CD5B0876-2D63-407C-AAC5-63BDF5FBAFCF}"/>
              </a:ext>
            </a:extLst>
          </p:cNvPr>
          <p:cNvSpPr/>
          <p:nvPr/>
        </p:nvSpPr>
        <p:spPr>
          <a:xfrm>
            <a:off x="99387" y="2332961"/>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Straight Connector 32"/>
          <p:cNvCxnSpPr/>
          <p:nvPr/>
        </p:nvCxnSpPr>
        <p:spPr>
          <a:xfrm>
            <a:off x="2304591" y="3553975"/>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13085799" y="3565243"/>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877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rotWithShape="1">
          <a:blip r:embed="rId3">
            <a:extLst>
              <a:ext uri="{28A0092B-C50C-407E-A947-70E740481C1C}">
                <a14:useLocalDpi xmlns:a14="http://schemas.microsoft.com/office/drawing/2010/main" val="0"/>
              </a:ext>
            </a:extLst>
          </a:blip>
          <a:srcRect l="9925" t="5857" r="7924" b="15506"/>
          <a:stretch/>
        </p:blipFill>
        <p:spPr>
          <a:xfrm>
            <a:off x="1723292" y="246184"/>
            <a:ext cx="12807961" cy="8674390"/>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p:cNvSpPr txBox="1"/>
          <p:nvPr/>
        </p:nvSpPr>
        <p:spPr>
          <a:xfrm>
            <a:off x="6405390" y="3140339"/>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quét nhà</a:t>
            </a:r>
          </a:p>
        </p:txBody>
      </p:sp>
      <p:sp>
        <p:nvSpPr>
          <p:cNvPr id="20" name="TextBox 19"/>
          <p:cNvSpPr txBox="1"/>
          <p:nvPr/>
        </p:nvSpPr>
        <p:spPr>
          <a:xfrm>
            <a:off x="6405390" y="4623568"/>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bận rộn</a:t>
            </a:r>
          </a:p>
        </p:txBody>
      </p:sp>
    </p:spTree>
    <p:extLst>
      <p:ext uri="{BB962C8B-B14F-4D97-AF65-F5344CB8AC3E}">
        <p14:creationId xmlns:p14="http://schemas.microsoft.com/office/powerpoint/2010/main" val="11213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63041" y="51328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altLang="zh-CN"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altLang="zh-CN" sz="8800" b="1" spc="1067" dirty="0" err="1">
                <a:solidFill>
                  <a:srgbClr val="FF0000"/>
                </a:solidFill>
                <a:latin typeface="Arial" panose="020B0604020202020204" pitchFamily="34" charset="0"/>
                <a:ea typeface="Arial-Rounded" panose="020B0500000000000000" pitchFamily="34" charset="0"/>
                <a:cs typeface="Arial" panose="020B0604020202020204" pitchFamily="34" charset="0"/>
              </a:rPr>
              <a:t>nhóm</a:t>
            </a:r>
            <a:endParaRPr lang="zh-CN" altLang="en-US" sz="8800" b="1" spc="1067"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614855" y="1619023"/>
            <a:ext cx="15379262" cy="6709914"/>
          </a:xfrm>
          <a:prstGeom prst="rect">
            <a:avLst/>
          </a:prstGeom>
          <a:noFill/>
        </p:spPr>
        <p:txBody>
          <a:bodyPr wrap="square" lIns="121855" tIns="60928" rIns="121855" bIns="60928" rtlCol="0">
            <a:spAutoFit/>
          </a:bodyPr>
          <a:lstStyle/>
          <a:p>
            <a:pPr indent="463550"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gn="just">
              <a:lnSpc>
                <a:spcPct val="120000"/>
              </a:lnSpc>
            </a:pPr>
            <a:r>
              <a:rPr lang="en-US" sz="3600" dirty="0">
                <a:solidFill>
                  <a:prstClr val="black"/>
                </a:solidFill>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418665" y="7551916"/>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Luyện</a:t>
            </a:r>
            <a:r>
              <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đọc</a:t>
            </a:r>
            <a:r>
              <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white"/>
                </a:solidFill>
                <a:latin typeface="Arial" panose="020B0604020202020204" pitchFamily="34" charset="0"/>
                <a:ea typeface="Arial-Rounded" panose="020B0500000000000000" pitchFamily="34" charset="0"/>
                <a:cs typeface="Arial" panose="020B0604020202020204" pitchFamily="34" charset="0"/>
              </a:rPr>
              <a:t>đoạn</a:t>
            </a:r>
            <a:endParaRPr lang="en-US" sz="400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1" name="Straight Connector 20"/>
          <p:cNvCxnSpPr/>
          <p:nvPr/>
        </p:nvCxnSpPr>
        <p:spPr>
          <a:xfrm>
            <a:off x="3868702" y="2921965"/>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7866984" y="3600208"/>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1757062" y="3600208"/>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11757062" y="4220526"/>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V="1">
            <a:off x="6888229" y="4872532"/>
            <a:ext cx="1451444" cy="276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10086402" y="4886363"/>
            <a:ext cx="1020478" cy="43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9090380" y="5544622"/>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0" name="Oval 29">
            <a:extLst>
              <a:ext uri="{FF2B5EF4-FFF2-40B4-BE49-F238E27FC236}">
                <a16:creationId xmlns:a16="http://schemas.microsoft.com/office/drawing/2014/main" id="{CD5B0876-2D63-407C-AAC5-63BDF5FBAFCF}"/>
              </a:ext>
            </a:extLst>
          </p:cNvPr>
          <p:cNvSpPr/>
          <p:nvPr/>
        </p:nvSpPr>
        <p:spPr>
          <a:xfrm>
            <a:off x="428646" y="1685400"/>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3200" b="1" dirty="0">
                <a:solidFill>
                  <a:prstClr val="white"/>
                </a:solidFill>
              </a:rPr>
              <a:t>1</a:t>
            </a:r>
          </a:p>
        </p:txBody>
      </p:sp>
      <p:sp>
        <p:nvSpPr>
          <p:cNvPr id="32" name="Oval 31">
            <a:extLst>
              <a:ext uri="{FF2B5EF4-FFF2-40B4-BE49-F238E27FC236}">
                <a16:creationId xmlns:a16="http://schemas.microsoft.com/office/drawing/2014/main" id="{CD5B0876-2D63-407C-AAC5-63BDF5FBAFCF}"/>
              </a:ext>
            </a:extLst>
          </p:cNvPr>
          <p:cNvSpPr/>
          <p:nvPr/>
        </p:nvSpPr>
        <p:spPr>
          <a:xfrm>
            <a:off x="428645" y="6255031"/>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defRPr/>
            </a:pPr>
            <a:r>
              <a:rPr lang="en-US" sz="3200" b="1" dirty="0">
                <a:solidFill>
                  <a:prstClr val="white"/>
                </a:solidFill>
              </a:rPr>
              <a:t>2</a:t>
            </a:r>
          </a:p>
        </p:txBody>
      </p:sp>
      <p:cxnSp>
        <p:nvCxnSpPr>
          <p:cNvPr id="33" name="Straight Connector 32"/>
          <p:cNvCxnSpPr/>
          <p:nvPr/>
        </p:nvCxnSpPr>
        <p:spPr>
          <a:xfrm>
            <a:off x="2689902" y="7524389"/>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13353096" y="7535657"/>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H="1">
            <a:off x="5746863" y="4238608"/>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flipH="1">
            <a:off x="10808497" y="4952581"/>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flipH="1">
            <a:off x="12941479" y="4985969"/>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388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pic>
        <p:nvPicPr>
          <p:cNvPr id="15" name="图片 73732" descr="PPT素材-12"/>
          <p:cNvPicPr>
            <a:picLocks noChangeAspect="1"/>
          </p:cNvPicPr>
          <p:nvPr/>
        </p:nvPicPr>
        <p:blipFill>
          <a:blip r:embed="rId2"/>
          <a:stretch>
            <a:fillRect/>
          </a:stretch>
        </p:blipFill>
        <p:spPr>
          <a:xfrm>
            <a:off x="666485" y="209022"/>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608488" y="4267576"/>
            <a:ext cx="14937354" cy="1484252"/>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Tìm</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hiểu</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bài</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823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Trả</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lời</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câu</a:t>
            </a:r>
            <a:r>
              <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4267" b="1" dirty="0" err="1">
                <a:solidFill>
                  <a:srgbClr val="0070C0"/>
                </a:solidFill>
                <a:latin typeface="Arial" panose="020B0604020202020204" pitchFamily="34" charset="0"/>
                <a:ea typeface="Arial-Rounded" panose="020B0500000000000000" pitchFamily="34" charset="0"/>
                <a:cs typeface="Arial" panose="020B0604020202020204" pitchFamily="34" charset="0"/>
              </a:rPr>
              <a:t>hỏi</a:t>
            </a:r>
            <a:endParaRPr lang="en-US" sz="4267" b="1" dirty="0">
              <a:solidFill>
                <a:srgbClr val="0070C0"/>
              </a:solidFill>
              <a:latin typeface="Arial" panose="020B0604020202020204" pitchFamily="34" charset="0"/>
              <a:ea typeface="Arial-Rounded" panose="020B0500000000000000" pitchFamily="34" charset="0"/>
              <a:cs typeface="Arial" panose="020B0604020202020204" pitchFamily="34" charset="0"/>
            </a:endParaRPr>
          </a:p>
        </p:txBody>
      </p:sp>
      <p:sp>
        <p:nvSpPr>
          <p:cNvPr id="41" name="TextBox 40"/>
          <p:cNvSpPr txBox="1"/>
          <p:nvPr/>
        </p:nvSpPr>
        <p:spPr>
          <a:xfrm>
            <a:off x="380183" y="839889"/>
            <a:ext cx="15131733" cy="830997"/>
          </a:xfrm>
          <a:prstGeom prst="rect">
            <a:avLst/>
          </a:prstGeom>
          <a:noFill/>
        </p:spPr>
        <p:txBody>
          <a:bodyPr wrap="square" rtlCol="0">
            <a:spAutoFit/>
          </a:bodyPr>
          <a:lstStyle/>
          <a:p>
            <a:pPr algn="just"/>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1.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Những</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con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nói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đến</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20" name="Rounded Rectangle 19"/>
          <p:cNvSpPr/>
          <p:nvPr/>
        </p:nvSpPr>
        <p:spPr>
          <a:xfrm>
            <a:off x="717402" y="5515672"/>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Gà trống</a:t>
            </a:r>
          </a:p>
        </p:txBody>
      </p:sp>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5027" y="1927084"/>
            <a:ext cx="4186890" cy="312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0566" y="1973294"/>
            <a:ext cx="4194869" cy="3037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8971" y="1988553"/>
            <a:ext cx="4401669" cy="3130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9" name="Rounded Rectangle 28"/>
          <p:cNvSpPr/>
          <p:nvPr/>
        </p:nvSpPr>
        <p:spPr>
          <a:xfrm>
            <a:off x="5870545" y="5461018"/>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tu</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hú</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30" name="Rounded Rectangle 29"/>
          <p:cNvSpPr/>
          <p:nvPr/>
        </p:nvSpPr>
        <p:spPr>
          <a:xfrm>
            <a:off x="11325027" y="5463549"/>
            <a:ext cx="4514910"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Chim cú mèo</a:t>
            </a: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out)">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2.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Đóng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vai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con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trong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bài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nói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về</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công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của</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mình</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Tôi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gà</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trống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tôi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như</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chiếc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đồng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hồ</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báo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mau</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thức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dậy</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269337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1018355" y="199232"/>
            <a:ext cx="13710899" cy="830997"/>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3.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Kể</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tên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những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bạn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nhỏ</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đã</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làm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grpSp>
        <p:nvGrpSpPr>
          <p:cNvPr id="16" name="Group 15"/>
          <p:cNvGrpSpPr/>
          <p:nvPr/>
        </p:nvGrpSpPr>
        <p:grpSpPr>
          <a:xfrm>
            <a:off x="6724532" y="3458331"/>
            <a:ext cx="2619327" cy="2450619"/>
            <a:chOff x="4378373" y="1760689"/>
            <a:chExt cx="3435254" cy="3355932"/>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8373" y="1760689"/>
              <a:ext cx="3435254" cy="3355932"/>
            </a:xfrm>
            <a:prstGeom prst="rect">
              <a:avLst/>
            </a:prstGeom>
          </p:spPr>
        </p:pic>
        <p:pic>
          <p:nvPicPr>
            <p:cNvPr id="19" name="Picture 18"/>
            <p:cNvPicPr>
              <a:picLocks noChangeAspect="1"/>
            </p:cNvPicPr>
            <p:nvPr/>
          </p:nvPicPr>
          <p:blipFill>
            <a:blip r:embed="rId9" cstate="print">
              <a:extLst>
                <a:ext uri="{BEBA8EAE-BF5A-486C-A8C5-ECC9F3942E4B}">
                  <a14:imgProps xmlns:a14="http://schemas.microsoft.com/office/drawing/2010/main">
                    <a14:imgLayer r:embed="rId10">
                      <a14:imgEffect>
                        <a14:backgroundRemoval t="309" b="100000" l="0" r="100000">
                          <a14:foregroundMark x1="41056" y1="32235" x2="44477" y2="50360"/>
                          <a14:foregroundMark x1="57087" y1="39032" x2="61290" y2="41916"/>
                        </a14:backgroundRemoval>
                      </a14:imgEffect>
                    </a14:imgLayer>
                  </a14:imgProps>
                </a:ext>
                <a:ext uri="{28A0092B-C50C-407E-A947-70E740481C1C}">
                  <a14:useLocalDpi xmlns:a14="http://schemas.microsoft.com/office/drawing/2010/main" val="0"/>
                </a:ext>
              </a:extLst>
            </a:blip>
            <a:stretch>
              <a:fillRect/>
            </a:stretch>
          </p:blipFill>
          <p:spPr>
            <a:xfrm>
              <a:off x="4896645" y="2588327"/>
              <a:ext cx="2210422" cy="2098064"/>
            </a:xfrm>
            <a:prstGeom prst="rect">
              <a:avLst/>
            </a:prstGeom>
          </p:spPr>
        </p:pic>
      </p:grpSp>
      <p:sp>
        <p:nvSpPr>
          <p:cNvPr id="23" name="Cloud Callout 22"/>
          <p:cNvSpPr/>
          <p:nvPr/>
        </p:nvSpPr>
        <p:spPr>
          <a:xfrm>
            <a:off x="6669224" y="1107048"/>
            <a:ext cx="3043183" cy="1458239"/>
          </a:xfrm>
          <a:prstGeom prst="cloudCallout">
            <a:avLst>
              <a:gd name="adj1" fmla="val 418"/>
              <a:gd name="adj2" fmla="val 1109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Làm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bài</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4" name="Cloud Callout 23"/>
          <p:cNvSpPr/>
          <p:nvPr/>
        </p:nvSpPr>
        <p:spPr>
          <a:xfrm>
            <a:off x="10460060" y="3564726"/>
            <a:ext cx="3309884" cy="1458239"/>
          </a:xfrm>
          <a:prstGeom prst="cloudCallout">
            <a:avLst>
              <a:gd name="adj1" fmla="val -84210"/>
              <a:gd name="adj2" fmla="val -2100"/>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Đi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học</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5" name="Cloud Callout 24"/>
          <p:cNvSpPr/>
          <p:nvPr/>
        </p:nvSpPr>
        <p:spPr>
          <a:xfrm>
            <a:off x="8805118" y="6467576"/>
            <a:ext cx="3309884" cy="1458239"/>
          </a:xfrm>
          <a:prstGeom prst="cloudCallout">
            <a:avLst>
              <a:gd name="adj1" fmla="val -60965"/>
              <a:gd name="adj2" fmla="val -92492"/>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Quét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nhà</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6" name="Cloud Callout 25"/>
          <p:cNvSpPr/>
          <p:nvPr/>
        </p:nvSpPr>
        <p:spPr>
          <a:xfrm>
            <a:off x="3978650" y="6467575"/>
            <a:ext cx="3572889" cy="1458239"/>
          </a:xfrm>
          <a:prstGeom prst="cloudCallout">
            <a:avLst>
              <a:gd name="adj1" fmla="val 44461"/>
              <a:gd name="adj2" fmla="val -98497"/>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Nhặt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rau</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
        <p:nvSpPr>
          <p:cNvPr id="27" name="Cloud Callout 26"/>
          <p:cNvSpPr/>
          <p:nvPr/>
        </p:nvSpPr>
        <p:spPr>
          <a:xfrm>
            <a:off x="1018354" y="3268751"/>
            <a:ext cx="4746740" cy="1806389"/>
          </a:xfrm>
          <a:prstGeom prst="cloudCallout">
            <a:avLst>
              <a:gd name="adj1" fmla="val 70580"/>
              <a:gd name="adj2" fmla="val 13581"/>
            </a:avLst>
          </a:prstGeom>
          <a:solidFill>
            <a:schemeClr val="accent4">
              <a:lumMod val="40000"/>
              <a:lumOff val="60000"/>
            </a:schemeClr>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Arial" panose="020B0604020202020204" pitchFamily="34" charset="0"/>
                <a:ea typeface="Arial-Rounded" panose="020B0500000000000000" pitchFamily="34" charset="0"/>
                <a:cs typeface="Arial" panose="020B0604020202020204" pitchFamily="34" charset="0"/>
              </a:rPr>
              <a:t>Chơi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với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em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đỡ</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mẹ</a:t>
            </a:r>
            <a:endParaRPr lang="en-US" sz="4000" b="1" dirty="0">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7174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23"/>
          <p:cNvGrpSpPr/>
          <p:nvPr/>
        </p:nvGrpSpPr>
        <p:grpSpPr>
          <a:xfrm>
            <a:off x="-3918" y="7898559"/>
            <a:ext cx="16259918" cy="1215047"/>
            <a:chOff x="-17585" y="5729324"/>
            <a:chExt cx="12203723" cy="1123362"/>
          </a:xfrm>
        </p:grpSpPr>
        <p:pic>
          <p:nvPicPr>
            <p:cNvPr id="21" name="图片 24"/>
            <p:cNvPicPr>
              <a:picLocks noChangeAspect="1"/>
            </p:cNvPicPr>
            <p:nvPr/>
          </p:nvPicPr>
          <p:blipFill rotWithShape="1">
            <a:blip r:embed="rId3"/>
            <a:srcRect l="1990"/>
            <a:stretch/>
          </p:blipFill>
          <p:spPr>
            <a:xfrm>
              <a:off x="-17585" y="5729324"/>
              <a:ext cx="8659753" cy="1123362"/>
            </a:xfrm>
            <a:prstGeom prst="rect">
              <a:avLst/>
            </a:prstGeom>
          </p:spPr>
        </p:pic>
        <p:pic>
          <p:nvPicPr>
            <p:cNvPr id="22" name="图片 25"/>
            <p:cNvPicPr>
              <a:picLocks noChangeAspect="1"/>
            </p:cNvPicPr>
            <p:nvPr/>
          </p:nvPicPr>
          <p:blipFill rotWithShape="1">
            <a:blip r:embed="rId3"/>
            <a:srcRect r="21459"/>
            <a:stretch/>
          </p:blipFill>
          <p:spPr>
            <a:xfrm>
              <a:off x="5398477" y="5729324"/>
              <a:ext cx="6787661" cy="1123362"/>
            </a:xfrm>
            <a:prstGeom prst="rect">
              <a:avLst/>
            </a:prstGeom>
          </p:spPr>
        </p:pic>
      </p:grpSp>
      <p:sp>
        <p:nvSpPr>
          <p:cNvPr id="7" name="PA_文本框 2">
            <a:extLst>
              <a:ext uri="{FF2B5EF4-FFF2-40B4-BE49-F238E27FC236}">
                <a16:creationId xmlns:a16="http://schemas.microsoft.com/office/drawing/2014/main" id="{2192ECB5-2F68-45F2-9015-3DE164A7C0F2}"/>
              </a:ext>
            </a:extLst>
          </p:cNvPr>
          <p:cNvSpPr txBox="1"/>
          <p:nvPr>
            <p:custDataLst>
              <p:tags r:id="rId1"/>
            </p:custDataLst>
          </p:nvPr>
        </p:nvSpPr>
        <p:spPr>
          <a:xfrm>
            <a:off x="6532614" y="1731026"/>
            <a:ext cx="2404684" cy="584775"/>
          </a:xfrm>
          <a:prstGeom prst="rect">
            <a:avLst/>
          </a:prstGeom>
          <a:noFill/>
        </p:spPr>
        <p:txBody>
          <a:bodyPr wrap="square" rtlCol="0">
            <a:spAutoFit/>
          </a:bodyPr>
          <a:lstStyle/>
          <a:p>
            <a:pPr algn="ctr"/>
            <a:r>
              <a:rPr lang="zh-CN" altLang="en-US" sz="3200" dirty="0">
                <a:solidFill>
                  <a:schemeClr val="tx2"/>
                </a:solidFill>
                <a:latin typeface="Arial" panose="020B0604020202020204" pitchFamily="34" charset="0"/>
                <a:cs typeface="Arial" panose="020B0604020202020204" pitchFamily="34" charset="0"/>
                <a:sym typeface="+mn-lt"/>
              </a:rPr>
              <a:t> </a:t>
            </a:r>
          </a:p>
        </p:txBody>
      </p:sp>
      <p:sp>
        <p:nvSpPr>
          <p:cNvPr id="9" name="TextBox 8"/>
          <p:cNvSpPr txBox="1"/>
          <p:nvPr/>
        </p:nvSpPr>
        <p:spPr>
          <a:xfrm>
            <a:off x="4747038" y="3490861"/>
            <a:ext cx="7172248" cy="830997"/>
          </a:xfrm>
          <a:prstGeom prst="rect">
            <a:avLst/>
          </a:prstGeom>
          <a:noFill/>
        </p:spPr>
        <p:txBody>
          <a:bodyPr wrap="square" rtlCol="0">
            <a:spAutoFit/>
          </a:bodyPr>
          <a:lstStyle/>
          <a:p>
            <a:pPr algn="just"/>
            <a:endParaRPr lang="en-US" sz="4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2"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13"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4" name="图片 8">
            <a:extLst>
              <a:ext uri="{FF2B5EF4-FFF2-40B4-BE49-F238E27FC236}">
                <a16:creationId xmlns:a16="http://schemas.microsoft.com/office/drawing/2014/main" id="{95E7A02D-12BE-49C7-BE19-B776539B2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5" name="图片 10">
            <a:extLst>
              <a:ext uri="{FF2B5EF4-FFF2-40B4-BE49-F238E27FC236}">
                <a16:creationId xmlns:a16="http://schemas.microsoft.com/office/drawing/2014/main" id="{B49B492D-906F-4ADD-8931-5793C9D4D9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1" name="TextBox 10"/>
          <p:cNvSpPr txBox="1"/>
          <p:nvPr/>
        </p:nvSpPr>
        <p:spPr>
          <a:xfrm>
            <a:off x="928173" y="713905"/>
            <a:ext cx="13710899"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4. Theo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em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mọi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người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mọi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vật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làm</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việc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như</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thế</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nào</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034" name="Picture 10" descr="Sở giáo dục và đào tạo thành phố Hồ Chí Minh"/>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9177"/>
                    </a14:imgEffect>
                  </a14:imgLayer>
                </a14:imgProps>
              </a:ext>
              <a:ext uri="{28A0092B-C50C-407E-A947-70E740481C1C}">
                <a14:useLocalDpi xmlns:a14="http://schemas.microsoft.com/office/drawing/2010/main" val="0"/>
              </a:ext>
            </a:extLst>
          </a:blip>
          <a:srcRect/>
          <a:stretch>
            <a:fillRect/>
          </a:stretch>
        </p:blipFill>
        <p:spPr bwMode="auto">
          <a:xfrm>
            <a:off x="12726995" y="4620716"/>
            <a:ext cx="3367568" cy="4005341"/>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190593" y="1808810"/>
            <a:ext cx="10684042" cy="4165210"/>
          </a:xfrm>
          <a:prstGeom prst="wedgeEllipseCallout">
            <a:avLst>
              <a:gd name="adj1" fmla="val 61899"/>
              <a:gd name="adj2" fmla="val 3669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người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mọi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luôn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bận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rộn</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nhưng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lúc</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nào</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cũng</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800" dirty="0" err="1">
                <a:solidFill>
                  <a:srgbClr val="002060"/>
                </a:solidFill>
                <a:latin typeface="Arial" panose="020B0604020202020204" pitchFamily="34" charset="0"/>
                <a:ea typeface="Arial-Rounded" panose="020B0500000000000000" pitchFamily="34" charset="0"/>
                <a:cs typeface="Arial" panose="020B0604020202020204" pitchFamily="34" charset="0"/>
              </a:rPr>
              <a:t>vui</a:t>
            </a:r>
            <a:r>
              <a:rPr lang="en-US" sz="48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8060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wipe(down)">
                                      <p:cBhvr>
                                        <p:cTn id="29" dur="500"/>
                                        <p:tgtEl>
                                          <p:spTgt spid="103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a:solidFill>
                  <a:srgbClr val="002060"/>
                </a:solidFill>
                <a:latin typeface="Arial" panose="020B0604020202020204" pitchFamily="34" charset="0"/>
                <a:ea typeface="微软雅黑" panose="020B0503020204020204" pitchFamily="34" charset="-122"/>
                <a:cs typeface="Arial" panose="020B0604020202020204" pitchFamily="34" charset="0"/>
              </a:rPr>
              <a:t>Luyện đọc lại</a:t>
            </a:r>
            <a:endParaRPr lang="zh-CN" altLang="en-US" sz="7200" b="1" spc="1067"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487196"/>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2310957" y="3168923"/>
            <a:ext cx="8583083" cy="1519767"/>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0364484" y="3654597"/>
            <a:ext cx="6175149" cy="5882553"/>
          </a:xfrm>
          <a:prstGeom prst="rect">
            <a:avLst/>
          </a:prstGeom>
          <a:noFill/>
          <a:ln w="9525">
            <a:noFill/>
          </a:ln>
        </p:spPr>
      </p:pic>
      <p:sp>
        <p:nvSpPr>
          <p:cNvPr id="8" name="TextBox 7"/>
          <p:cNvSpPr txBox="1"/>
          <p:nvPr/>
        </p:nvSpPr>
        <p:spPr>
          <a:xfrm>
            <a:off x="6250388" y="215790"/>
            <a:ext cx="6539237" cy="1657698"/>
          </a:xfrm>
          <a:prstGeom prst="rect">
            <a:avLst/>
          </a:prstGeom>
          <a:noFill/>
          <a:ln>
            <a:noFill/>
          </a:ln>
        </p:spPr>
        <p:txBody>
          <a:bodyPr wrap="square" rtlCol="0">
            <a:spAutoFit/>
          </a:bodyPr>
          <a:lstStyle/>
          <a:p>
            <a:pPr>
              <a:lnSpc>
                <a:spcPct val="200000"/>
              </a:lnSpc>
            </a:pPr>
            <a:r>
              <a:rPr lang="en-US" altLang="zh-CN"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rPr>
              <a:t>Yêu cầu cần đạt</a:t>
            </a:r>
            <a:endParaRPr lang="zh-CN" alt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2495375" y="4551741"/>
            <a:ext cx="527709" cy="830997"/>
          </a:xfrm>
          <a:prstGeom prst="rect">
            <a:avLst/>
          </a:prstGeom>
          <a:noFill/>
        </p:spPr>
        <p:txBody>
          <a:bodyPr wrap="none" rtlCol="0">
            <a:spAutoFit/>
          </a:bodyPr>
          <a:lstStyle/>
          <a:p>
            <a:r>
              <a:rPr lang="en-US" altLang="zh-CN" sz="4800" dirty="0">
                <a:solidFill>
                  <a:schemeClr val="bg1"/>
                </a:solidFill>
                <a:latin typeface="Arial" panose="020B0604020202020204" pitchFamily="34" charset="0"/>
                <a:cs typeface="Arial" panose="020B0604020202020204" pitchFamily="34" charset="0"/>
              </a:rPr>
              <a:t>3</a:t>
            </a:r>
            <a:endParaRPr lang="zh-CN" altLang="en-US" sz="4800"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4166748" y="6352207"/>
            <a:ext cx="527709" cy="830997"/>
          </a:xfrm>
          <a:prstGeom prst="rect">
            <a:avLst/>
          </a:prstGeom>
          <a:noFill/>
        </p:spPr>
        <p:txBody>
          <a:bodyPr wrap="none" rtlCol="0">
            <a:spAutoFit/>
          </a:bodyPr>
          <a:lstStyle/>
          <a:p>
            <a:r>
              <a:rPr lang="en-US" altLang="zh-CN" sz="4800" dirty="0">
                <a:solidFill>
                  <a:schemeClr val="bg1"/>
                </a:solidFill>
                <a:latin typeface="Arial" panose="020B0604020202020204" pitchFamily="34" charset="0"/>
                <a:cs typeface="Arial" panose="020B0604020202020204" pitchFamily="34" charset="0"/>
              </a:rPr>
              <a:t>4</a:t>
            </a:r>
            <a:endParaRPr lang="zh-CN" altLang="en-US" sz="4800" dirty="0">
              <a:solidFill>
                <a:schemeClr val="bg1"/>
              </a:solidFill>
              <a:latin typeface="Arial" panose="020B0604020202020204" pitchFamily="34" charset="0"/>
              <a:cs typeface="Arial" panose="020B0604020202020204" pitchFamily="34" charset="0"/>
            </a:endParaRPr>
          </a:p>
        </p:txBody>
      </p:sp>
      <p:pic>
        <p:nvPicPr>
          <p:cNvPr id="25" name="图片 46112" descr="01"/>
          <p:cNvPicPr>
            <a:picLocks noChangeAspect="1"/>
          </p:cNvPicPr>
          <p:nvPr/>
        </p:nvPicPr>
        <p:blipFill>
          <a:blip r:embed="rId6"/>
          <a:stretch>
            <a:fillRect/>
          </a:stretch>
        </p:blipFill>
        <p:spPr>
          <a:xfrm>
            <a:off x="2244691" y="1760179"/>
            <a:ext cx="12151247" cy="1519767"/>
          </a:xfrm>
          <a:prstGeom prst="rect">
            <a:avLst/>
          </a:prstGeom>
          <a:noFill/>
          <a:ln w="9525">
            <a:noFill/>
          </a:ln>
        </p:spPr>
      </p:pic>
      <p:sp>
        <p:nvSpPr>
          <p:cNvPr id="26" name="TextBox 71"/>
          <p:cNvSpPr txBox="1"/>
          <p:nvPr/>
        </p:nvSpPr>
        <p:spPr>
          <a:xfrm>
            <a:off x="5348402" y="2040579"/>
            <a:ext cx="8662907"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Đọc đúng, rõ ràng bài đọc Làm việc thật là vui, biết ngắt nghỉ nhấn giọng phù hợp </a:t>
            </a:r>
            <a:endParaRPr lang="vi-VN" sz="3200" b="1" dirty="0">
              <a:latin typeface="Arial" panose="020B0604020202020204" pitchFamily="34" charset="0"/>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2244691" y="4568997"/>
            <a:ext cx="9406026" cy="1517649"/>
          </a:xfrm>
          <a:prstGeom prst="rect">
            <a:avLst/>
          </a:prstGeom>
          <a:noFill/>
          <a:ln w="9525">
            <a:noFill/>
          </a:ln>
        </p:spPr>
      </p:pic>
      <p:pic>
        <p:nvPicPr>
          <p:cNvPr id="28" name="图片 46117" descr="04"/>
          <p:cNvPicPr>
            <a:picLocks noChangeAspect="1"/>
          </p:cNvPicPr>
          <p:nvPr/>
        </p:nvPicPr>
        <p:blipFill>
          <a:blip r:embed="rId8"/>
          <a:stretch>
            <a:fillRect/>
          </a:stretch>
        </p:blipFill>
        <p:spPr>
          <a:xfrm>
            <a:off x="2303958" y="6092997"/>
            <a:ext cx="8587316" cy="1517649"/>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2534674" y="6109929"/>
            <a:ext cx="1462617" cy="1462616"/>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2549491" y="1825796"/>
            <a:ext cx="1462616"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2528324" y="3282063"/>
            <a:ext cx="1462616" cy="1462616"/>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2528324" y="4670596"/>
            <a:ext cx="1253067" cy="1481667"/>
          </a:xfrm>
          <a:prstGeom prst="rect">
            <a:avLst/>
          </a:prstGeom>
          <a:noFill/>
          <a:ln w="9525">
            <a:noFill/>
          </a:ln>
        </p:spPr>
      </p:pic>
      <p:sp>
        <p:nvSpPr>
          <p:cNvPr id="43" name="TextBox 71"/>
          <p:cNvSpPr txBox="1"/>
          <p:nvPr/>
        </p:nvSpPr>
        <p:spPr>
          <a:xfrm>
            <a:off x="5251879" y="3493588"/>
            <a:ext cx="5293055"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Trả lời được các câu hỏi của bài.</a:t>
            </a:r>
            <a:endParaRPr lang="vi-VN" sz="3200" b="1" dirty="0">
              <a:latin typeface="Arial" panose="020B0604020202020204" pitchFamily="34" charset="0"/>
              <a:cs typeface="Arial" panose="020B0604020202020204" pitchFamily="34" charset="0"/>
            </a:endParaRPr>
          </a:p>
        </p:txBody>
      </p:sp>
      <p:sp>
        <p:nvSpPr>
          <p:cNvPr id="44" name="TextBox 71"/>
          <p:cNvSpPr txBox="1"/>
          <p:nvPr/>
        </p:nvSpPr>
        <p:spPr>
          <a:xfrm>
            <a:off x="5251879" y="4878230"/>
            <a:ext cx="6259040" cy="1077218"/>
          </a:xfrm>
          <a:prstGeom prst="rect">
            <a:avLst/>
          </a:prstGeom>
          <a:noFill/>
          <a:ln w="9525">
            <a:noFill/>
          </a:ln>
        </p:spPr>
        <p:txBody>
          <a:bodyPr wrap="square">
            <a:spAutoFit/>
          </a:bodyPr>
          <a:lstStyle/>
          <a:p>
            <a:r>
              <a:rPr lang="en-US" sz="3200" b="1" dirty="0">
                <a:latin typeface="Arial" panose="020B0604020202020204" pitchFamily="34" charset="0"/>
                <a:cs typeface="Arial" panose="020B0604020202020204" pitchFamily="34" charset="0"/>
              </a:rPr>
              <a:t>- Hiểu nội dung bài: Biết quý trọng thời gian, yêu lao động.</a:t>
            </a:r>
            <a:endParaRPr lang="vi-VN" sz="3200" b="1" dirty="0">
              <a:latin typeface="Arial" panose="020B0604020202020204" pitchFamily="34" charset="0"/>
              <a:cs typeface="Arial" panose="020B0604020202020204" pitchFamily="34" charset="0"/>
            </a:endParaRPr>
          </a:p>
        </p:txBody>
      </p:sp>
      <p:sp>
        <p:nvSpPr>
          <p:cNvPr id="46" name="TextBox 71"/>
          <p:cNvSpPr txBox="1"/>
          <p:nvPr/>
        </p:nvSpPr>
        <p:spPr>
          <a:xfrm>
            <a:off x="5134202" y="6400421"/>
            <a:ext cx="4946649" cy="1077218"/>
          </a:xfrm>
          <a:prstGeom prst="rect">
            <a:avLst/>
          </a:prstGeom>
          <a:noFill/>
          <a:ln w="9525">
            <a:noFill/>
          </a:ln>
        </p:spPr>
        <p:txBody>
          <a:bodyPr>
            <a:spAutoFit/>
          </a:bodyPr>
          <a:lstStyle/>
          <a:p>
            <a:r>
              <a:rPr lang="en-US" sz="3200" b="1" dirty="0">
                <a:latin typeface="Arial" panose="020B0604020202020204" pitchFamily="34" charset="0"/>
                <a:cs typeface="Arial" panose="020B0604020202020204" pitchFamily="34" charset="0"/>
              </a:rPr>
              <a:t>- </a:t>
            </a:r>
            <a:r>
              <a:rPr lang="vi-VN" sz="3200" b="1" dirty="0">
                <a:latin typeface="Arial" panose="020B0604020202020204" pitchFamily="34" charset="0"/>
                <a:cs typeface="Arial" panose="020B0604020202020204" pitchFamily="34" charset="0"/>
              </a:rPr>
              <a:t>Đ</a:t>
            </a:r>
            <a:r>
              <a:rPr lang="en-US" sz="3200" b="1" dirty="0" err="1">
                <a:latin typeface="Arial" panose="020B0604020202020204" pitchFamily="34" charset="0"/>
                <a:cs typeface="Arial" panose="020B0604020202020204" pitchFamily="34" charset="0"/>
              </a:rPr>
              <a:t>ặt</a:t>
            </a:r>
            <a:r>
              <a:rPr lang="en-US" sz="3200" b="1" dirty="0">
                <a:latin typeface="Arial" panose="020B0604020202020204" pitchFamily="34" charset="0"/>
                <a:cs typeface="Arial" panose="020B0604020202020204" pitchFamily="34" charset="0"/>
              </a:rPr>
              <a:t> câu giới thiệu việc làm mình yêu thích</a:t>
            </a:r>
            <a:endParaRPr lang="zh-CN" altLang="en-US" sz="32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6136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666485" y="566909"/>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5" name="图片 73732" descr="PPT素材-12"/>
          <p:cNvPicPr>
            <a:picLocks noChangeAspect="1"/>
          </p:cNvPicPr>
          <p:nvPr/>
        </p:nvPicPr>
        <p:blipFill>
          <a:blip r:embed="rId2"/>
          <a:stretch>
            <a:fillRect/>
          </a:stretch>
        </p:blipFill>
        <p:spPr>
          <a:xfrm>
            <a:off x="608488" y="151097"/>
            <a:ext cx="14057508" cy="899290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863087" y="4120448"/>
            <a:ext cx="10268059" cy="2951064"/>
          </a:xfrm>
          <a:prstGeom prst="rect">
            <a:avLst/>
          </a:prstGeom>
          <a:noFill/>
          <a:ln>
            <a:noFill/>
          </a:ln>
        </p:spPr>
        <p:txBody>
          <a:bodyPr wrap="square">
            <a:spAutoFit/>
          </a:bodyPr>
          <a:lstStyle/>
          <a:p>
            <a:pPr algn="ctr" defTabSz="1625519">
              <a:lnSpc>
                <a:spcPct val="150000"/>
              </a:lnSpc>
              <a:defRPr/>
            </a:pP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Luyện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tập</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theo</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văn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bản</a:t>
            </a:r>
            <a:r>
              <a:rPr lang="en-US" altLang="zh-C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 </a:t>
            </a:r>
            <a:r>
              <a:rPr lang="en-US" altLang="zh-CN"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rPr>
              <a:t>đọc</a:t>
            </a:r>
            <a:endParaRPr lang="zh-CN" alt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ea typeface="Arial-Rounded" panose="020B0500000000000000" pitchFamily="34" charset="0"/>
              <a:cs typeface="Arial" panose="020B0604020202020204"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4182928" y="52596"/>
            <a:ext cx="1714240" cy="2545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1085" y="327388"/>
            <a:ext cx="4348646" cy="3232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123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750"/>
                            </p:stCondLst>
                            <p:childTnLst>
                              <p:par>
                                <p:cTn id="16" presetID="8"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latin typeface="Arial" panose="020B0604020202020204" pitchFamily="34" charset="0"/>
              <a:cs typeface="Arial" panose="020B0604020202020204" pitchFamily="34" charset="0"/>
            </a:endParaRPr>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531" y="7499986"/>
            <a:ext cx="2631539" cy="2022833"/>
          </a:xfrm>
          <a:prstGeom prst="rect">
            <a:avLst/>
          </a:prstGeom>
        </p:spPr>
      </p:pic>
      <p:sp>
        <p:nvSpPr>
          <p:cNvPr id="41" name="TextBox 40"/>
          <p:cNvSpPr txBox="1"/>
          <p:nvPr/>
        </p:nvSpPr>
        <p:spPr>
          <a:xfrm>
            <a:off x="1011237" y="822531"/>
            <a:ext cx="14398502" cy="1569660"/>
          </a:xfrm>
          <a:prstGeom prst="rect">
            <a:avLst/>
          </a:prstGeom>
          <a:noFill/>
        </p:spPr>
        <p:txBody>
          <a:bodyPr wrap="square" rtlCol="0">
            <a:spAutoFit/>
          </a:bodyPr>
          <a:lstStyle/>
          <a:p>
            <a:pPr algn="just"/>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1.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Kết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hợp</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ngữ</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ở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với</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ngữ</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ở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cột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B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để</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tạo</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câu</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nêu</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hoạt</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động</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61652" y="6511853"/>
            <a:ext cx="3010966" cy="3010966"/>
          </a:xfrm>
          <a:prstGeom prst="rect">
            <a:avLst/>
          </a:prstGeom>
        </p:spPr>
      </p:pic>
      <p:sp>
        <p:nvSpPr>
          <p:cNvPr id="2" name="TextBox 1"/>
          <p:cNvSpPr txBox="1"/>
          <p:nvPr/>
        </p:nvSpPr>
        <p:spPr>
          <a:xfrm>
            <a:off x="3112169" y="2304019"/>
            <a:ext cx="962526" cy="923330"/>
          </a:xfrm>
          <a:prstGeom prst="rect">
            <a:avLst/>
          </a:prstGeom>
          <a:noFill/>
        </p:spPr>
        <p:txBody>
          <a:bodyPr wrap="square" rtlCol="0">
            <a:spAutoFit/>
          </a:bodyPr>
          <a:lstStyle/>
          <a:p>
            <a:r>
              <a:rPr lang="en-US" sz="5400" b="1" dirty="0">
                <a:latin typeface="Arial" panose="020B0604020202020204" pitchFamily="34" charset="0"/>
                <a:ea typeface="Arial-Rounded" panose="020B0500000000000000" pitchFamily="34" charset="0"/>
                <a:cs typeface="Arial" panose="020B0604020202020204" pitchFamily="34" charset="0"/>
              </a:rPr>
              <a:t>A</a:t>
            </a:r>
          </a:p>
        </p:txBody>
      </p:sp>
      <p:sp>
        <p:nvSpPr>
          <p:cNvPr id="22" name="TextBox 21"/>
          <p:cNvSpPr txBox="1"/>
          <p:nvPr/>
        </p:nvSpPr>
        <p:spPr>
          <a:xfrm>
            <a:off x="11946116" y="2295939"/>
            <a:ext cx="962526" cy="923330"/>
          </a:xfrm>
          <a:prstGeom prst="rect">
            <a:avLst/>
          </a:prstGeom>
          <a:noFill/>
        </p:spPr>
        <p:txBody>
          <a:bodyPr wrap="square" rtlCol="0">
            <a:spAutoFit/>
          </a:bodyPr>
          <a:lstStyle/>
          <a:p>
            <a:r>
              <a:rPr lang="en-US" sz="5400" b="1" dirty="0">
                <a:latin typeface="Arial" panose="020B0604020202020204" pitchFamily="34" charset="0"/>
                <a:ea typeface="Arial-Rounded" panose="020B0500000000000000" pitchFamily="34" charset="0"/>
                <a:cs typeface="Arial" panose="020B0604020202020204" pitchFamily="34" charset="0"/>
              </a:rPr>
              <a:t>B</a:t>
            </a:r>
          </a:p>
        </p:txBody>
      </p:sp>
      <p:sp>
        <p:nvSpPr>
          <p:cNvPr id="28" name="Rectangle 27"/>
          <p:cNvSpPr/>
          <p:nvPr/>
        </p:nvSpPr>
        <p:spPr>
          <a:xfrm>
            <a:off x="770023" y="3274670"/>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Con </a:t>
            </a:r>
            <a:r>
              <a:rPr lang="en-US" sz="4000" dirty="0" err="1">
                <a:solidFill>
                  <a:srgbClr val="002060"/>
                </a:solidFill>
                <a:latin typeface="Arial" panose="020B0604020202020204" pitchFamily="34" charset="0"/>
                <a:ea typeface="Arial-Rounded" panose="020B0500000000000000" pitchFamily="34" charset="0"/>
                <a:cs typeface="Arial" panose="020B0604020202020204" pitchFamily="34" charset="0"/>
              </a:rPr>
              <a:t>gà</a:t>
            </a: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srgbClr val="002060"/>
                </a:solidFill>
                <a:latin typeface="Arial" panose="020B0604020202020204" pitchFamily="34" charset="0"/>
                <a:ea typeface="Arial-Rounded" panose="020B0500000000000000" pitchFamily="34" charset="0"/>
                <a:cs typeface="Arial" panose="020B0604020202020204" pitchFamily="34" charset="0"/>
              </a:rPr>
              <a:t>trống</a:t>
            </a:r>
            <a:endPar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29" name="Rectangle 28"/>
          <p:cNvSpPr/>
          <p:nvPr/>
        </p:nvSpPr>
        <p:spPr>
          <a:xfrm>
            <a:off x="770023" y="469955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Cành đào</a:t>
            </a:r>
          </a:p>
        </p:txBody>
      </p:sp>
      <p:sp>
        <p:nvSpPr>
          <p:cNvPr id="30" name="Rectangle 29"/>
          <p:cNvSpPr/>
          <p:nvPr/>
        </p:nvSpPr>
        <p:spPr>
          <a:xfrm>
            <a:off x="754565" y="6203317"/>
            <a:ext cx="5133474"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Cái đồng hồ</a:t>
            </a:r>
          </a:p>
        </p:txBody>
      </p:sp>
      <p:sp>
        <p:nvSpPr>
          <p:cNvPr id="31" name="Rectangle 30"/>
          <p:cNvSpPr/>
          <p:nvPr/>
        </p:nvSpPr>
        <p:spPr>
          <a:xfrm>
            <a:off x="8309811" y="3227349"/>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tích tắc, tích tắc báo phút, báo giờ.</a:t>
            </a:r>
          </a:p>
        </p:txBody>
      </p:sp>
      <p:sp>
        <p:nvSpPr>
          <p:cNvPr id="32" name="Rectangle 31"/>
          <p:cNvSpPr/>
          <p:nvPr/>
        </p:nvSpPr>
        <p:spPr>
          <a:xfrm>
            <a:off x="8309811" y="461216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gáy vang báo trời sắp sáng.</a:t>
            </a:r>
          </a:p>
        </p:txBody>
      </p:sp>
      <p:sp>
        <p:nvSpPr>
          <p:cNvPr id="33" name="Rectangle 32"/>
          <p:cNvSpPr/>
          <p:nvPr/>
        </p:nvSpPr>
        <p:spPr>
          <a:xfrm>
            <a:off x="8309811" y="6037205"/>
            <a:ext cx="7395412" cy="12323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002060"/>
                </a:solidFill>
                <a:latin typeface="Arial" panose="020B0604020202020204" pitchFamily="34" charset="0"/>
                <a:ea typeface="Arial-Rounded" panose="020B0500000000000000" pitchFamily="34" charset="0"/>
                <a:cs typeface="Arial" panose="020B0604020202020204" pitchFamily="34" charset="0"/>
              </a:rPr>
              <a:t>nở hoa cho sắc xuân thêm rực rỡ.</a:t>
            </a:r>
          </a:p>
        </p:txBody>
      </p:sp>
      <p:cxnSp>
        <p:nvCxnSpPr>
          <p:cNvPr id="10" name="Straight Connector 9"/>
          <p:cNvCxnSpPr>
            <a:stCxn id="28" idx="3"/>
            <a:endCxn id="32" idx="1"/>
          </p:cNvCxnSpPr>
          <p:nvPr/>
        </p:nvCxnSpPr>
        <p:spPr>
          <a:xfrm>
            <a:off x="5903497" y="3890849"/>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903497" y="5484311"/>
            <a:ext cx="2406314" cy="133749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 name="Straight Connector 34"/>
          <p:cNvCxnSpPr>
            <a:endCxn id="31" idx="1"/>
          </p:cNvCxnSpPr>
          <p:nvPr/>
        </p:nvCxnSpPr>
        <p:spPr>
          <a:xfrm flipV="1">
            <a:off x="5903497" y="3843528"/>
            <a:ext cx="2406314" cy="3065823"/>
          </a:xfrm>
          <a:prstGeom prst="line">
            <a:avLst/>
          </a:prstGeom>
          <a:ln w="28575"/>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P spid="22" grpId="0"/>
      <p:bldP spid="28" grpId="0" animBg="1"/>
      <p:bldP spid="29" grpId="0" animBg="1"/>
      <p:bldP spid="30" grpId="0" animBg="1"/>
      <p:bldP spid="31"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53" y="-48163"/>
            <a:ext cx="16256000" cy="914337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6119" y="-48164"/>
            <a:ext cx="12099084" cy="8650563"/>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699" y="6313025"/>
            <a:ext cx="4715303" cy="2764672"/>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549" y="-33855"/>
            <a:ext cx="4873344" cy="2580683"/>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536" y="5582825"/>
            <a:ext cx="4035459" cy="3346703"/>
          </a:xfrm>
          <a:prstGeom prst="rect">
            <a:avLst/>
          </a:prstGeom>
        </p:spPr>
      </p:pic>
      <p:sp>
        <p:nvSpPr>
          <p:cNvPr id="10" name="TextBox 9"/>
          <p:cNvSpPr txBox="1"/>
          <p:nvPr/>
        </p:nvSpPr>
        <p:spPr>
          <a:xfrm>
            <a:off x="3606513" y="2366573"/>
            <a:ext cx="9198296" cy="1323439"/>
          </a:xfrm>
          <a:prstGeom prst="rect">
            <a:avLst/>
          </a:prstGeom>
          <a:noFill/>
        </p:spPr>
        <p:txBody>
          <a:bodyPr wrap="square" rtlCol="0">
            <a:spAutoFit/>
          </a:bodyPr>
          <a:lstStyle/>
          <a:p>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2.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Đặt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câu</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nêu</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trường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3" name="TextBox 12"/>
          <p:cNvSpPr txBox="1"/>
          <p:nvPr/>
        </p:nvSpPr>
        <p:spPr>
          <a:xfrm>
            <a:off x="2847662" y="4382125"/>
            <a:ext cx="10427369" cy="707886"/>
          </a:xfrm>
          <a:prstGeom prst="rect">
            <a:avLst/>
          </a:prstGeom>
          <a:noFill/>
        </p:spPr>
        <p:txBody>
          <a:bodyPr wrap="square" rtlCol="0">
            <a:spAutoFit/>
          </a:bodyPr>
          <a:lstStyle/>
          <a:p>
            <a:pPr algn="ct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M: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cùng</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các</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bạn</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chơi</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nhảy</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C00000"/>
                </a:solidFill>
                <a:latin typeface="Arial" panose="020B0604020202020204" pitchFamily="34" charset="0"/>
                <a:ea typeface="Arial-Rounded" panose="020B0500000000000000" pitchFamily="34" charset="0"/>
                <a:cs typeface="Arial" panose="020B0604020202020204" pitchFamily="34" charset="0"/>
              </a:rPr>
              <a:t>dây</a:t>
            </a:r>
            <a:r>
              <a:rPr lang="en-US" sz="4000" b="1" dirty="0">
                <a:solidFill>
                  <a:srgbClr val="C0000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141855961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487196"/>
            <a:ext cx="16256000" cy="8960085"/>
          </a:xfrm>
          <a:prstGeom prst="rect">
            <a:avLst/>
          </a:prstGeom>
          <a:noFill/>
          <a:ln w="9525">
            <a:noFill/>
          </a:ln>
        </p:spPr>
      </p:pic>
      <p:pic>
        <p:nvPicPr>
          <p:cNvPr id="42" name="图片 46114" descr="02"/>
          <p:cNvPicPr>
            <a:picLocks noChangeAspect="1"/>
          </p:cNvPicPr>
          <p:nvPr/>
        </p:nvPicPr>
        <p:blipFill>
          <a:blip r:embed="rId4"/>
          <a:stretch>
            <a:fillRect/>
          </a:stretch>
        </p:blipFill>
        <p:spPr>
          <a:xfrm>
            <a:off x="2310957" y="3168923"/>
            <a:ext cx="8583083" cy="1519767"/>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10364484" y="3654597"/>
            <a:ext cx="6175149" cy="5882553"/>
          </a:xfrm>
          <a:prstGeom prst="rect">
            <a:avLst/>
          </a:prstGeom>
          <a:noFill/>
          <a:ln w="9525">
            <a:noFill/>
          </a:ln>
        </p:spPr>
      </p:pic>
      <p:sp>
        <p:nvSpPr>
          <p:cNvPr id="8" name="TextBox 7"/>
          <p:cNvSpPr txBox="1"/>
          <p:nvPr/>
        </p:nvSpPr>
        <p:spPr>
          <a:xfrm>
            <a:off x="6250388" y="215790"/>
            <a:ext cx="6539237" cy="1657698"/>
          </a:xfrm>
          <a:prstGeom prst="rect">
            <a:avLst/>
          </a:prstGeom>
          <a:noFill/>
          <a:ln>
            <a:noFill/>
          </a:ln>
        </p:spPr>
        <p:txBody>
          <a:bodyPr wrap="square" rtlCol="0">
            <a:spAutoFit/>
          </a:bodyPr>
          <a:lstStyle/>
          <a:p>
            <a:pPr marL="0" marR="0" lvl="0" indent="0" algn="l" defTabSz="1228954" rtl="0" eaLnBrk="1" fontAlgn="auto" latinLnBrk="0" hangingPunct="1">
              <a:lnSpc>
                <a:spcPct val="200000"/>
              </a:lnSpc>
              <a:spcBef>
                <a:spcPts val="0"/>
              </a:spcBef>
              <a:spcAft>
                <a:spcPts val="0"/>
              </a:spcAft>
              <a:buClrTx/>
              <a:buSzTx/>
              <a:buFontTx/>
              <a:buNone/>
              <a:tabLst/>
              <a:defRPr/>
            </a:pPr>
            <a:r>
              <a:rPr kumimoji="0" lang="en-US" altLang="zh-CN" sz="60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方正粗圆_GBK" pitchFamily="65" charset="-122"/>
                <a:cs typeface="Arial" panose="020B0604020202020204" pitchFamily="34" charset="0"/>
              </a:rPr>
              <a:t>Yêu cầu cần đạt</a:t>
            </a:r>
            <a:endParaRPr kumimoji="0" lang="zh-CN" altLang="en-US" sz="6000"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 panose="020B0604020202020204" pitchFamily="34" charset="0"/>
              <a:ea typeface="方正粗圆_GBK" pitchFamily="65" charset="-122"/>
              <a:cs typeface="Arial" panose="020B0604020202020204" pitchFamily="34" charset="0"/>
            </a:endParaRPr>
          </a:p>
        </p:txBody>
      </p:sp>
      <p:sp>
        <p:nvSpPr>
          <p:cNvPr id="16" name="TextBox 15"/>
          <p:cNvSpPr txBox="1"/>
          <p:nvPr/>
        </p:nvSpPr>
        <p:spPr>
          <a:xfrm>
            <a:off x="2495375" y="4551741"/>
            <a:ext cx="527709" cy="830997"/>
          </a:xfrm>
          <a:prstGeom prst="rect">
            <a:avLst/>
          </a:prstGeom>
          <a:noFill/>
        </p:spPr>
        <p:txBody>
          <a:bodyPr wrap="non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3</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7" name="TextBox 16"/>
          <p:cNvSpPr txBox="1"/>
          <p:nvPr/>
        </p:nvSpPr>
        <p:spPr>
          <a:xfrm>
            <a:off x="4166748" y="6352207"/>
            <a:ext cx="527709" cy="830997"/>
          </a:xfrm>
          <a:prstGeom prst="rect">
            <a:avLst/>
          </a:prstGeom>
          <a:noFill/>
        </p:spPr>
        <p:txBody>
          <a:bodyPr wrap="none" rtlCol="0">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4</a:t>
            </a:r>
            <a:endParaRPr kumimoji="0" lang="zh-CN" altLang="en-US" sz="4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25" name="图片 46112" descr="01"/>
          <p:cNvPicPr>
            <a:picLocks noChangeAspect="1"/>
          </p:cNvPicPr>
          <p:nvPr/>
        </p:nvPicPr>
        <p:blipFill>
          <a:blip r:embed="rId6"/>
          <a:stretch>
            <a:fillRect/>
          </a:stretch>
        </p:blipFill>
        <p:spPr>
          <a:xfrm>
            <a:off x="2244691" y="1760179"/>
            <a:ext cx="12151247" cy="1519767"/>
          </a:xfrm>
          <a:prstGeom prst="rect">
            <a:avLst/>
          </a:prstGeom>
          <a:noFill/>
          <a:ln w="9525">
            <a:noFill/>
          </a:ln>
        </p:spPr>
      </p:pic>
      <p:sp>
        <p:nvSpPr>
          <p:cNvPr id="26" name="TextBox 71"/>
          <p:cNvSpPr txBox="1"/>
          <p:nvPr/>
        </p:nvSpPr>
        <p:spPr>
          <a:xfrm>
            <a:off x="5348402" y="2040579"/>
            <a:ext cx="8662907"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Đọc đúng, rõ ràng bài đọc Làm việc thật là vui, biết ngắt nghỉ nhấn giọng phù hợp </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7" name="图片 46116" descr="03"/>
          <p:cNvPicPr>
            <a:picLocks noChangeAspect="1"/>
          </p:cNvPicPr>
          <p:nvPr/>
        </p:nvPicPr>
        <p:blipFill>
          <a:blip r:embed="rId7"/>
          <a:stretch>
            <a:fillRect/>
          </a:stretch>
        </p:blipFill>
        <p:spPr>
          <a:xfrm>
            <a:off x="2244691" y="4568997"/>
            <a:ext cx="9406026" cy="1517649"/>
          </a:xfrm>
          <a:prstGeom prst="rect">
            <a:avLst/>
          </a:prstGeom>
          <a:noFill/>
          <a:ln w="9525">
            <a:noFill/>
          </a:ln>
        </p:spPr>
      </p:pic>
      <p:pic>
        <p:nvPicPr>
          <p:cNvPr id="28" name="图片 46117" descr="04"/>
          <p:cNvPicPr>
            <a:picLocks noChangeAspect="1"/>
          </p:cNvPicPr>
          <p:nvPr/>
        </p:nvPicPr>
        <p:blipFill>
          <a:blip r:embed="rId8"/>
          <a:stretch>
            <a:fillRect/>
          </a:stretch>
        </p:blipFill>
        <p:spPr>
          <a:xfrm>
            <a:off x="2303958" y="6092997"/>
            <a:ext cx="8587316" cy="1517649"/>
          </a:xfrm>
          <a:prstGeom prst="rect">
            <a:avLst/>
          </a:prstGeom>
          <a:noFill/>
          <a:ln w="9525">
            <a:noFill/>
          </a:ln>
        </p:spPr>
      </p:pic>
      <p:pic>
        <p:nvPicPr>
          <p:cNvPr id="31" name="图片 46121" descr="png-0731"/>
          <p:cNvPicPr>
            <a:picLocks noChangeAspect="1"/>
          </p:cNvPicPr>
          <p:nvPr/>
        </p:nvPicPr>
        <p:blipFill>
          <a:blip r:embed="rId9"/>
          <a:stretch>
            <a:fillRect/>
          </a:stretch>
        </p:blipFill>
        <p:spPr>
          <a:xfrm>
            <a:off x="2534674" y="6109929"/>
            <a:ext cx="1462617" cy="1462616"/>
          </a:xfrm>
          <a:prstGeom prst="rect">
            <a:avLst/>
          </a:prstGeom>
          <a:noFill/>
          <a:ln w="9525">
            <a:noFill/>
          </a:ln>
        </p:spPr>
      </p:pic>
      <p:pic>
        <p:nvPicPr>
          <p:cNvPr id="34" name="图片 46124" descr="png-0730"/>
          <p:cNvPicPr>
            <a:picLocks noChangeAspect="1"/>
          </p:cNvPicPr>
          <p:nvPr/>
        </p:nvPicPr>
        <p:blipFill>
          <a:blip r:embed="rId10"/>
          <a:stretch>
            <a:fillRect/>
          </a:stretch>
        </p:blipFill>
        <p:spPr>
          <a:xfrm>
            <a:off x="2549491" y="1825796"/>
            <a:ext cx="1462616" cy="1344083"/>
          </a:xfrm>
          <a:prstGeom prst="rect">
            <a:avLst/>
          </a:prstGeom>
          <a:noFill/>
          <a:ln w="9525">
            <a:noFill/>
          </a:ln>
        </p:spPr>
      </p:pic>
      <p:pic>
        <p:nvPicPr>
          <p:cNvPr id="37" name="图片 46127" descr="png-0731"/>
          <p:cNvPicPr>
            <a:picLocks noChangeAspect="1"/>
          </p:cNvPicPr>
          <p:nvPr/>
        </p:nvPicPr>
        <p:blipFill>
          <a:blip r:embed="rId9"/>
          <a:stretch>
            <a:fillRect/>
          </a:stretch>
        </p:blipFill>
        <p:spPr>
          <a:xfrm>
            <a:off x="2528324" y="3282063"/>
            <a:ext cx="1462616" cy="1462616"/>
          </a:xfrm>
          <a:prstGeom prst="rect">
            <a:avLst/>
          </a:prstGeom>
          <a:noFill/>
          <a:ln w="9525">
            <a:noFill/>
          </a:ln>
        </p:spPr>
      </p:pic>
      <p:pic>
        <p:nvPicPr>
          <p:cNvPr id="40" name="图片 46130" descr="png-0731副本"/>
          <p:cNvPicPr>
            <a:picLocks noChangeAspect="1"/>
          </p:cNvPicPr>
          <p:nvPr/>
        </p:nvPicPr>
        <p:blipFill>
          <a:blip r:embed="rId11"/>
          <a:stretch>
            <a:fillRect/>
          </a:stretch>
        </p:blipFill>
        <p:spPr>
          <a:xfrm>
            <a:off x="2528324" y="4670596"/>
            <a:ext cx="1253067" cy="1481667"/>
          </a:xfrm>
          <a:prstGeom prst="rect">
            <a:avLst/>
          </a:prstGeom>
          <a:noFill/>
          <a:ln w="9525">
            <a:noFill/>
          </a:ln>
        </p:spPr>
      </p:pic>
      <p:sp>
        <p:nvSpPr>
          <p:cNvPr id="43" name="TextBox 71"/>
          <p:cNvSpPr txBox="1"/>
          <p:nvPr/>
        </p:nvSpPr>
        <p:spPr>
          <a:xfrm>
            <a:off x="5251879" y="3493588"/>
            <a:ext cx="5293055"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Trả lời được các câu hỏi của bài.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71"/>
          <p:cNvSpPr txBox="1"/>
          <p:nvPr/>
        </p:nvSpPr>
        <p:spPr>
          <a:xfrm>
            <a:off x="5251879" y="4878230"/>
            <a:ext cx="6259040" cy="1077218"/>
          </a:xfrm>
          <a:prstGeom prst="rect">
            <a:avLst/>
          </a:prstGeom>
          <a:noFill/>
          <a:ln w="9525">
            <a:noFill/>
          </a:ln>
        </p:spPr>
        <p:txBody>
          <a:bodyPr wrap="square">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Hiểu nội dung bài: Biết quý trọng thời gian, yêu lao động.</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71"/>
          <p:cNvSpPr txBox="1"/>
          <p:nvPr/>
        </p:nvSpPr>
        <p:spPr>
          <a:xfrm>
            <a:off x="5134202" y="6400421"/>
            <a:ext cx="4946649" cy="1077218"/>
          </a:xfrm>
          <a:prstGeom prst="rect">
            <a:avLst/>
          </a:prstGeom>
          <a:noFill/>
          <a:ln w="9525">
            <a:noFill/>
          </a:ln>
        </p:spPr>
        <p:txBody>
          <a:bodyPr>
            <a:spAutoFit/>
          </a:bodyPr>
          <a:lstStyle/>
          <a:p>
            <a:pPr marL="0" marR="0" lvl="0" indent="0" algn="l" defTabSz="1228954"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ặt</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câu giới thiệu việc làm mình yêu thích</a:t>
            </a:r>
            <a:endParaRPr kumimoji="0"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81254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2912161" y="2295723"/>
            <a:ext cx="11406622" cy="2691250"/>
          </a:xfrm>
          <a:prstGeom prst="rect">
            <a:avLst/>
          </a:prstGeom>
          <a:noFill/>
        </p:spPr>
        <p:txBody>
          <a:bodyPr wrap="square" rtlCol="0">
            <a:spAutoFit/>
          </a:bodyPr>
          <a:lstStyle/>
          <a:p>
            <a:pPr algn="ctr">
              <a:lnSpc>
                <a:spcPct val="150000"/>
              </a:lnSpc>
            </a:pPr>
            <a:r>
              <a:rPr lang="en-US" sz="6000" dirty="0" err="1">
                <a:solidFill>
                  <a:srgbClr val="FF0000"/>
                </a:solidFill>
                <a:latin typeface="Arial" panose="020B0604020202020204" pitchFamily="34" charset="0"/>
                <a:cs typeface="Arial" panose="020B0604020202020204" pitchFamily="34" charset="0"/>
              </a:rPr>
              <a:t>Tạm</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biệt</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và</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hẹn</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gặp</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lại</a:t>
            </a:r>
            <a:r>
              <a:rPr lang="en-US" sz="6000" dirty="0">
                <a:solidFill>
                  <a:srgbClr val="FF0000"/>
                </a:solidFill>
                <a:latin typeface="Arial" panose="020B0604020202020204" pitchFamily="34" charset="0"/>
                <a:cs typeface="Arial" panose="020B0604020202020204" pitchFamily="34" charset="0"/>
              </a:rPr>
              <a:t> </a:t>
            </a:r>
          </a:p>
          <a:p>
            <a:pPr algn="ctr">
              <a:lnSpc>
                <a:spcPct val="150000"/>
              </a:lnSpc>
            </a:pPr>
            <a:r>
              <a:rPr lang="en-US" sz="6000" dirty="0" err="1">
                <a:solidFill>
                  <a:srgbClr val="FF0000"/>
                </a:solidFill>
                <a:latin typeface="Arial" panose="020B0604020202020204" pitchFamily="34" charset="0"/>
                <a:cs typeface="Arial" panose="020B0604020202020204" pitchFamily="34" charset="0"/>
              </a:rPr>
              <a:t>các</a:t>
            </a:r>
            <a:r>
              <a:rPr lang="en-US" sz="6000" dirty="0">
                <a:solidFill>
                  <a:srgbClr val="FF0000"/>
                </a:solidFill>
                <a:latin typeface="Arial" panose="020B0604020202020204" pitchFamily="34" charset="0"/>
                <a:cs typeface="Arial" panose="020B0604020202020204" pitchFamily="34" charset="0"/>
              </a:rPr>
              <a:t> con </a:t>
            </a:r>
            <a:r>
              <a:rPr lang="en-US" sz="6000" dirty="0" err="1">
                <a:solidFill>
                  <a:srgbClr val="FF0000"/>
                </a:solidFill>
                <a:latin typeface="Arial" panose="020B0604020202020204" pitchFamily="34" charset="0"/>
                <a:cs typeface="Arial" panose="020B0604020202020204" pitchFamily="34" charset="0"/>
              </a:rPr>
              <a:t>vào</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những</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tiết</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học</a:t>
            </a:r>
            <a:r>
              <a:rPr lang="en-US" sz="6000" dirty="0">
                <a:solidFill>
                  <a:srgbClr val="FF0000"/>
                </a:solidFill>
                <a:latin typeface="Arial" panose="020B0604020202020204" pitchFamily="34" charset="0"/>
                <a:cs typeface="Arial" panose="020B0604020202020204" pitchFamily="34" charset="0"/>
              </a:rPr>
              <a:t> </a:t>
            </a:r>
            <a:r>
              <a:rPr lang="en-US" sz="6000" dirty="0" err="1">
                <a:solidFill>
                  <a:srgbClr val="FF0000"/>
                </a:solidFill>
                <a:latin typeface="Arial" panose="020B0604020202020204" pitchFamily="34" charset="0"/>
                <a:cs typeface="Arial" panose="020B0604020202020204" pitchFamily="34" charset="0"/>
              </a:rPr>
              <a:t>sau</a:t>
            </a:r>
            <a:r>
              <a:rPr lang="en-US" sz="60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53206" y="1393221"/>
            <a:ext cx="13288122" cy="1395167"/>
          </a:xfrm>
          <a:prstGeom prst="rect">
            <a:avLst/>
          </a:prstGeom>
          <a:noFill/>
        </p:spPr>
        <p:txBody>
          <a:bodyPr wrap="square" lIns="162473" tIns="81237" rIns="162473" bIns="81237" rtlCol="0">
            <a:spAutoFit/>
          </a:bodyPr>
          <a:lstStyle/>
          <a:p>
            <a:pPr algn="just"/>
            <a:r>
              <a:rPr lang="en-US" sz="4000" b="1" dirty="0" err="1">
                <a:latin typeface="Arial" panose="020B0604020202020204" pitchFamily="34" charset="0"/>
                <a:ea typeface="Arial-Rounded" panose="020B0500000000000000" pitchFamily="34" charset="0"/>
                <a:cs typeface="Arial" panose="020B0604020202020204" pitchFamily="34" charset="0"/>
              </a:rPr>
              <a:t>Quan</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sát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tranh</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và</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cho</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biết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mỗi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người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mỗi</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vật</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trong</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tranh</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đang</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làm</a:t>
            </a:r>
            <a:r>
              <a:rPr lang="en-US" sz="4000" b="1" dirty="0">
                <a:latin typeface="Arial" panose="020B0604020202020204" pitchFamily="34" charset="0"/>
                <a:ea typeface="Arial-Rounded" panose="020B0500000000000000" pitchFamily="34" charset="0"/>
                <a:cs typeface="Arial" panose="020B0604020202020204" pitchFamily="34" charset="0"/>
              </a:rPr>
              <a:t> </a:t>
            </a:r>
            <a:r>
              <a:rPr lang="en-US" sz="4000" b="1" dirty="0" err="1">
                <a:latin typeface="Arial" panose="020B0604020202020204" pitchFamily="34" charset="0"/>
                <a:ea typeface="Arial-Rounded" panose="020B0500000000000000" pitchFamily="34" charset="0"/>
                <a:cs typeface="Arial" panose="020B0604020202020204" pitchFamily="34" charset="0"/>
              </a:rPr>
              <a:t>gì</a:t>
            </a:r>
            <a:r>
              <a:rPr lang="en-US" sz="4000" b="1" dirty="0">
                <a:latin typeface="Arial" panose="020B0604020202020204" pitchFamily="34" charset="0"/>
                <a:ea typeface="Arial-Rounded" panose="020B0500000000000000" pitchFamily="34" charset="0"/>
                <a:cs typeface="Arial" panose="020B0604020202020204" pitchFamily="34" charset="0"/>
              </a:rPr>
              <a:t>?</a:t>
            </a:r>
          </a:p>
        </p:txBody>
      </p:sp>
      <p:grpSp>
        <p:nvGrpSpPr>
          <p:cNvPr id="6" name="Group 5"/>
          <p:cNvGrpSpPr/>
          <p:nvPr/>
        </p:nvGrpSpPr>
        <p:grpSpPr>
          <a:xfrm>
            <a:off x="440798" y="642361"/>
            <a:ext cx="2286360" cy="94211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latin typeface="Arial" panose="020B0604020202020204" pitchFamily="34" charset="0"/>
                <a:cs typeface="Arial" panose="020B0604020202020204" pitchFamily="34"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4267">
                <a:latin typeface="Arial" panose="020B0604020202020204" pitchFamily="34" charset="0"/>
                <a:cs typeface="Arial" panose="020B0604020202020204" pitchFamily="34"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r>
                <a:rPr lang="en-US" sz="4267" dirty="0">
                  <a:solidFill>
                    <a:srgbClr val="0070C0"/>
                  </a:solidFill>
                  <a:latin typeface="Arial" panose="020B0604020202020204" pitchFamily="34" charset="0"/>
                  <a:cs typeface="Arial" panose="020B0604020202020204" pitchFamily="34" charset="0"/>
                </a:rPr>
                <a:t>ĐỌC</a:t>
              </a:r>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pic>
        <p:nvPicPr>
          <p:cNvPr id="2" name="Picture 1"/>
          <p:cNvPicPr>
            <a:picLocks noChangeAspect="1"/>
          </p:cNvPicPr>
          <p:nvPr/>
        </p:nvPicPr>
        <p:blipFill rotWithShape="1">
          <a:blip r:embed="rId6">
            <a:extLst>
              <a:ext uri="{BEBA8EAE-BF5A-486C-A8C5-ECC9F3942E4B}">
                <a14:imgProps xmlns:a14="http://schemas.microsoft.com/office/drawing/2010/main">
                  <a14:imgLayer r:embed="rId7">
                    <a14:imgEffect>
                      <a14:saturation sat="200000"/>
                    </a14:imgEffect>
                  </a14:imgLayer>
                </a14:imgProps>
              </a:ext>
            </a:extLst>
          </a:blip>
          <a:srcRect l="37420" t="42166" r="31732" b="28757"/>
          <a:stretch/>
        </p:blipFill>
        <p:spPr>
          <a:xfrm>
            <a:off x="3101447" y="2838850"/>
            <a:ext cx="10053106" cy="5330355"/>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676050" y="1619023"/>
            <a:ext cx="15318067" cy="6709914"/>
          </a:xfrm>
          <a:prstGeom prst="rect">
            <a:avLst/>
          </a:prstGeom>
          <a:noFill/>
        </p:spPr>
        <p:txBody>
          <a:bodyPr wrap="square" lIns="121855" tIns="60928" rIns="121855" bIns="60928" rtlCol="0">
            <a:spAutoFit/>
          </a:bodyPr>
          <a:lstStyle/>
          <a:p>
            <a:pPr indent="463550"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indent="463550" algn="just">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Như mọi vật, mọi người, bé cũng làm việc. Bé làm bài. Bé đi học. Học xong, bé quét nhà, nhặt rau, chơi với em đỡ mẹ. Bé luôn luôn bận rộn, mà lúc nào cũng vui.</a:t>
            </a:r>
          </a:p>
        </p:txBody>
      </p:sp>
      <p:sp>
        <p:nvSpPr>
          <p:cNvPr id="10" name="Rounded Rectangle 9"/>
          <p:cNvSpPr/>
          <p:nvPr/>
        </p:nvSpPr>
        <p:spPr>
          <a:xfrm>
            <a:off x="5242446" y="7653431"/>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Bài</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có</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mấy</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p>
        </p:txBody>
      </p: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0" name="Group 1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3" name="Picture 3">
            <a:extLst>
              <a:ext uri="{FF2B5EF4-FFF2-40B4-BE49-F238E27FC236}">
                <a16:creationId xmlns:a16="http://schemas.microsoft.com/office/drawing/2014/main" id="{C37A9E1E-1C97-4853-AF5C-55538AF89A4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2912" y="927778"/>
            <a:ext cx="527051" cy="527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Oval 23">
            <a:extLst>
              <a:ext uri="{FF2B5EF4-FFF2-40B4-BE49-F238E27FC236}">
                <a16:creationId xmlns:a16="http://schemas.microsoft.com/office/drawing/2014/main" id="{CD5B0876-2D63-407C-AAC5-63BDF5FBAFCF}"/>
              </a:ext>
            </a:extLst>
          </p:cNvPr>
          <p:cNvSpPr/>
          <p:nvPr/>
        </p:nvSpPr>
        <p:spPr>
          <a:xfrm>
            <a:off x="148999" y="1665517"/>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pic>
        <p:nvPicPr>
          <p:cNvPr id="27" name="Picture 3">
            <a:extLst>
              <a:ext uri="{FF2B5EF4-FFF2-40B4-BE49-F238E27FC236}">
                <a16:creationId xmlns:a16="http://schemas.microsoft.com/office/drawing/2014/main" id="{C37A9E1E-1C97-4853-AF5C-55538AF89A4E}"/>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465" y="6341024"/>
            <a:ext cx="527051" cy="181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7">
            <a:extLst>
              <a:ext uri="{FF2B5EF4-FFF2-40B4-BE49-F238E27FC236}">
                <a16:creationId xmlns:a16="http://schemas.microsoft.com/office/drawing/2014/main" id="{CD5B0876-2D63-407C-AAC5-63BDF5FBAFCF}"/>
              </a:ext>
            </a:extLst>
          </p:cNvPr>
          <p:cNvSpPr/>
          <p:nvPr/>
        </p:nvSpPr>
        <p:spPr>
          <a:xfrm>
            <a:off x="99387" y="6319634"/>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libri" panose="020F0502020204030204"/>
              </a:rPr>
              <a:t>2</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16" presetClass="entr" presetSubtype="2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24"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248" y="647541"/>
            <a:ext cx="15732235" cy="677044"/>
          </a:xfrm>
          <a:prstGeom prst="rect">
            <a:avLst/>
          </a:prstGeom>
          <a:noFill/>
        </p:spPr>
        <p:txBody>
          <a:bodyPr wrap="square" lIns="121855" tIns="60928" rIns="121855" bIns="60928" rtlCol="0">
            <a:spAutoFit/>
          </a:bodyPr>
          <a:lstStyle/>
          <a:p>
            <a:pPr algn="ctr"/>
            <a:r>
              <a:rPr lang="en-US" sz="3600" b="1" dirty="0">
                <a:solidFill>
                  <a:srgbClr val="FF6600"/>
                </a:solidFill>
                <a:latin typeface="Arial" panose="020B0604020202020204" pitchFamily="34" charset="0"/>
                <a:ea typeface="Arial-Rounded" panose="020B0500000000000000" pitchFamily="34" charset="0"/>
                <a:cs typeface="Arial" panose="020B0604020202020204" pitchFamily="34" charset="0"/>
              </a:rPr>
              <a:t>	Bài 4: LÀM VIỆC THẬT LÀ VUI</a:t>
            </a:r>
          </a:p>
        </p:txBody>
      </p:sp>
      <p:sp>
        <p:nvSpPr>
          <p:cNvPr id="9" name="TextBox 8"/>
          <p:cNvSpPr txBox="1"/>
          <p:nvPr/>
        </p:nvSpPr>
        <p:spPr>
          <a:xfrm>
            <a:off x="261882" y="1619023"/>
            <a:ext cx="15732235" cy="4776628"/>
          </a:xfrm>
          <a:prstGeom prst="rect">
            <a:avLst/>
          </a:prstGeom>
          <a:noFill/>
        </p:spPr>
        <p:txBody>
          <a:bodyPr wrap="square" lIns="121855" tIns="60928" rIns="121855" bIns="60928" rtlCol="0">
            <a:spAutoFit/>
          </a:bodyPr>
          <a:lstStyle/>
          <a:p>
            <a:pPr indent="463550">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Quanh ta, mọi vật, mọi người đều làm việc.</a:t>
            </a:r>
          </a:p>
          <a:p>
            <a:pPr indent="395288">
              <a:lnSpc>
                <a:spcPct val="120000"/>
              </a:lnSpc>
            </a:pPr>
            <a:r>
              <a:rPr lang="en-US" sz="3600" dirty="0">
                <a:latin typeface="Arial" panose="020B0604020202020204" pitchFamily="34" charset="0"/>
                <a:ea typeface="Arial-Rounded" panose="020B0500000000000000" pitchFamily="34" charset="0"/>
                <a:cs typeface="Arial" panose="020B0604020202020204" pitchFamily="34" charset="0"/>
              </a:rPr>
              <a:t>Cái đồng hồ tích tắc, tích tắc, báo phút, báo giờ. Con gà trống gáy vang o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p:txBody>
      </p:sp>
      <p:sp>
        <p:nvSpPr>
          <p:cNvPr id="10" name="Rounded Rectangle 9"/>
          <p:cNvSpPr/>
          <p:nvPr/>
        </p:nvSpPr>
        <p:spPr>
          <a:xfrm>
            <a:off x="5217667" y="671623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chemeClr val="bg1"/>
                </a:solidFill>
                <a:latin typeface="Arial" panose="020B0604020202020204" pitchFamily="34" charset="0"/>
                <a:ea typeface="Arial-Rounded" panose="020B0500000000000000" pitchFamily="34" charset="0"/>
                <a:cs typeface="Arial" panose="020B0604020202020204" pitchFamily="34" charset="0"/>
              </a:rPr>
              <a:t>đoạn</a:t>
            </a:r>
            <a:endParaRPr lang="en-US" sz="40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3096" y="449789"/>
            <a:ext cx="2477928" cy="1749591"/>
          </a:xfrm>
          <a:prstGeom prst="rect">
            <a:avLst/>
          </a:prstGeom>
        </p:spPr>
      </p:pic>
      <p:cxnSp>
        <p:nvCxnSpPr>
          <p:cNvPr id="21" name="Straight Connector 20"/>
          <p:cNvCxnSpPr/>
          <p:nvPr/>
        </p:nvCxnSpPr>
        <p:spPr>
          <a:xfrm>
            <a:off x="3443033" y="2921965"/>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6999881" y="3600208"/>
            <a:ext cx="143238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1131258" y="3600208"/>
            <a:ext cx="1726858"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a:off x="11131258" y="4238608"/>
            <a:ext cx="130840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V="1">
            <a:off x="6567922" y="4886802"/>
            <a:ext cx="1451444" cy="276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9530291" y="4886364"/>
            <a:ext cx="1020478" cy="43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8724405" y="5533869"/>
            <a:ext cx="1506261" cy="11268"/>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4" name="Group 23">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CD5B0876-2D63-407C-AAC5-63BDF5FBAFCF}"/>
              </a:ext>
            </a:extLst>
          </p:cNvPr>
          <p:cNvSpPr/>
          <p:nvPr/>
        </p:nvSpPr>
        <p:spPr>
          <a:xfrm>
            <a:off x="148999" y="1665517"/>
            <a:ext cx="720157" cy="635809"/>
          </a:xfrm>
          <a:prstGeom prst="ellipse">
            <a:avLst/>
          </a:prstGeom>
          <a:solidFill>
            <a:srgbClr val="00B0F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spTree>
    <p:extLst>
      <p:ext uri="{BB962C8B-B14F-4D97-AF65-F5344CB8AC3E}">
        <p14:creationId xmlns:p14="http://schemas.microsoft.com/office/powerpoint/2010/main" val="118659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rotWithShape="1">
          <a:blip r:embed="rId3">
            <a:extLst>
              <a:ext uri="{28A0092B-C50C-407E-A947-70E740481C1C}">
                <a14:useLocalDpi xmlns:a14="http://schemas.microsoft.com/office/drawing/2010/main" val="0"/>
              </a:ext>
            </a:extLst>
          </a:blip>
          <a:srcRect l="9925" t="5857" r="7924" b="15506"/>
          <a:stretch/>
        </p:blipFill>
        <p:spPr>
          <a:xfrm>
            <a:off x="1723292" y="246184"/>
            <a:ext cx="12807961" cy="8674390"/>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556760"/>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Luyện</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từ</a:t>
            </a:r>
            <a:r>
              <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khó</a:t>
            </a:r>
            <a:endParaRPr lang="en-US" sz="4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TextBox 7"/>
          <p:cNvSpPr txBox="1"/>
          <p:nvPr/>
        </p:nvSpPr>
        <p:spPr>
          <a:xfrm>
            <a:off x="4286225" y="2743663"/>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tích tắc</a:t>
            </a:r>
          </a:p>
        </p:txBody>
      </p:sp>
      <p:sp>
        <p:nvSpPr>
          <p:cNvPr id="13" name="TextBox 12"/>
          <p:cNvSpPr txBox="1"/>
          <p:nvPr/>
        </p:nvSpPr>
        <p:spPr>
          <a:xfrm>
            <a:off x="4286225" y="3738159"/>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sắp sáng</a:t>
            </a:r>
          </a:p>
        </p:txBody>
      </p:sp>
      <p:sp>
        <p:nvSpPr>
          <p:cNvPr id="14" name="TextBox 13"/>
          <p:cNvSpPr txBox="1"/>
          <p:nvPr/>
        </p:nvSpPr>
        <p:spPr>
          <a:xfrm>
            <a:off x="4286225" y="4772946"/>
            <a:ext cx="2971800" cy="830997"/>
          </a:xfrm>
          <a:prstGeom prst="rect">
            <a:avLst/>
          </a:prstGeom>
          <a:noFill/>
        </p:spPr>
        <p:txBody>
          <a:bodyPr wrap="square" rtlCol="0">
            <a:spAutoFit/>
          </a:bodyPr>
          <a:lstStyle/>
          <a:p>
            <a:r>
              <a:rPr lang="en-US" sz="4800" dirty="0" err="1">
                <a:latin typeface="Arial" panose="020B0604020202020204" pitchFamily="34" charset="0"/>
                <a:ea typeface="Arial-Rounded" panose="020B0500000000000000" pitchFamily="34" charset="0"/>
                <a:cs typeface="Arial" panose="020B0604020202020204" pitchFamily="34" charset="0"/>
              </a:rPr>
              <a:t>thức</a:t>
            </a:r>
            <a:r>
              <a:rPr lang="en-US" sz="4800" dirty="0">
                <a:latin typeface="Arial" panose="020B0604020202020204" pitchFamily="34" charset="0"/>
                <a:ea typeface="Arial-Rounded" panose="020B0500000000000000" pitchFamily="34" charset="0"/>
                <a:cs typeface="Arial" panose="020B0604020202020204" pitchFamily="34" charset="0"/>
              </a:rPr>
              <a:t> </a:t>
            </a:r>
            <a:r>
              <a:rPr lang="en-US" sz="4800" dirty="0" err="1">
                <a:latin typeface="Arial" panose="020B0604020202020204" pitchFamily="34" charset="0"/>
                <a:ea typeface="Arial-Rounded" panose="020B0500000000000000" pitchFamily="34" charset="0"/>
                <a:cs typeface="Arial" panose="020B0604020202020204" pitchFamily="34" charset="0"/>
              </a:rPr>
              <a:t>dậy</a:t>
            </a:r>
            <a:endParaRPr lang="en-US" sz="4800" dirty="0">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p:cNvSpPr txBox="1"/>
          <p:nvPr/>
        </p:nvSpPr>
        <p:spPr>
          <a:xfrm>
            <a:off x="4286225" y="5771154"/>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bắt sâu</a:t>
            </a:r>
          </a:p>
        </p:txBody>
      </p:sp>
      <p:sp>
        <p:nvSpPr>
          <p:cNvPr id="16" name="TextBox 15"/>
          <p:cNvSpPr txBox="1"/>
          <p:nvPr/>
        </p:nvSpPr>
        <p:spPr>
          <a:xfrm>
            <a:off x="7659779" y="2708017"/>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sắc xuân</a:t>
            </a:r>
          </a:p>
        </p:txBody>
      </p:sp>
      <p:sp>
        <p:nvSpPr>
          <p:cNvPr id="17" name="TextBox 16"/>
          <p:cNvSpPr txBox="1"/>
          <p:nvPr/>
        </p:nvSpPr>
        <p:spPr>
          <a:xfrm>
            <a:off x="7722724" y="3850253"/>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rực rỡ</a:t>
            </a:r>
          </a:p>
        </p:txBody>
      </p:sp>
      <p:sp>
        <p:nvSpPr>
          <p:cNvPr id="18" name="TextBox 17"/>
          <p:cNvSpPr txBox="1"/>
          <p:nvPr/>
        </p:nvSpPr>
        <p:spPr>
          <a:xfrm>
            <a:off x="7722724" y="4935744"/>
            <a:ext cx="2971800" cy="830997"/>
          </a:xfrm>
          <a:prstGeom prst="rect">
            <a:avLst/>
          </a:prstGeom>
          <a:noFill/>
        </p:spPr>
        <p:txBody>
          <a:bodyPr wrap="square" rtlCol="0">
            <a:spAutoFit/>
          </a:bodyPr>
          <a:lstStyle/>
          <a:p>
            <a:r>
              <a:rPr lang="en-US" sz="4800" dirty="0">
                <a:latin typeface="Arial" panose="020B0604020202020204" pitchFamily="34" charset="0"/>
                <a:ea typeface="Arial-Rounded" panose="020B0500000000000000" pitchFamily="34" charset="0"/>
                <a:cs typeface="Arial" panose="020B0604020202020204" pitchFamily="34" charset="0"/>
              </a:rPr>
              <a:t>hốc cây</a:t>
            </a:r>
          </a:p>
        </p:txBody>
      </p:sp>
    </p:spTree>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79966" y="6296426"/>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tu</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hú</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0047" y="1179813"/>
            <a:ext cx="6845514" cy="51166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016" y="894575"/>
            <a:ext cx="6567636" cy="47548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Rounded Rectangle 9"/>
          <p:cNvSpPr/>
          <p:nvPr/>
        </p:nvSpPr>
        <p:spPr>
          <a:xfrm>
            <a:off x="9564148" y="6527008"/>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Chim</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cú</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mèo</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13" name="文本框 6">
            <a:extLst>
              <a:ext uri="{FF2B5EF4-FFF2-40B4-BE49-F238E27FC236}">
                <a16:creationId xmlns:a16="http://schemas.microsoft.com/office/drawing/2014/main" id="{40492B02-98B6-4E81-9A77-773825039D2E}"/>
              </a:ext>
            </a:extLst>
          </p:cNvPr>
          <p:cNvSpPr txBox="1"/>
          <p:nvPr/>
        </p:nvSpPr>
        <p:spPr>
          <a:xfrm>
            <a:off x="8405446" y="7597609"/>
            <a:ext cx="6963619" cy="748988"/>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Rúc</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kêu</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lên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hồi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dài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Rounded Rectangle 6"/>
          <p:cNvSpPr/>
          <p:nvPr/>
        </p:nvSpPr>
        <p:spPr>
          <a:xfrm>
            <a:off x="8124002" y="224503"/>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0739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out)">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418666" y="645151"/>
            <a:ext cx="5418667" cy="840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Giải</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nghĩa</a:t>
            </a:r>
            <a:r>
              <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b="1" dirty="0" err="1">
                <a:solidFill>
                  <a:schemeClr val="bg1"/>
                </a:solidFill>
                <a:latin typeface="Arial" panose="020B0604020202020204" pitchFamily="34" charset="0"/>
                <a:ea typeface="Arial-Rounded" panose="020B0500000000000000" pitchFamily="34" charset="0"/>
                <a:cs typeface="Arial" panose="020B0604020202020204" pitchFamily="34" charset="0"/>
              </a:rPr>
              <a:t>từ</a:t>
            </a: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7" name="文本框 6">
            <a:extLst>
              <a:ext uri="{FF2B5EF4-FFF2-40B4-BE49-F238E27FC236}">
                <a16:creationId xmlns:a16="http://schemas.microsoft.com/office/drawing/2014/main" id="{40492B02-98B6-4E81-9A77-773825039D2E}"/>
              </a:ext>
            </a:extLst>
          </p:cNvPr>
          <p:cNvSpPr txBox="1"/>
          <p:nvPr/>
        </p:nvSpPr>
        <p:spPr>
          <a:xfrm>
            <a:off x="1140708" y="1871879"/>
            <a:ext cx="1778338" cy="6002221"/>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Sắc</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xuân</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cảnh</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vật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màu</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sắc</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của</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mùa</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xuân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文本框 6">
            <a:extLst>
              <a:ext uri="{FF2B5EF4-FFF2-40B4-BE49-F238E27FC236}">
                <a16:creationId xmlns:a16="http://schemas.microsoft.com/office/drawing/2014/main" id="{40492B02-98B6-4E81-9A77-773825039D2E}"/>
              </a:ext>
            </a:extLst>
          </p:cNvPr>
          <p:cNvSpPr txBox="1"/>
          <p:nvPr/>
        </p:nvSpPr>
        <p:spPr>
          <a:xfrm>
            <a:off x="13260789" y="1871879"/>
            <a:ext cx="2359525" cy="6002221"/>
          </a:xfrm>
          <a:prstGeom prst="rect">
            <a:avLst/>
          </a:prstGeom>
          <a:noFill/>
        </p:spPr>
        <p:txBody>
          <a:bodyPr wrap="square" rtlCol="0">
            <a:spAutoFit/>
          </a:bodyPr>
          <a:lstStyle/>
          <a:p>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Tưng</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bừng</a:t>
            </a:r>
            <a:r>
              <a:rPr lang="en-US" altLang="zh-CN" sz="4267" b="1" dirty="0">
                <a:solidFill>
                  <a:schemeClr val="accent2">
                    <a:lumMod val="75000"/>
                  </a:schemeClr>
                </a:solidFill>
                <a:latin typeface="Arial" panose="020B0604020202020204" pitchFamily="34" charset="0"/>
                <a:ea typeface="Arial-Rounded" panose="020B0500000000000000" pitchFamily="34" charset="0"/>
                <a:cs typeface="Arial" panose="020B0604020202020204" pitchFamily="34" charset="0"/>
              </a:rPr>
              <a:t>:</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quang</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cảnh</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không</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khí</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nhộn</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nhịp</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vui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altLang="zh-CN" sz="4267" b="1" dirty="0" err="1">
                <a:solidFill>
                  <a:srgbClr val="002060"/>
                </a:solidFill>
                <a:latin typeface="Arial" panose="020B0604020202020204" pitchFamily="34" charset="0"/>
                <a:ea typeface="Arial-Rounded" panose="020B0500000000000000" pitchFamily="34" charset="0"/>
                <a:cs typeface="Arial" panose="020B0604020202020204" pitchFamily="34" charset="0"/>
              </a:rPr>
              <a:t>tươi</a:t>
            </a:r>
            <a:r>
              <a:rPr lang="en-US" altLang="zh-CN" sz="4267"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zh-CN" altLang="en-US" sz="4267"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53" y="2311816"/>
            <a:ext cx="8874724" cy="5122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10" name="Group 9">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1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85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grpSp>
        <p:nvGrpSpPr>
          <p:cNvPr id="22" name="Group 21">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5" name="Rounded Rectangle 4"/>
          <p:cNvSpPr/>
          <p:nvPr/>
        </p:nvSpPr>
        <p:spPr>
          <a:xfrm>
            <a:off x="5031209" y="706530"/>
            <a:ext cx="5418667" cy="84001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Luyện</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đọc</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câu</a:t>
            </a:r>
            <a:r>
              <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rPr>
              <a:t> </a:t>
            </a:r>
            <a:r>
              <a:rPr lang="en-US" sz="4400" dirty="0" err="1">
                <a:solidFill>
                  <a:schemeClr val="bg1"/>
                </a:solidFill>
                <a:latin typeface="Arial" panose="020B0604020202020204" pitchFamily="34" charset="0"/>
                <a:ea typeface="Arial-Rounded" panose="020B0500000000000000" pitchFamily="34" charset="0"/>
                <a:cs typeface="Arial" panose="020B0604020202020204" pitchFamily="34" charset="0"/>
              </a:rPr>
              <a:t>dài</a:t>
            </a:r>
            <a:endParaRPr lang="en-US" sz="4400"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pic>
        <p:nvPicPr>
          <p:cNvPr id="7" name="图片 2">
            <a:extLst>
              <a:ext uri="{FF2B5EF4-FFF2-40B4-BE49-F238E27FC236}">
                <a16:creationId xmlns:a16="http://schemas.microsoft.com/office/drawing/2014/main" id="{9499C835-6942-4985-A2C8-7F05A71FA8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95772" y="5842860"/>
            <a:ext cx="4121121" cy="4121121"/>
          </a:xfrm>
          <a:prstGeom prst="rect">
            <a:avLst/>
          </a:prstGeom>
        </p:spPr>
      </p:pic>
      <p:pic>
        <p:nvPicPr>
          <p:cNvPr id="8"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6050337"/>
            <a:ext cx="4176486" cy="4176486"/>
          </a:xfrm>
          <a:prstGeom prst="rect">
            <a:avLst/>
          </a:prstGeom>
        </p:spPr>
      </p:pic>
      <p:sp>
        <p:nvSpPr>
          <p:cNvPr id="10" name="Rounded Rectangle 9"/>
          <p:cNvSpPr/>
          <p:nvPr/>
        </p:nvSpPr>
        <p:spPr>
          <a:xfrm>
            <a:off x="347851" y="2044443"/>
            <a:ext cx="13492135" cy="183013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nSpc>
                <a:spcPct val="150000"/>
              </a:lnSpc>
            </a:pPr>
            <a:r>
              <a:rPr lang="en-US" sz="4400" dirty="0" err="1">
                <a:latin typeface="Arial" panose="020B0604020202020204" pitchFamily="34" charset="0"/>
                <a:ea typeface="Arial-Rounded" panose="020B0500000000000000" pitchFamily="34" charset="0"/>
                <a:cs typeface="Arial" panose="020B0604020202020204" pitchFamily="34" charset="0"/>
              </a:rPr>
              <a:t>Cành</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đào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nở</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hoa</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sắc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xuân</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thêm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rực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rỡ</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ngày</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xuân</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thêm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tưng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bừng</a:t>
            </a:r>
            <a:r>
              <a:rPr lang="en-US" sz="4400" dirty="0">
                <a:latin typeface="Arial" panose="020B0604020202020204" pitchFamily="34" charset="0"/>
                <a:ea typeface="Arial-Rounded" panose="020B0500000000000000"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1" name="Rounded Rectangle 10"/>
          <p:cNvSpPr/>
          <p:nvPr/>
        </p:nvSpPr>
        <p:spPr>
          <a:xfrm>
            <a:off x="2088243" y="4220203"/>
            <a:ext cx="13492135" cy="183013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indent="395288">
              <a:lnSpc>
                <a:spcPct val="120000"/>
              </a:lnSpc>
            </a:pPr>
            <a:r>
              <a:rPr lang="en-US" sz="4400" dirty="0" err="1">
                <a:latin typeface="Arial" panose="020B0604020202020204" pitchFamily="34" charset="0"/>
                <a:ea typeface="Arial-Rounded" panose="020B0500000000000000" pitchFamily="34" charset="0"/>
                <a:cs typeface="Arial" panose="020B0604020202020204" pitchFamily="34" charset="0"/>
              </a:rPr>
              <a:t>Chim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mèo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chập</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tối</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đứng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trong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hốc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cây</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rúc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cú</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cũng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làm</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việc</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có</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ích</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cho</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đồng</a:t>
            </a:r>
            <a:r>
              <a:rPr lang="en-US" sz="4400" dirty="0">
                <a:latin typeface="Arial" panose="020B0604020202020204" pitchFamily="34" charset="0"/>
                <a:ea typeface="Arial-Rounded" panose="020B0500000000000000" pitchFamily="34" charset="0"/>
                <a:cs typeface="Arial" panose="020B0604020202020204" pitchFamily="34" charset="0"/>
              </a:rPr>
              <a:t> </a:t>
            </a:r>
            <a:r>
              <a:rPr lang="en-US" sz="4400" dirty="0" err="1">
                <a:latin typeface="Arial" panose="020B0604020202020204" pitchFamily="34" charset="0"/>
                <a:ea typeface="Arial-Rounded" panose="020B0500000000000000" pitchFamily="34" charset="0"/>
                <a:cs typeface="Arial" panose="020B0604020202020204" pitchFamily="34" charset="0"/>
              </a:rPr>
              <a:t>ruộng</a:t>
            </a:r>
            <a:r>
              <a:rPr lang="en-US" sz="4400" dirty="0">
                <a:latin typeface="Arial" panose="020B0604020202020204" pitchFamily="34" charset="0"/>
                <a:ea typeface="Arial-Rounded" panose="020B0500000000000000" pitchFamily="34" charset="0"/>
                <a:cs typeface="Arial" panose="020B0604020202020204" pitchFamily="34" charset="0"/>
              </a:rPr>
              <a:t>.</a:t>
            </a:r>
          </a:p>
        </p:txBody>
      </p:sp>
      <p:cxnSp>
        <p:nvCxnSpPr>
          <p:cNvPr id="13" name="Straight Connector 12"/>
          <p:cNvCxnSpPr/>
          <p:nvPr/>
        </p:nvCxnSpPr>
        <p:spPr>
          <a:xfrm flipH="1">
            <a:off x="4872949" y="2119568"/>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H="1">
            <a:off x="13033779" y="4351325"/>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flipH="1">
            <a:off x="2887456" y="5156607"/>
            <a:ext cx="123986" cy="85374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22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3250</TotalTime>
  <Words>1061</Words>
  <Application>Microsoft Office PowerPoint</Application>
  <PresentationFormat>Custom</PresentationFormat>
  <Paragraphs>107</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Hanh Tham</cp:lastModifiedBy>
  <cp:revision>121</cp:revision>
  <dcterms:created xsi:type="dcterms:W3CDTF">2021-05-31T08:31:14Z</dcterms:created>
  <dcterms:modified xsi:type="dcterms:W3CDTF">2024-09-21T01:47:48Z</dcterms:modified>
</cp:coreProperties>
</file>