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4" r:id="rId2"/>
  </p:sldMasterIdLst>
  <p:notesMasterIdLst>
    <p:notesMasterId r:id="rId21"/>
  </p:notesMasterIdLst>
  <p:sldIdLst>
    <p:sldId id="2007577147" r:id="rId3"/>
    <p:sldId id="353" r:id="rId4"/>
    <p:sldId id="375" r:id="rId5"/>
    <p:sldId id="394" r:id="rId6"/>
    <p:sldId id="2007577132" r:id="rId7"/>
    <p:sldId id="2007577135" r:id="rId8"/>
    <p:sldId id="414" r:id="rId9"/>
    <p:sldId id="2007577136" r:id="rId10"/>
    <p:sldId id="359" r:id="rId11"/>
    <p:sldId id="2007577140" r:id="rId12"/>
    <p:sldId id="2007577141" r:id="rId13"/>
    <p:sldId id="417" r:id="rId14"/>
    <p:sldId id="360" r:id="rId15"/>
    <p:sldId id="386" r:id="rId16"/>
    <p:sldId id="391" r:id="rId17"/>
    <p:sldId id="361" r:id="rId18"/>
    <p:sldId id="2007577143" r:id="rId19"/>
    <p:sldId id="43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5FF"/>
    <a:srgbClr val="E6CD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autoAdjust="0"/>
    <p:restoredTop sz="94660"/>
  </p:normalViewPr>
  <p:slideViewPr>
    <p:cSldViewPr snapToGrid="0">
      <p:cViewPr>
        <p:scale>
          <a:sx n="46" d="100"/>
          <a:sy n="46" d="100"/>
        </p:scale>
        <p:origin x="1248"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7F6D-BDE7-4A17-A6BD-FA805417538B}"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E3634-292B-4692-AE1A-1F71DC484212}" type="slidenum">
              <a:rPr lang="en-US" smtClean="0"/>
              <a:t>‹#›</a:t>
            </a:fld>
            <a:endParaRPr lang="en-US"/>
          </a:p>
        </p:txBody>
      </p:sp>
    </p:spTree>
    <p:extLst>
      <p:ext uri="{BB962C8B-B14F-4D97-AF65-F5344CB8AC3E}">
        <p14:creationId xmlns:p14="http://schemas.microsoft.com/office/powerpoint/2010/main" val="34139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2</a:t>
            </a:fld>
            <a:endParaRPr lang="en-US"/>
          </a:p>
        </p:txBody>
      </p:sp>
    </p:spTree>
    <p:extLst>
      <p:ext uri="{BB962C8B-B14F-4D97-AF65-F5344CB8AC3E}">
        <p14:creationId xmlns:p14="http://schemas.microsoft.com/office/powerpoint/2010/main" val="365211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16</a:t>
            </a:fld>
            <a:endParaRPr lang="en-US"/>
          </a:p>
        </p:txBody>
      </p:sp>
    </p:spTree>
    <p:extLst>
      <p:ext uri="{BB962C8B-B14F-4D97-AF65-F5344CB8AC3E}">
        <p14:creationId xmlns:p14="http://schemas.microsoft.com/office/powerpoint/2010/main" val="210052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17</a:t>
            </a:fld>
            <a:endParaRPr lang="en-US"/>
          </a:p>
        </p:txBody>
      </p:sp>
    </p:spTree>
    <p:extLst>
      <p:ext uri="{BB962C8B-B14F-4D97-AF65-F5344CB8AC3E}">
        <p14:creationId xmlns:p14="http://schemas.microsoft.com/office/powerpoint/2010/main" val="101163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3</a:t>
            </a:fld>
            <a:endParaRPr lang="en-US"/>
          </a:p>
        </p:txBody>
      </p:sp>
    </p:spTree>
    <p:extLst>
      <p:ext uri="{BB962C8B-B14F-4D97-AF65-F5344CB8AC3E}">
        <p14:creationId xmlns:p14="http://schemas.microsoft.com/office/powerpoint/2010/main" val="389613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5</a:t>
            </a:fld>
            <a:endParaRPr lang="en-US"/>
          </a:p>
        </p:txBody>
      </p:sp>
    </p:spTree>
    <p:extLst>
      <p:ext uri="{BB962C8B-B14F-4D97-AF65-F5344CB8AC3E}">
        <p14:creationId xmlns:p14="http://schemas.microsoft.com/office/powerpoint/2010/main" val="180494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6</a:t>
            </a:fld>
            <a:endParaRPr lang="en-US"/>
          </a:p>
        </p:txBody>
      </p:sp>
    </p:spTree>
    <p:extLst>
      <p:ext uri="{BB962C8B-B14F-4D97-AF65-F5344CB8AC3E}">
        <p14:creationId xmlns:p14="http://schemas.microsoft.com/office/powerpoint/2010/main" val="175425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8</a:t>
            </a:fld>
            <a:endParaRPr lang="en-US"/>
          </a:p>
        </p:txBody>
      </p:sp>
    </p:spTree>
    <p:extLst>
      <p:ext uri="{BB962C8B-B14F-4D97-AF65-F5344CB8AC3E}">
        <p14:creationId xmlns:p14="http://schemas.microsoft.com/office/powerpoint/2010/main" val="209994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2585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10</a:t>
            </a:fld>
            <a:endParaRPr lang="en-US"/>
          </a:p>
        </p:txBody>
      </p:sp>
    </p:spTree>
    <p:extLst>
      <p:ext uri="{BB962C8B-B14F-4D97-AF65-F5344CB8AC3E}">
        <p14:creationId xmlns:p14="http://schemas.microsoft.com/office/powerpoint/2010/main" val="83585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12</a:t>
            </a:fld>
            <a:endParaRPr lang="en-US"/>
          </a:p>
        </p:txBody>
      </p:sp>
    </p:spTree>
    <p:extLst>
      <p:ext uri="{BB962C8B-B14F-4D97-AF65-F5344CB8AC3E}">
        <p14:creationId xmlns:p14="http://schemas.microsoft.com/office/powerpoint/2010/main" val="170217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Tree>
    <p:extLst>
      <p:ext uri="{BB962C8B-B14F-4D97-AF65-F5344CB8AC3E}">
        <p14:creationId xmlns:p14="http://schemas.microsoft.com/office/powerpoint/2010/main" val="132008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774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4403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3723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422432834"/>
      </p:ext>
    </p:extLst>
  </p:cSld>
  <p:clrMapOvr>
    <a:masterClrMapping/>
  </p:clrMapOvr>
  <p:transition spd="slow">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5/3/2025</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2137588228"/>
      </p:ext>
    </p:extLst>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5/3/2025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801724739"/>
      </p:ext>
    </p:extLst>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11881"/>
      </p:ext>
    </p:extLst>
  </p:cSld>
  <p:clrMapOvr>
    <a:masterClrMapping/>
  </p:clrMapOvr>
  <p:transition spd="slow">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3290499556"/>
      </p:ext>
    </p:extLst>
  </p:cSld>
  <p:clrMapOvr>
    <a:masterClrMapping/>
  </p:clrMapOvr>
  <p:transition spd="slow">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5/3/2025</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2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90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404890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05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7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1"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1"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6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0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4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6"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1"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55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1"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a:p>
        </p:txBody>
      </p:sp>
      <p:sp>
        <p:nvSpPr>
          <p:cNvPr id="4" name="Text Placeholder 3"/>
          <p:cNvSpPr>
            <a:spLocks noGrp="1"/>
          </p:cNvSpPr>
          <p:nvPr>
            <p:ph type="body" sz="half" idx="2"/>
          </p:nvPr>
        </p:nvSpPr>
        <p:spPr>
          <a:xfrm>
            <a:off x="839790" y="2057401"/>
            <a:ext cx="3932236"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1"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515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922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7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26205503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09866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4804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1490741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614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428516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55631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835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03/05/2025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18790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9417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3158201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701" r:id="rId14"/>
    <p:sldLayoutId id="2147483702" r:id="rId15"/>
    <p:sldLayoutId id="2147483703"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559C6F32-809B-4A83-821D-D07C0E8E5FD3}" type="datetimeFigureOut">
              <a:rPr lang="en-US" kern="1200" smtClean="0">
                <a:solidFill>
                  <a:prstClr val="black">
                    <a:tint val="75000"/>
                  </a:prstClr>
                </a:solidFill>
                <a:latin typeface="Calibri" panose="020F0502020204030204"/>
              </a:rPr>
              <a:pPr>
                <a:buClrTx/>
                <a:buFontTx/>
                <a:buNone/>
              </a:pPr>
              <a:t>5/3/2025</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8D247BC8-A6CA-494E-BB60-552F2E01048C}"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8849265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1"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9.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0.xml"/><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microsoft.com/office/2007/relationships/hdphoto" Target="../media/hdphoto3.wdp"/><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2.xml"/><Relationship Id="rId6" Type="http://schemas.microsoft.com/office/2007/relationships/hdphoto" Target="../media/hdphoto6.wdp"/><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3.xml"/><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4.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506202" y="524562"/>
            <a:ext cx="9252641" cy="194355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defTabSz="1219170"/>
            <a:endParaRPr lang="en-US" dirty="0">
              <a:solidFill>
                <a:prstClr val="white"/>
              </a:solidFill>
              <a:latin typeface="Calibri" panose="020F0502020204030204"/>
              <a:sym typeface="Arial"/>
            </a:endParaRPr>
          </a:p>
        </p:txBody>
      </p:sp>
      <p:sp>
        <p:nvSpPr>
          <p:cNvPr id="18" name="Flowchart: Document 17"/>
          <p:cNvSpPr/>
          <p:nvPr/>
        </p:nvSpPr>
        <p:spPr>
          <a:xfrm>
            <a:off x="1480804" y="669231"/>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91403" tIns="45703" rIns="91403" bIns="45703" rtlCol="0" anchor="ctr"/>
          <a:lstStyle/>
          <a:p>
            <a:pPr algn="ctr" defTabSz="1219170"/>
            <a:endParaRPr lang="en-US" sz="2400" dirty="0">
              <a:solidFill>
                <a:prstClr val="white"/>
              </a:solidFill>
              <a:latin typeface="Calibri" panose="020F0502020204030204"/>
              <a:sym typeface="Arial"/>
            </a:endParaRPr>
          </a:p>
        </p:txBody>
      </p:sp>
      <p:grpSp>
        <p:nvGrpSpPr>
          <p:cNvPr id="2" name="Group 1"/>
          <p:cNvGrpSpPr/>
          <p:nvPr/>
        </p:nvGrpSpPr>
        <p:grpSpPr>
          <a:xfrm>
            <a:off x="4312597" y="2853767"/>
            <a:ext cx="5953467" cy="1397932"/>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spcCol="0" rtlCol="0" anchor="ctr"/>
            <a:lstStyle/>
            <a:p>
              <a:pPr algn="ctr" defTabSz="1219170"/>
              <a:endParaRPr lang="en-US" dirty="0">
                <a:solidFill>
                  <a:prstClr val="white"/>
                </a:solidFill>
                <a:latin typeface="Calibri" panose="020F0502020204030204"/>
                <a:sym typeface="Aria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spcCol="0" rtlCol="0" anchor="ctr"/>
            <a:lstStyle/>
            <a:p>
              <a:pPr algn="ctr" defTabSz="1219170"/>
              <a:endParaRPr lang="en-US" dirty="0">
                <a:solidFill>
                  <a:prstClr val="white"/>
                </a:solidFill>
                <a:latin typeface="Calibri" panose="020F0502020204030204"/>
                <a:sym typeface="Aria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spcCol="0" rtlCol="0" anchor="ctr"/>
            <a:lstStyle/>
            <a:p>
              <a:pPr algn="ctr" defTabSz="1219170"/>
              <a:endParaRPr lang="en-US" dirty="0">
                <a:solidFill>
                  <a:prstClr val="white"/>
                </a:solidFill>
                <a:latin typeface="Calibri" panose="020F0502020204030204"/>
                <a:sym typeface="Arial"/>
              </a:endParaRPr>
            </a:p>
          </p:txBody>
        </p:sp>
      </p:grpSp>
      <p:grpSp>
        <p:nvGrpSpPr>
          <p:cNvPr id="10" name="Group 9"/>
          <p:cNvGrpSpPr/>
          <p:nvPr/>
        </p:nvGrpSpPr>
        <p:grpSpPr>
          <a:xfrm>
            <a:off x="3340117" y="2809053"/>
            <a:ext cx="992332" cy="99233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dirty="0">
                <a:solidFill>
                  <a:prstClr val="white"/>
                </a:solidFill>
                <a:latin typeface="Calibri" panose="020F0502020204030204"/>
                <a:sym typeface="Aria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dirty="0">
                <a:solidFill>
                  <a:prstClr val="white"/>
                </a:solidFill>
                <a:latin typeface="Calibri" panose="020F0502020204030204"/>
                <a:sym typeface="Arial"/>
              </a:endParaRPr>
            </a:p>
          </p:txBody>
        </p:sp>
      </p:grpSp>
      <p:grpSp>
        <p:nvGrpSpPr>
          <p:cNvPr id="21" name="Group 20"/>
          <p:cNvGrpSpPr/>
          <p:nvPr/>
        </p:nvGrpSpPr>
        <p:grpSpPr>
          <a:xfrm>
            <a:off x="911178" y="-73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en-US" dirty="0">
                <a:solidFill>
                  <a:prstClr val="black"/>
                </a:solidFill>
                <a:latin typeface="Calibri" panose="020F0502020204030204"/>
                <a:sym typeface="Aria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en-US" dirty="0">
                <a:solidFill>
                  <a:prstClr val="black"/>
                </a:solidFill>
                <a:latin typeface="Calibri" panose="020F0502020204030204"/>
                <a:sym typeface="Aria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19170"/>
              <a:endParaRPr lang="en-US" dirty="0">
                <a:solidFill>
                  <a:prstClr val="black"/>
                </a:solidFill>
                <a:latin typeface="Calibri" panose="020F0502020204030204"/>
                <a:sym typeface="Arial"/>
              </a:endParaRPr>
            </a:p>
          </p:txBody>
        </p:sp>
      </p:grpSp>
      <p:sp>
        <p:nvSpPr>
          <p:cNvPr id="28" name="TextBox 27"/>
          <p:cNvSpPr txBox="1"/>
          <p:nvPr/>
        </p:nvSpPr>
        <p:spPr>
          <a:xfrm>
            <a:off x="1381840" y="1203779"/>
            <a:ext cx="1786641" cy="553949"/>
          </a:xfrm>
          <a:prstGeom prst="rect">
            <a:avLst/>
          </a:prstGeom>
          <a:noFill/>
        </p:spPr>
        <p:txBody>
          <a:bodyPr wrap="square" lIns="91391" tIns="45696" rIns="91391" bIns="45696" rtlCol="0">
            <a:spAutoFit/>
          </a:bodyPr>
          <a:lstStyle/>
          <a:p>
            <a:pPr algn="ctr" defTabSz="1219170"/>
            <a:r>
              <a:rPr lang="en-US" sz="30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sym typeface="Arial"/>
              </a:rPr>
              <a:t>Tuần 33</a:t>
            </a:r>
            <a:endParaRPr lang="en-US" sz="3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9" name="TextBox 28"/>
          <p:cNvSpPr txBox="1"/>
          <p:nvPr/>
        </p:nvSpPr>
        <p:spPr>
          <a:xfrm>
            <a:off x="3055423" y="607971"/>
            <a:ext cx="7162800" cy="1359234"/>
          </a:xfrm>
          <a:prstGeom prst="rect">
            <a:avLst/>
          </a:prstGeom>
          <a:noFill/>
        </p:spPr>
        <p:txBody>
          <a:bodyPr wrap="square" lIns="91391" tIns="45696" rIns="91391" bIns="45696" rtlCol="0">
            <a:spAutoFit/>
          </a:bodyPr>
          <a:lstStyle/>
          <a:p>
            <a:pPr algn="ctr" defTabSz="1219170"/>
            <a:r>
              <a:rPr lang="en-US" sz="45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sym typeface="Arial"/>
              </a:rPr>
              <a:t>Chủ đề </a:t>
            </a:r>
          </a:p>
          <a:p>
            <a:pPr algn="ctr" defTabSz="1219170"/>
            <a:r>
              <a:rPr lang="en-US" sz="3733"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sym typeface="Arial"/>
              </a:rPr>
              <a:t>VIỆT NAM QUÊ HƯƠNG EM</a:t>
            </a:r>
          </a:p>
        </p:txBody>
      </p:sp>
      <p:sp>
        <p:nvSpPr>
          <p:cNvPr id="33" name="TextBox 32"/>
          <p:cNvSpPr txBox="1"/>
          <p:nvPr/>
        </p:nvSpPr>
        <p:spPr>
          <a:xfrm>
            <a:off x="3371684" y="2826154"/>
            <a:ext cx="990600" cy="954059"/>
          </a:xfrm>
          <a:prstGeom prst="rect">
            <a:avLst/>
          </a:prstGeom>
          <a:noFill/>
        </p:spPr>
        <p:txBody>
          <a:bodyPr wrap="square" lIns="91391" tIns="45696" rIns="91391" bIns="45696" rtlCol="0">
            <a:spAutoFit/>
          </a:bodyPr>
          <a:lstStyle/>
          <a:p>
            <a:pPr algn="ctr" defTabSz="1219170"/>
            <a:r>
              <a:rPr lang="en-US" sz="2400" b="1" dirty="0" err="1">
                <a:solidFill>
                  <a:prstClr val="white"/>
                </a:solidFill>
                <a:latin typeface="Times New Roman" panose="02020603050405020304" pitchFamily="18" charset="0"/>
                <a:ea typeface="Arial-Rounded" pitchFamily="34" charset="0"/>
                <a:cs typeface="Times New Roman" panose="02020603050405020304" pitchFamily="18" charset="0"/>
                <a:sym typeface="Arial"/>
              </a:rPr>
              <a:t>Bài</a:t>
            </a:r>
            <a:endParaRPr lang="en-US" sz="2400" b="1" dirty="0">
              <a:solidFill>
                <a:prstClr val="white"/>
              </a:solidFill>
              <a:latin typeface="Times New Roman" panose="02020603050405020304" pitchFamily="18" charset="0"/>
              <a:ea typeface="Arial-Rounded" pitchFamily="34" charset="0"/>
              <a:cs typeface="Times New Roman" panose="02020603050405020304" pitchFamily="18" charset="0"/>
              <a:sym typeface="Arial"/>
            </a:endParaRPr>
          </a:p>
          <a:p>
            <a:pPr algn="ctr" defTabSz="1219170"/>
            <a:r>
              <a:rPr lang="en-US" sz="3200" b="1">
                <a:solidFill>
                  <a:prstClr val="white"/>
                </a:solidFill>
                <a:latin typeface="Times New Roman" panose="02020603050405020304" pitchFamily="18" charset="0"/>
                <a:ea typeface="Arial-Rounded" pitchFamily="34" charset="0"/>
                <a:cs typeface="Times New Roman" panose="02020603050405020304" pitchFamily="18" charset="0"/>
                <a:sym typeface="Arial"/>
              </a:rPr>
              <a:t>28</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sym typeface="Arial"/>
            </a:endParaRPr>
          </a:p>
        </p:txBody>
      </p:sp>
      <p:sp>
        <p:nvSpPr>
          <p:cNvPr id="24" name="TextBox 23"/>
          <p:cNvSpPr txBox="1"/>
          <p:nvPr/>
        </p:nvSpPr>
        <p:spPr>
          <a:xfrm>
            <a:off x="4120751" y="4458522"/>
            <a:ext cx="5405377" cy="954059"/>
          </a:xfrm>
          <a:prstGeom prst="rect">
            <a:avLst/>
          </a:prstGeom>
          <a:noFill/>
        </p:spPr>
        <p:txBody>
          <a:bodyPr wrap="square" lIns="91391" tIns="45696" rIns="91391" bIns="45696" rtlCol="0">
            <a:spAutoFit/>
          </a:bodyPr>
          <a:lstStyle/>
          <a:p>
            <a:pPr algn="ctr" defTabSz="1219170"/>
            <a:r>
              <a:rPr lang="en-US" sz="2800" b="1" spc="5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KHÁM PHÁ ĐÁY BIỂN Ở TRƯỜNG SA</a:t>
            </a:r>
            <a:endParaRPr lang="en-US" sz="2667" b="1" dirty="0">
              <a:solidFill>
                <a:srgbClr val="0070C0"/>
              </a:solidFill>
              <a:latin typeface="Times New Roman" panose="02020603050405020304" pitchFamily="18" charset="0"/>
              <a:ea typeface="Arial-Rounded" pitchFamily="34" charset="0"/>
              <a:cs typeface="Times New Roman" panose="02020603050405020304" pitchFamily="18" charset="0"/>
              <a:sym typeface="Arial"/>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506201" y="6223184"/>
            <a:ext cx="9144000" cy="558536"/>
          </a:xfrm>
          <a:prstGeom prst="rect">
            <a:avLst/>
          </a:prstGeom>
        </p:spPr>
      </p:pic>
      <p:sp>
        <p:nvSpPr>
          <p:cNvPr id="20" name="TextBox 19"/>
          <p:cNvSpPr txBox="1"/>
          <p:nvPr/>
        </p:nvSpPr>
        <p:spPr>
          <a:xfrm>
            <a:off x="4295215" y="3139337"/>
            <a:ext cx="5056451" cy="600116"/>
          </a:xfrm>
          <a:prstGeom prst="rect">
            <a:avLst/>
          </a:prstGeom>
          <a:noFill/>
        </p:spPr>
        <p:txBody>
          <a:bodyPr wrap="square" lIns="91391" tIns="45696" rIns="91391" bIns="45696" rtlCol="0">
            <a:spAutoFit/>
          </a:bodyPr>
          <a:lstStyle/>
          <a:p>
            <a:pPr algn="ctr" defTabSz="1219170"/>
            <a:r>
              <a:rPr lang="en-US" sz="3300" b="1" dirty="0">
                <a:solidFill>
                  <a:srgbClr val="FF0000"/>
                </a:solidFill>
                <a:latin typeface="Times New Roman" panose="02020603050405020304" pitchFamily="18" charset="0"/>
                <a:ea typeface="Arial-Rounded" pitchFamily="34" charset="0"/>
                <a:cs typeface="Times New Roman" panose="02020603050405020304" pitchFamily="18" charset="0"/>
                <a:sym typeface="Arial"/>
              </a:rPr>
              <a:t>ĐỌC – Tiết 1 + 2</a:t>
            </a:r>
          </a:p>
        </p:txBody>
      </p:sp>
      <p:sp>
        <p:nvSpPr>
          <p:cNvPr id="22" name="TextBox 21"/>
          <p:cNvSpPr txBox="1"/>
          <p:nvPr/>
        </p:nvSpPr>
        <p:spPr>
          <a:xfrm>
            <a:off x="8007747" y="5698515"/>
            <a:ext cx="2390115" cy="461616"/>
          </a:xfrm>
          <a:prstGeom prst="rect">
            <a:avLst/>
          </a:prstGeom>
          <a:noFill/>
        </p:spPr>
        <p:txBody>
          <a:bodyPr wrap="square" lIns="91391" tIns="45696" rIns="91391" bIns="45696" rtlCol="0">
            <a:spAutoFit/>
          </a:bodyPr>
          <a:lstStyle/>
          <a:p>
            <a:pPr algn="ctr" defTabSz="1219170"/>
            <a:r>
              <a:rPr lang="en-US" sz="2400" b="1">
                <a:solidFill>
                  <a:prstClr val="black"/>
                </a:solidFill>
                <a:latin typeface="Times New Roman" panose="02020603050405020304" pitchFamily="18" charset="0"/>
                <a:ea typeface="Arial-Rounded" pitchFamily="34" charset="0"/>
                <a:cs typeface="Times New Roman" panose="02020603050405020304" pitchFamily="18" charset="0"/>
                <a:sym typeface="Arial"/>
              </a:rPr>
              <a:t>Trang 122</a:t>
            </a:r>
            <a:endParaRPr lang="en-US" sz="2400" b="1" dirty="0">
              <a:solidFill>
                <a:prstClr val="black"/>
              </a:solidFill>
              <a:latin typeface="Times New Roman" panose="02020603050405020304" pitchFamily="18" charset="0"/>
              <a:ea typeface="Arial-Rounded" pitchFamily="34" charset="0"/>
              <a:cs typeface="Times New Roman" panose="02020603050405020304" pitchFamily="18" charset="0"/>
              <a:sym typeface="Arial"/>
            </a:endParaRPr>
          </a:p>
        </p:txBody>
      </p:sp>
    </p:spTree>
    <p:extLst>
      <p:ext uri="{BB962C8B-B14F-4D97-AF65-F5344CB8AC3E}">
        <p14:creationId xmlns:p14="http://schemas.microsoft.com/office/powerpoint/2010/main" val="22566433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8" name="TextBox 7">
            <a:extLst>
              <a:ext uri="{FF2B5EF4-FFF2-40B4-BE49-F238E27FC236}">
                <a16:creationId xmlns:a16="http://schemas.microsoft.com/office/drawing/2014/main" id="{09CDB235-D023-47F7-A328-70DA0242E3EB}"/>
              </a:ext>
            </a:extLst>
          </p:cNvPr>
          <p:cNvSpPr txBox="1"/>
          <p:nvPr/>
        </p:nvSpPr>
        <p:spPr>
          <a:xfrm>
            <a:off x="1303145" y="633700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753167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F9A445-123F-4F83-872E-8002F067B62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Tree>
    <p:custDataLst>
      <p:tags r:id="rId1"/>
    </p:custDataLst>
    <p:extLst>
      <p:ext uri="{BB962C8B-B14F-4D97-AF65-F5344CB8AC3E}">
        <p14:creationId xmlns:p14="http://schemas.microsoft.com/office/powerpoint/2010/main" val="2271272756"/>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887627" y="716391"/>
            <a:ext cx="10557424" cy="6001643"/>
          </a:xfrm>
          <a:prstGeom prst="rect">
            <a:avLst/>
          </a:prstGeom>
          <a:noFill/>
        </p:spPr>
        <p:txBody>
          <a:bodyPr wrap="square" rtlCol="0">
            <a:spAutoFit/>
          </a:bodyPr>
          <a:lstStyle/>
          <a:p>
            <a:pPr indent="274320" algn="just"/>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en-US" sz="2400" dirty="0">
              <a:latin typeface="+mj-lt"/>
            </a:endParaRPr>
          </a:p>
          <a:p>
            <a:pPr indent="274320" algn="just"/>
            <a:endParaRPr lang="vi-VN" sz="2400" dirty="0">
              <a:latin typeface="+mj-lt"/>
            </a:endParaRPr>
          </a:p>
          <a:p>
            <a:pPr indent="274320" algn="just"/>
            <a:r>
              <a:rPr lang="en-US" sz="2400" dirty="0">
                <a:latin typeface="+mj-lt"/>
              </a:rPr>
              <a:t>   </a:t>
            </a:r>
            <a:r>
              <a:rPr lang="vi-VN" sz="2400" dirty="0">
                <a:latin typeface="+mj-lt"/>
              </a:rPr>
              <a:t>Trường Sa là vùng biển thân yêu của Tổ quốc, có cảnh đẹp kì thú và hàng nghìn loài vật sống dưới biển.</a:t>
            </a:r>
            <a:endParaRPr lang="en-US" sz="2400" dirty="0">
              <a:latin typeface="+mj-lt"/>
            </a:endParaRPr>
          </a:p>
          <a:p>
            <a:pPr indent="274320" algn="ctr"/>
            <a:r>
              <a:rPr lang="en-US" sz="2400" dirty="0">
                <a:latin typeface="+mj-lt"/>
              </a:rPr>
              <a:t>                                              </a:t>
            </a: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356868" y="207239"/>
            <a:ext cx="7884411"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873559" y="3330524"/>
            <a:ext cx="10705296" cy="2085536"/>
          </a:xfrm>
          <a:prstGeom prst="rect">
            <a:avLst/>
          </a:prstGeom>
          <a:ln>
            <a:noFill/>
          </a:ln>
          <a:effectLst>
            <a:softEdge rad="112500"/>
          </a:effectLst>
        </p:spPr>
      </p:pic>
      <p:sp>
        <p:nvSpPr>
          <p:cNvPr id="5" name="TextBox 4">
            <a:extLst>
              <a:ext uri="{FF2B5EF4-FFF2-40B4-BE49-F238E27FC236}">
                <a16:creationId xmlns:a16="http://schemas.microsoft.com/office/drawing/2014/main" id="{9E099B37-9BF5-43FA-9AFD-C57070002BF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849429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522368" y="698221"/>
            <a:ext cx="10133101" cy="738664"/>
          </a:xfrm>
          <a:prstGeom prst="rect">
            <a:avLst/>
          </a:prstGeom>
          <a:noFill/>
        </p:spPr>
        <p:txBody>
          <a:bodyPr wrap="square" rtlCol="0">
            <a:spAutoFit/>
          </a:bodyPr>
          <a:lstStyle/>
          <a:p>
            <a:pPr algn="just">
              <a:lnSpc>
                <a:spcPct val="150000"/>
              </a:lnSpc>
            </a:pPr>
            <a:r>
              <a:rPr lang="en-US" sz="2800" b="1" dirty="0">
                <a:solidFill>
                  <a:srgbClr val="0000CC"/>
                </a:solidFill>
                <a:latin typeface="Times New Roman" panose="02020603050405020304" pitchFamily="18" charset="0"/>
                <a:cs typeface="Times New Roman" panose="02020603050405020304" pitchFamily="18" charset="0"/>
              </a:rPr>
              <a:t>1</a:t>
            </a:r>
            <a:r>
              <a:rPr lang="vi-VN" sz="2800" b="1" dirty="0">
                <a:solidFill>
                  <a:srgbClr val="0000CC"/>
                </a:solidFill>
                <a:latin typeface="Times New Roman" panose="02020603050405020304" pitchFamily="18" charset="0"/>
                <a:cs typeface="Times New Roman" panose="02020603050405020304" pitchFamily="18" charset="0"/>
              </a:rPr>
              <a:t>. Nhắc đến Trường Sa, người ta nhắc đến những gì?</a:t>
            </a:r>
          </a:p>
        </p:txBody>
      </p:sp>
      <p:pic>
        <p:nvPicPr>
          <p:cNvPr id="18" name="Picture 17">
            <a:extLst>
              <a:ext uri="{FF2B5EF4-FFF2-40B4-BE49-F238E27FC236}">
                <a16:creationId xmlns:a16="http://schemas.microsoft.com/office/drawing/2014/main" id="{700435C7-CCDC-4A36-883B-A3D08F4469D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73539" t="27967" r="-1" b="7721"/>
          <a:stretch/>
        </p:blipFill>
        <p:spPr>
          <a:xfrm>
            <a:off x="-24891" y="0"/>
            <a:ext cx="2547259" cy="2015411"/>
          </a:xfrm>
          <a:prstGeom prst="ellipse">
            <a:avLst/>
          </a:prstGeom>
          <a:ln>
            <a:noFill/>
          </a:ln>
          <a:effectLst>
            <a:softEdge rad="112500"/>
          </a:effectLst>
        </p:spPr>
      </p:pic>
      <p:sp>
        <p:nvSpPr>
          <p:cNvPr id="19" name="TextBox 18">
            <a:extLst>
              <a:ext uri="{FF2B5EF4-FFF2-40B4-BE49-F238E27FC236}">
                <a16:creationId xmlns:a16="http://schemas.microsoft.com/office/drawing/2014/main" id="{90D77878-223B-4E59-B935-B5929052FCB3}"/>
              </a:ext>
            </a:extLst>
          </p:cNvPr>
          <p:cNvSpPr txBox="1"/>
          <p:nvPr/>
        </p:nvSpPr>
        <p:spPr>
          <a:xfrm>
            <a:off x="2349682" y="1685210"/>
            <a:ext cx="9400691" cy="523220"/>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a:t>
            </a: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Nhắc đến Trường Sa, người ta nhắc đến các đảo và biển.</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Quần đảo Hoàng Sa và Trường Sa có bao nhiêu đảo? | Thời Đại">
            <a:extLst>
              <a:ext uri="{FF2B5EF4-FFF2-40B4-BE49-F238E27FC236}">
                <a16:creationId xmlns:a16="http://schemas.microsoft.com/office/drawing/2014/main" id="{46B820DC-8CD1-484A-BD95-F55B6BB9680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2359" y="2437648"/>
            <a:ext cx="5794484" cy="39775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ác bài viết về Hải đăng Đại Lãnh - Mytour.vn">
            <a:extLst>
              <a:ext uri="{FF2B5EF4-FFF2-40B4-BE49-F238E27FC236}">
                <a16:creationId xmlns:a16="http://schemas.microsoft.com/office/drawing/2014/main" id="{CC382C83-0040-4DCC-9EF3-B382AE459CF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637447" y="2422359"/>
            <a:ext cx="5315075" cy="39792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D51E67-C044-3BCD-B9E6-02302A73468E}"/>
              </a:ext>
            </a:extLst>
          </p:cNvPr>
          <p:cNvPicPr>
            <a:picLocks noChangeAspect="1"/>
          </p:cNvPicPr>
          <p:nvPr/>
        </p:nvPicPr>
        <p:blipFill>
          <a:blip r:embed="rId10"/>
          <a:stretch>
            <a:fillRect/>
          </a:stretch>
        </p:blipFill>
        <p:spPr>
          <a:xfrm>
            <a:off x="1254194" y="6407761"/>
            <a:ext cx="619125" cy="333375"/>
          </a:xfrm>
          <a:prstGeom prst="rect">
            <a:avLst/>
          </a:prstGeom>
        </p:spPr>
      </p:pic>
      <p:pic>
        <p:nvPicPr>
          <p:cNvPr id="3" name="Picture 2">
            <a:extLst>
              <a:ext uri="{FF2B5EF4-FFF2-40B4-BE49-F238E27FC236}">
                <a16:creationId xmlns:a16="http://schemas.microsoft.com/office/drawing/2014/main" id="{D54F881A-9875-9D5D-339C-03659C3105F3}"/>
              </a:ext>
            </a:extLst>
          </p:cNvPr>
          <p:cNvPicPr>
            <a:picLocks noChangeAspect="1"/>
          </p:cNvPicPr>
          <p:nvPr/>
        </p:nvPicPr>
        <p:blipFill>
          <a:blip r:embed="rId10"/>
          <a:stretch>
            <a:fillRect/>
          </a:stretch>
        </p:blipFill>
        <p:spPr>
          <a:xfrm>
            <a:off x="1873319" y="6407760"/>
            <a:ext cx="619125" cy="333375"/>
          </a:xfrm>
          <a:prstGeom prst="rect">
            <a:avLst/>
          </a:prstGeom>
        </p:spPr>
      </p:pic>
    </p:spTree>
    <p:custDataLst>
      <p:tags r:id="rId1"/>
    </p:custDataLst>
    <p:extLst>
      <p:ext uri="{BB962C8B-B14F-4D97-AF65-F5344CB8AC3E}">
        <p14:creationId xmlns:p14="http://schemas.microsoft.com/office/powerpoint/2010/main" val="259120253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par>
                                <p:cTn id="18" presetID="6" presetClass="entr" presetSubtype="16"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circle(in)">
                                      <p:cBhvr>
                                        <p:cTn id="2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1F24F7-4222-4527-BF6C-48955E289699}"/>
              </a:ext>
            </a:extLst>
          </p:cNvPr>
          <p:cNvSpPr txBox="1"/>
          <p:nvPr/>
        </p:nvSpPr>
        <p:spPr>
          <a:xfrm>
            <a:off x="1136754" y="6243564"/>
            <a:ext cx="1843790" cy="464695"/>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662226B8-7748-445A-A52F-A09A55B1D360}"/>
              </a:ext>
            </a:extLst>
          </p:cNvPr>
          <p:cNvSpPr txBox="1"/>
          <p:nvPr/>
        </p:nvSpPr>
        <p:spPr>
          <a:xfrm>
            <a:off x="1225839" y="89781"/>
            <a:ext cx="9147831" cy="658835"/>
          </a:xfrm>
          <a:prstGeom prst="rect">
            <a:avLst/>
          </a:prstGeom>
          <a:noFill/>
        </p:spPr>
        <p:txBody>
          <a:bodyPr wrap="square" rtlCol="0">
            <a:spAutoFit/>
          </a:bodyPr>
          <a:lstStyle/>
          <a:p>
            <a:pPr algn="just">
              <a:lnSpc>
                <a:spcPct val="150000"/>
              </a:lnSpc>
            </a:pPr>
            <a:r>
              <a:rPr lang="vi-VN" sz="2800" b="1" dirty="0">
                <a:solidFill>
                  <a:srgbClr val="0000CC"/>
                </a:solidFill>
                <a:latin typeface="+mj-lt"/>
              </a:rPr>
              <a:t>2. Vẻ đẹp của những loài cá được miêu tả như thế nào?</a:t>
            </a:r>
          </a:p>
        </p:txBody>
      </p:sp>
      <p:sp>
        <p:nvSpPr>
          <p:cNvPr id="22" name="TextBox 21">
            <a:extLst>
              <a:ext uri="{FF2B5EF4-FFF2-40B4-BE49-F238E27FC236}">
                <a16:creationId xmlns:a16="http://schemas.microsoft.com/office/drawing/2014/main" id="{B22684F9-F211-4BBE-8B64-DADA75442ABB}"/>
              </a:ext>
            </a:extLst>
          </p:cNvPr>
          <p:cNvSpPr txBox="1"/>
          <p:nvPr/>
        </p:nvSpPr>
        <p:spPr>
          <a:xfrm>
            <a:off x="1517897" y="779667"/>
            <a:ext cx="9275020" cy="523220"/>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đẹp rực rỡ và lạ mắt.</a:t>
            </a:r>
            <a:endParaRPr lang="vi-VN" sz="2800" b="1" dirty="0">
              <a:solidFill>
                <a:srgbClr val="FF0000"/>
              </a:solidFill>
              <a:latin typeface="+mj-lt"/>
            </a:endParaRPr>
          </a:p>
        </p:txBody>
      </p:sp>
      <p:sp>
        <p:nvSpPr>
          <p:cNvPr id="24" name="TextBox 23">
            <a:extLst>
              <a:ext uri="{FF2B5EF4-FFF2-40B4-BE49-F238E27FC236}">
                <a16:creationId xmlns:a16="http://schemas.microsoft.com/office/drawing/2014/main" id="{80B9762A-FD95-4F93-BE6C-8019B1D39CFA}"/>
              </a:ext>
            </a:extLst>
          </p:cNvPr>
          <p:cNvSpPr txBox="1"/>
          <p:nvPr/>
        </p:nvSpPr>
        <p:spPr>
          <a:xfrm>
            <a:off x="1517896" y="1321784"/>
            <a:ext cx="9275020" cy="954107"/>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đủ màu sắc, dày đặc đến hàng trăm con tạo nên một tấm thảm hoa di động.</a:t>
            </a:r>
            <a:endParaRPr lang="vi-VN" sz="2800" b="1" dirty="0">
              <a:solidFill>
                <a:srgbClr val="FF0000"/>
              </a:solidFill>
              <a:latin typeface="+mj-lt"/>
            </a:endParaRPr>
          </a:p>
        </p:txBody>
      </p:sp>
      <p:pic>
        <p:nvPicPr>
          <p:cNvPr id="10242" name="Picture 2" descr="HD wallpaper: Ocean Underwater World Marine Life Dolphin Sea Turtle  Colorful Tropical Fish, Coral Wallpaper For Pc, Tablet And Mobile Download  1920×1200 | Wallpaper Flare">
            <a:extLst>
              <a:ext uri="{FF2B5EF4-FFF2-40B4-BE49-F238E27FC236}">
                <a16:creationId xmlns:a16="http://schemas.microsoft.com/office/drawing/2014/main" id="{107C3B20-8BC1-4CB7-9E0C-36DFA2FCE7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0431" y="2309778"/>
            <a:ext cx="8082920" cy="42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727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p:cTn id="21" dur="500" fill="hold"/>
                                        <p:tgtEl>
                                          <p:spTgt spid="10242"/>
                                        </p:tgtEl>
                                        <p:attrNameLst>
                                          <p:attrName>ppt_w</p:attrName>
                                        </p:attrNameLst>
                                      </p:cBhvr>
                                      <p:tavLst>
                                        <p:tav tm="0">
                                          <p:val>
                                            <p:fltVal val="0"/>
                                          </p:val>
                                        </p:tav>
                                        <p:tav tm="100000">
                                          <p:val>
                                            <p:strVal val="#ppt_w"/>
                                          </p:val>
                                        </p:tav>
                                      </p:tavLst>
                                    </p:anim>
                                    <p:anim calcmode="lin" valueType="num">
                                      <p:cBhvr>
                                        <p:cTn id="22" dur="500" fill="hold"/>
                                        <p:tgtEl>
                                          <p:spTgt spid="10242"/>
                                        </p:tgtEl>
                                        <p:attrNameLst>
                                          <p:attrName>ppt_h</p:attrName>
                                        </p:attrNameLst>
                                      </p:cBhvr>
                                      <p:tavLst>
                                        <p:tav tm="0">
                                          <p:val>
                                            <p:fltVal val="0"/>
                                          </p:val>
                                        </p:tav>
                                        <p:tav tm="100000">
                                          <p:val>
                                            <p:strVal val="#ppt_h"/>
                                          </p:val>
                                        </p:tav>
                                      </p:tavLst>
                                    </p:anim>
                                    <p:animEffect transition="in" filter="fade">
                                      <p:cBhvr>
                                        <p:cTn id="2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C02D7F-4BF2-4E9E-A1DC-A50A1FC853B4}"/>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pic>
        <p:nvPicPr>
          <p:cNvPr id="11266" name="Picture 2" descr="Rạn san hô">
            <a:extLst>
              <a:ext uri="{FF2B5EF4-FFF2-40B4-BE49-F238E27FC236}">
                <a16:creationId xmlns:a16="http://schemas.microsoft.com/office/drawing/2014/main" id="{7ADAE9B5-AF4A-4B92-B4E1-4F72E06C7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73" y="513240"/>
            <a:ext cx="5317626" cy="2590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2226B8-7748-445A-A52F-A09A55B1D360}"/>
              </a:ext>
            </a:extLst>
          </p:cNvPr>
          <p:cNvSpPr txBox="1"/>
          <p:nvPr/>
        </p:nvSpPr>
        <p:spPr>
          <a:xfrm>
            <a:off x="323081" y="588913"/>
            <a:ext cx="9619205"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3. </a:t>
            </a:r>
            <a:r>
              <a:rPr lang="vi-VN" sz="2800" dirty="0">
                <a:latin typeface="+mj-lt"/>
              </a:rPr>
              <a:t>San hô dưới đáy biển được so sánh với những gì?.</a:t>
            </a:r>
          </a:p>
        </p:txBody>
      </p:sp>
      <p:sp>
        <p:nvSpPr>
          <p:cNvPr id="12" name="TextBox 11">
            <a:extLst>
              <a:ext uri="{FF2B5EF4-FFF2-40B4-BE49-F238E27FC236}">
                <a16:creationId xmlns:a16="http://schemas.microsoft.com/office/drawing/2014/main" id="{6401E208-9915-4C36-9BE8-B85D7A7352FC}"/>
              </a:ext>
            </a:extLst>
          </p:cNvPr>
          <p:cNvSpPr txBox="1"/>
          <p:nvPr/>
        </p:nvSpPr>
        <p:spPr>
          <a:xfrm>
            <a:off x="866900" y="1160880"/>
            <a:ext cx="6726306" cy="1943161"/>
          </a:xfrm>
          <a:prstGeom prst="rect">
            <a:avLst/>
          </a:prstGeom>
          <a:noFill/>
        </p:spPr>
        <p:txBody>
          <a:bodyPr wrap="square" rtlCol="0">
            <a:spAutoFit/>
          </a:bodyPr>
          <a:lstStyle/>
          <a:p>
            <a:pPr>
              <a:lnSpc>
                <a:spcPct val="150000"/>
              </a:lnSpc>
            </a:pPr>
            <a:r>
              <a:rPr lang="vi-VN" sz="2800" dirty="0">
                <a:solidFill>
                  <a:srgbClr val="FF0000"/>
                </a:solidFill>
                <a:latin typeface="+mj-lt"/>
                <a:sym typeface="Wingdings" panose="05000000000000000000" pitchFamily="2" charset="2"/>
              </a:rPr>
              <a:t> San hô dưới đáy biển được so sánh với một bức tranh khổng lồ, đẹp như những tòa lâu đài trong truyện cổ tích.</a:t>
            </a:r>
            <a:endParaRPr lang="vi-VN" sz="2800" dirty="0">
              <a:solidFill>
                <a:srgbClr val="FF0000"/>
              </a:solidFill>
              <a:latin typeface="+mj-lt"/>
            </a:endParaRPr>
          </a:p>
        </p:txBody>
      </p:sp>
      <p:sp>
        <p:nvSpPr>
          <p:cNvPr id="13" name="TextBox 12">
            <a:extLst>
              <a:ext uri="{FF2B5EF4-FFF2-40B4-BE49-F238E27FC236}">
                <a16:creationId xmlns:a16="http://schemas.microsoft.com/office/drawing/2014/main" id="{6E0AA3FC-FE16-4E2D-B1A6-0691E2784275}"/>
              </a:ext>
            </a:extLst>
          </p:cNvPr>
          <p:cNvSpPr txBox="1"/>
          <p:nvPr/>
        </p:nvSpPr>
        <p:spPr>
          <a:xfrm>
            <a:off x="323081" y="2906394"/>
            <a:ext cx="9619205"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4. </a:t>
            </a:r>
            <a:r>
              <a:rPr lang="vi-VN" sz="2800" dirty="0">
                <a:latin typeface="+mj-lt"/>
              </a:rPr>
              <a:t>Sau bài đọc, em biết thêm điều gì về biển ở Trường Sa?</a:t>
            </a:r>
          </a:p>
        </p:txBody>
      </p:sp>
    </p:spTree>
    <p:extLst>
      <p:ext uri="{BB962C8B-B14F-4D97-AF65-F5344CB8AC3E}">
        <p14:creationId xmlns:p14="http://schemas.microsoft.com/office/powerpoint/2010/main" val="132625568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436429" y="3943288"/>
            <a:ext cx="9158565" cy="2322601"/>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52FBFD4-15DB-49E9-A7C6-FC744F56D9F1}"/>
              </a:ext>
            </a:extLst>
          </p:cNvPr>
          <p:cNvSpPr txBox="1"/>
          <p:nvPr/>
        </p:nvSpPr>
        <p:spPr>
          <a:xfrm>
            <a:off x="959794" y="297981"/>
            <a:ext cx="10092782" cy="523220"/>
          </a:xfrm>
          <a:prstGeom prst="rect">
            <a:avLst/>
          </a:prstGeom>
          <a:noFill/>
        </p:spPr>
        <p:txBody>
          <a:bodyPr wrap="square" rtlCol="0">
            <a:spAutoFit/>
          </a:bodyPr>
          <a:lstStyle/>
          <a:p>
            <a:pPr algn="just"/>
            <a:r>
              <a:rPr lang="vi-VN" sz="2800" b="1" dirty="0">
                <a:solidFill>
                  <a:srgbClr val="0000CC"/>
                </a:solidFill>
                <a:latin typeface="+mj-lt"/>
              </a:rPr>
              <a:t>1. Tìm những từ chỉ đặc điểm trong các từ dưới đây.</a:t>
            </a:r>
          </a:p>
        </p:txBody>
      </p:sp>
      <p:pic>
        <p:nvPicPr>
          <p:cNvPr id="3" name="Picture 2">
            <a:extLst>
              <a:ext uri="{FF2B5EF4-FFF2-40B4-BE49-F238E27FC236}">
                <a16:creationId xmlns:a16="http://schemas.microsoft.com/office/drawing/2014/main" id="{56DECBE4-693B-4267-9E9F-EF9BAC5F144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6492" y="999795"/>
            <a:ext cx="10796847" cy="828866"/>
          </a:xfrm>
          <a:prstGeom prst="rect">
            <a:avLst/>
          </a:prstGeom>
        </p:spPr>
      </p:pic>
      <p:sp>
        <p:nvSpPr>
          <p:cNvPr id="4" name="Oval 3">
            <a:extLst>
              <a:ext uri="{FF2B5EF4-FFF2-40B4-BE49-F238E27FC236}">
                <a16:creationId xmlns:a16="http://schemas.microsoft.com/office/drawing/2014/main" id="{5825D16E-4DDE-4379-9B1E-B845D65F4F3B}"/>
              </a:ext>
            </a:extLst>
          </p:cNvPr>
          <p:cNvSpPr/>
          <p:nvPr/>
        </p:nvSpPr>
        <p:spPr>
          <a:xfrm>
            <a:off x="431596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6" name="Oval 35">
            <a:extLst>
              <a:ext uri="{FF2B5EF4-FFF2-40B4-BE49-F238E27FC236}">
                <a16:creationId xmlns:a16="http://schemas.microsoft.com/office/drawing/2014/main" id="{DAF571D1-FBEC-4A05-815F-F836F5F999C3}"/>
              </a:ext>
            </a:extLst>
          </p:cNvPr>
          <p:cNvSpPr/>
          <p:nvPr/>
        </p:nvSpPr>
        <p:spPr>
          <a:xfrm>
            <a:off x="605381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9" name="Oval 38">
            <a:extLst>
              <a:ext uri="{FF2B5EF4-FFF2-40B4-BE49-F238E27FC236}">
                <a16:creationId xmlns:a16="http://schemas.microsoft.com/office/drawing/2014/main" id="{4072F66A-1CCF-45A0-9CA6-1640D18A7C78}"/>
              </a:ext>
            </a:extLst>
          </p:cNvPr>
          <p:cNvSpPr/>
          <p:nvPr/>
        </p:nvSpPr>
        <p:spPr>
          <a:xfrm>
            <a:off x="952951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41" name="TextBox 40">
            <a:extLst>
              <a:ext uri="{FF2B5EF4-FFF2-40B4-BE49-F238E27FC236}">
                <a16:creationId xmlns:a16="http://schemas.microsoft.com/office/drawing/2014/main" id="{6D440011-BC72-45D2-9164-D9F0FACF1420}"/>
              </a:ext>
            </a:extLst>
          </p:cNvPr>
          <p:cNvSpPr txBox="1"/>
          <p:nvPr/>
        </p:nvSpPr>
        <p:spPr>
          <a:xfrm>
            <a:off x="1019629" y="2075810"/>
            <a:ext cx="10092782" cy="523220"/>
          </a:xfrm>
          <a:prstGeom prst="rect">
            <a:avLst/>
          </a:prstGeom>
          <a:noFill/>
        </p:spPr>
        <p:txBody>
          <a:bodyPr wrap="square" rtlCol="0">
            <a:spAutoFit/>
          </a:bodyPr>
          <a:lstStyle/>
          <a:p>
            <a:pPr algn="just"/>
            <a:r>
              <a:rPr lang="vi-VN" sz="2800" b="1" dirty="0">
                <a:solidFill>
                  <a:srgbClr val="0000CC"/>
                </a:solidFill>
                <a:latin typeface="+mj-lt"/>
              </a:rPr>
              <a:t>2. Đặt một câu với từ vừa tìm được.</a:t>
            </a:r>
          </a:p>
        </p:txBody>
      </p:sp>
      <p:sp>
        <p:nvSpPr>
          <p:cNvPr id="5" name="TextBox 4">
            <a:extLst>
              <a:ext uri="{FF2B5EF4-FFF2-40B4-BE49-F238E27FC236}">
                <a16:creationId xmlns:a16="http://schemas.microsoft.com/office/drawing/2014/main" id="{6D98D2F9-EEAA-4EF7-BE91-71D8D9A11836}"/>
              </a:ext>
            </a:extLst>
          </p:cNvPr>
          <p:cNvSpPr txBox="1"/>
          <p:nvPr/>
        </p:nvSpPr>
        <p:spPr>
          <a:xfrm>
            <a:off x="1079589" y="2559313"/>
            <a:ext cx="10318528" cy="2600199"/>
          </a:xfrm>
          <a:prstGeom prst="rect">
            <a:avLst/>
          </a:prstGeom>
          <a:noFill/>
        </p:spPr>
        <p:txBody>
          <a:bodyPr wrap="square" rtlCol="0">
            <a:spAutoFit/>
          </a:bodyPr>
          <a:lstStyle/>
          <a:p>
            <a:pPr>
              <a:lnSpc>
                <a:spcPct val="150000"/>
              </a:lnSpc>
            </a:pPr>
            <a:r>
              <a:rPr lang="vi-VN" sz="2800" dirty="0">
                <a:solidFill>
                  <a:srgbClr val="FF0000"/>
                </a:solidFill>
                <a:latin typeface="+mj-lt"/>
              </a:rPr>
              <a:t>G:</a:t>
            </a:r>
          </a:p>
          <a:p>
            <a:pPr marL="380990" indent="-380990">
              <a:lnSpc>
                <a:spcPct val="150000"/>
              </a:lnSpc>
              <a:buFontTx/>
              <a:buChar char="-"/>
            </a:pPr>
            <a:r>
              <a:rPr lang="vi-VN" sz="2800" b="1" dirty="0">
                <a:solidFill>
                  <a:srgbClr val="0000CC"/>
                </a:solidFill>
                <a:latin typeface="+mj-lt"/>
              </a:rPr>
              <a:t>Những đàn cá biển có màu sắc rực rỡ.</a:t>
            </a:r>
          </a:p>
          <a:p>
            <a:pPr marL="380990" indent="-380990">
              <a:lnSpc>
                <a:spcPct val="150000"/>
              </a:lnSpc>
              <a:buFontTx/>
              <a:buChar char="-"/>
            </a:pPr>
            <a:r>
              <a:rPr lang="vi-VN" sz="2800" b="1" dirty="0">
                <a:solidFill>
                  <a:srgbClr val="0000CC"/>
                </a:solidFill>
                <a:latin typeface="+mj-lt"/>
              </a:rPr>
              <a:t>Rặng san hô khổng lồ như tòa lâu đài trong truyện cổ tích.</a:t>
            </a:r>
          </a:p>
          <a:p>
            <a:pPr marL="380990" indent="-380990">
              <a:lnSpc>
                <a:spcPct val="150000"/>
              </a:lnSpc>
              <a:buFontTx/>
              <a:buChar char="-"/>
            </a:pPr>
            <a:r>
              <a:rPr lang="vi-VN" sz="2800" b="1" dirty="0">
                <a:solidFill>
                  <a:srgbClr val="0000CC"/>
                </a:solidFill>
                <a:latin typeface="+mj-lt"/>
              </a:rPr>
              <a:t>Biển Trường Sa rất đẹp.</a:t>
            </a:r>
          </a:p>
        </p:txBody>
      </p:sp>
      <p:sp>
        <p:nvSpPr>
          <p:cNvPr id="10" name="TextBox 9">
            <a:extLst>
              <a:ext uri="{FF2B5EF4-FFF2-40B4-BE49-F238E27FC236}">
                <a16:creationId xmlns:a16="http://schemas.microsoft.com/office/drawing/2014/main" id="{A6D2F026-64E0-41EC-86FF-AC6EBC5F4050}"/>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9697814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000"/>
                                        <p:tgtEl>
                                          <p:spTgt spid="3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1000"/>
                                        <p:tgtEl>
                                          <p:spTgt spid="3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6" grpId="0" animBg="1"/>
      <p:bldP spid="39" grpId="0" animBg="1"/>
      <p:bldP spid="41"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887627" y="716391"/>
            <a:ext cx="10557424" cy="6001643"/>
          </a:xfrm>
          <a:prstGeom prst="rect">
            <a:avLst/>
          </a:prstGeom>
          <a:noFill/>
        </p:spPr>
        <p:txBody>
          <a:bodyPr wrap="square" rtlCol="0">
            <a:spAutoFit/>
          </a:bodyPr>
          <a:lstStyle/>
          <a:p>
            <a:pPr indent="274320" algn="just"/>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en-US" sz="2400" dirty="0">
              <a:latin typeface="+mj-lt"/>
            </a:endParaRPr>
          </a:p>
          <a:p>
            <a:pPr indent="274320" algn="just"/>
            <a:endParaRPr lang="vi-VN" sz="2400" dirty="0">
              <a:latin typeface="+mj-lt"/>
            </a:endParaRPr>
          </a:p>
          <a:p>
            <a:pPr indent="274320" algn="just"/>
            <a:r>
              <a:rPr lang="en-US" sz="2400" dirty="0">
                <a:latin typeface="+mj-lt"/>
              </a:rPr>
              <a:t>   </a:t>
            </a:r>
            <a:r>
              <a:rPr lang="vi-VN" sz="2400" dirty="0">
                <a:latin typeface="+mj-lt"/>
              </a:rPr>
              <a:t>Trường Sa là vùng biển thân yêu của Tổ quốc, có cảnh đẹp kì thú và hàng nghìn loài vật sống dưới biển.</a:t>
            </a:r>
            <a:endParaRPr lang="en-US" sz="2400" dirty="0">
              <a:latin typeface="+mj-lt"/>
            </a:endParaRPr>
          </a:p>
          <a:p>
            <a:pPr indent="274320" algn="ctr"/>
            <a:r>
              <a:rPr lang="en-US" sz="2400" dirty="0">
                <a:latin typeface="+mj-lt"/>
              </a:rPr>
              <a:t>                                              </a:t>
            </a: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356868" y="207239"/>
            <a:ext cx="7884411"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873559" y="3330524"/>
            <a:ext cx="10705296" cy="2085536"/>
          </a:xfrm>
          <a:prstGeom prst="rect">
            <a:avLst/>
          </a:prstGeom>
          <a:ln>
            <a:noFill/>
          </a:ln>
          <a:effectLst>
            <a:softEdge rad="112500"/>
          </a:effectLst>
        </p:spPr>
      </p:pic>
      <p:sp>
        <p:nvSpPr>
          <p:cNvPr id="5" name="TextBox 4">
            <a:extLst>
              <a:ext uri="{FF2B5EF4-FFF2-40B4-BE49-F238E27FC236}">
                <a16:creationId xmlns:a16="http://schemas.microsoft.com/office/drawing/2014/main" id="{AE170E05-B55A-47A4-9DA4-DBB1C81C583A}"/>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71457461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553299"/>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1C927-5D80-4588-AC0F-2EB2A445F6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12542" y="466669"/>
            <a:ext cx="11957537" cy="6503873"/>
          </a:xfrm>
          <a:prstGeom prst="rect">
            <a:avLst/>
          </a:prstGeom>
          <a:ln>
            <a:noFill/>
          </a:ln>
          <a:effectLst>
            <a:softEdge rad="112500"/>
          </a:effectLst>
        </p:spPr>
      </p:pic>
      <p:sp>
        <p:nvSpPr>
          <p:cNvPr id="10" name="TextBox 9">
            <a:extLst>
              <a:ext uri="{FF2B5EF4-FFF2-40B4-BE49-F238E27FC236}">
                <a16:creationId xmlns:a16="http://schemas.microsoft.com/office/drawing/2014/main" id="{5BF60F04-36B4-45A2-B1D1-F13D064BD417}"/>
              </a:ext>
            </a:extLst>
          </p:cNvPr>
          <p:cNvSpPr txBox="1"/>
          <p:nvPr/>
        </p:nvSpPr>
        <p:spPr>
          <a:xfrm>
            <a:off x="2514092" y="283789"/>
            <a:ext cx="7154436" cy="916982"/>
          </a:xfrm>
          <a:prstGeom prst="rect">
            <a:avLst/>
          </a:prstGeom>
          <a:noFill/>
        </p:spPr>
        <p:txBody>
          <a:bodyPr wrap="square" rtlCol="0">
            <a:spAutoFit/>
          </a:bodyPr>
          <a:lstStyle/>
          <a:p>
            <a:pPr>
              <a:lnSpc>
                <a:spcPct val="150000"/>
              </a:lnSpc>
            </a:pPr>
            <a:r>
              <a:rPr lang="vi-VN" sz="4000" b="1" dirty="0">
                <a:solidFill>
                  <a:srgbClr val="0000CC"/>
                </a:solidFill>
                <a:latin typeface="+mj-lt"/>
              </a:rPr>
              <a:t>Nói những điều em biết về biển.</a:t>
            </a:r>
            <a:endParaRPr lang="en-US" sz="4000" b="1" dirty="0">
              <a:solidFill>
                <a:srgbClr val="0000CC"/>
              </a:solidFill>
              <a:latin typeface="+mj-lt"/>
            </a:endParaRPr>
          </a:p>
        </p:txBody>
      </p:sp>
      <p:sp>
        <p:nvSpPr>
          <p:cNvPr id="4" name="TextBox 3">
            <a:extLst>
              <a:ext uri="{FF2B5EF4-FFF2-40B4-BE49-F238E27FC236}">
                <a16:creationId xmlns:a16="http://schemas.microsoft.com/office/drawing/2014/main" id="{F74EA542-5F5B-44B0-90FC-3330E163A177}"/>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392390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02E222-1995-4D4B-8C10-C2B917C8349B}"/>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3DB0D57-E4C1-4E80-8664-1A0205E2CF88}"/>
              </a:ext>
            </a:extLst>
          </p:cNvPr>
          <p:cNvSpPr txBox="1"/>
          <p:nvPr/>
        </p:nvSpPr>
        <p:spPr>
          <a:xfrm>
            <a:off x="466670" y="651141"/>
            <a:ext cx="11258657" cy="5815246"/>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en-US" sz="2400" dirty="0">
              <a:latin typeface="+mj-lt"/>
            </a:endParaRPr>
          </a:p>
          <a:p>
            <a:pPr indent="274320" algn="just">
              <a:lnSpc>
                <a:spcPct val="120000"/>
              </a:lnSpc>
            </a:pPr>
            <a:r>
              <a:rPr lang="vi-VN" sz="2400">
                <a:latin typeface="+mj-lt"/>
              </a:rPr>
              <a:t>Trường </a:t>
            </a:r>
            <a:r>
              <a:rPr lang="vi-VN" sz="2400" dirty="0">
                <a:latin typeface="+mj-lt"/>
              </a:rPr>
              <a:t>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679177" y="3318989"/>
            <a:ext cx="10833645" cy="171021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006A1-E8E7-4DE6-89DE-A240AE6E5505}"/>
              </a:ext>
            </a:extLst>
          </p:cNvPr>
          <p:cNvSpPr txBox="1"/>
          <p:nvPr/>
        </p:nvSpPr>
        <p:spPr>
          <a:xfrm>
            <a:off x="2748659" y="897991"/>
            <a:ext cx="615424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đ</a:t>
            </a:r>
            <a:r>
              <a:rPr lang="vi-VN" sz="3600" b="1" dirty="0">
                <a:solidFill>
                  <a:srgbClr val="FF0000"/>
                </a:solidFill>
                <a:latin typeface="Times New Roman" panose="02020603050405020304" pitchFamily="18" charset="0"/>
                <a:cs typeface="Times New Roman" panose="02020603050405020304" pitchFamily="18" charset="0"/>
              </a:rPr>
              <a:t>ư</a:t>
            </a:r>
            <a:r>
              <a:rPr lang="en-US" sz="3600" b="1" dirty="0" err="1">
                <a:solidFill>
                  <a:srgbClr val="FF0000"/>
                </a:solidFill>
                <a:latin typeface="Times New Roman" panose="02020603050405020304" pitchFamily="18" charset="0"/>
                <a:cs typeface="Times New Roman" panose="02020603050405020304" pitchFamily="18" charset="0"/>
              </a:rPr>
              <a:t>ợc</a:t>
            </a:r>
            <a:r>
              <a:rPr lang="en-US" sz="3600" b="1" dirty="0">
                <a:solidFill>
                  <a:srgbClr val="FF0000"/>
                </a:solidFill>
                <a:latin typeface="Times New Roman" panose="02020603050405020304" pitchFamily="18" charset="0"/>
                <a:cs typeface="Times New Roman" panose="02020603050405020304" pitchFamily="18" charset="0"/>
              </a:rPr>
              <a:t> chia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E2881A-B73E-4073-9248-16E6548D6BA8}"/>
              </a:ext>
            </a:extLst>
          </p:cNvPr>
          <p:cNvSpPr txBox="1"/>
          <p:nvPr/>
        </p:nvSpPr>
        <p:spPr>
          <a:xfrm>
            <a:off x="790906" y="2065607"/>
            <a:ext cx="1060392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vị</a:t>
            </a:r>
            <a:r>
              <a:rPr lang="en-US" sz="3600" b="1" dirty="0">
                <a:solidFill>
                  <a:srgbClr val="0000CC"/>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43FA3C-B119-4648-9FB3-1B1A82CCCA2B}"/>
              </a:ext>
            </a:extLst>
          </p:cNvPr>
          <p:cNvSpPr txBox="1"/>
          <p:nvPr/>
        </p:nvSpPr>
        <p:spPr>
          <a:xfrm>
            <a:off x="790905" y="3133970"/>
            <a:ext cx="11082227"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0000CC"/>
                </a:solidFill>
                <a:latin typeface="+mj-lt"/>
              </a:rPr>
              <a:t>Biển ở Trường Sa</a:t>
            </a:r>
            <a:r>
              <a:rPr lang="en-US" sz="3600" b="1" dirty="0">
                <a:solidFill>
                  <a:srgbClr val="0000CC"/>
                </a:solidFill>
                <a:latin typeface="+mj-lt"/>
              </a:rPr>
              <a:t> …..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trong truyện cổ tích.</a:t>
            </a:r>
          </a:p>
          <a:p>
            <a:r>
              <a:rPr lang="en-US" sz="3600" b="1" dirty="0">
                <a:solidFill>
                  <a:srgbClr val="0000CC"/>
                </a:solidFill>
                <a:latin typeface="+mj-lt"/>
              </a:rPr>
              <a:t> </a:t>
            </a:r>
            <a:r>
              <a:rPr lang="en-US" sz="3600" b="1" dirty="0">
                <a:solidFill>
                  <a:srgbClr val="0000CC"/>
                </a:solidFill>
                <a:latin typeface="+mj-lt"/>
                <a:cs typeface="Times New Roman" panose="02020603050405020304" pitchFamily="18" charset="0"/>
              </a:rPr>
              <a:t>  </a:t>
            </a:r>
            <a:endParaRPr lang="vi-VN" sz="3600" b="1" dirty="0">
              <a:solidFill>
                <a:srgbClr val="0000CC"/>
              </a:solidFill>
              <a:latin typeface="+mj-lt"/>
              <a:cs typeface="Times New Roman" panose="02020603050405020304" pitchFamily="18" charset="0"/>
            </a:endParaRPr>
          </a:p>
        </p:txBody>
      </p:sp>
      <p:sp>
        <p:nvSpPr>
          <p:cNvPr id="8" name="TextBox 7">
            <a:extLst>
              <a:ext uri="{FF2B5EF4-FFF2-40B4-BE49-F238E27FC236}">
                <a16:creationId xmlns:a16="http://schemas.microsoft.com/office/drawing/2014/main" id="{D60C118A-10EF-41E1-8756-9AB836E55ED2}"/>
              </a:ext>
            </a:extLst>
          </p:cNvPr>
          <p:cNvSpPr txBox="1"/>
          <p:nvPr/>
        </p:nvSpPr>
        <p:spPr>
          <a:xfrm>
            <a:off x="790904" y="4285176"/>
            <a:ext cx="1060392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32F74E-C9E6-477B-96B0-32E1FEC75E9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135813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p>
          <a:p>
            <a:pPr indent="274320" algn="r">
              <a:lnSpc>
                <a:spcPct val="120000"/>
              </a:lnSpc>
            </a:pP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Nguyễn Xuân Thủy)</a:t>
            </a:r>
            <a:endParaRPr lang="vi-VN" sz="2400"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790769"/>
            <a:ext cx="10753063" cy="1720844"/>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5DC28D-0559-4FDD-9139-D110C08893A0}"/>
              </a:ext>
            </a:extLst>
          </p:cNvPr>
          <p:cNvSpPr txBox="1"/>
          <p:nvPr/>
        </p:nvSpPr>
        <p:spPr>
          <a:xfrm>
            <a:off x="1120070" y="6377875"/>
            <a:ext cx="1531690" cy="352203"/>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7045889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p>
          <a:p>
            <a:pPr indent="274320" algn="r">
              <a:lnSpc>
                <a:spcPct val="120000"/>
              </a:lnSpc>
            </a:pP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Nguyễn Xuân Thủy)</a:t>
            </a:r>
            <a:endParaRPr lang="vi-VN" sz="2400"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790769"/>
            <a:ext cx="10753063" cy="1720844"/>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49A560-5F24-45BC-9255-44A502AA4EB6}"/>
              </a:ext>
            </a:extLst>
          </p:cNvPr>
          <p:cNvSpPr txBox="1"/>
          <p:nvPr/>
        </p:nvSpPr>
        <p:spPr>
          <a:xfrm>
            <a:off x="1120070" y="6360747"/>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9069182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60757" y="1938442"/>
            <a:ext cx="10393306" cy="3327514"/>
          </a:xfrm>
          <a:prstGeom prst="rect">
            <a:avLst/>
          </a:prstGeom>
          <a:noFill/>
        </p:spPr>
        <p:txBody>
          <a:bodyPr wrap="square" rtlCol="0">
            <a:spAutoFit/>
          </a:bodyPr>
          <a:lstStyle/>
          <a:p>
            <a:pPr indent="274320" algn="just">
              <a:lnSpc>
                <a:spcPct val="150000"/>
              </a:lnSpc>
            </a:pPr>
            <a:r>
              <a:rPr lang="vi-VN" sz="3600" b="1" dirty="0">
                <a:solidFill>
                  <a:srgbClr val="0000CC"/>
                </a:solidFill>
                <a:latin typeface="+mj-lt"/>
              </a:rPr>
              <a:t>muôn vàn</a:t>
            </a:r>
            <a:r>
              <a:rPr lang="en-US" sz="3600" b="1" dirty="0">
                <a:solidFill>
                  <a:srgbClr val="0000CC"/>
                </a:solidFill>
                <a:latin typeface="+mj-lt"/>
              </a:rPr>
              <a:t>               </a:t>
            </a:r>
            <a:r>
              <a:rPr lang="vi-VN" sz="3600" b="1" dirty="0">
                <a:solidFill>
                  <a:srgbClr val="0000CC"/>
                </a:solidFill>
                <a:latin typeface="+mj-lt"/>
              </a:rPr>
              <a:t> kì thú </a:t>
            </a:r>
            <a:r>
              <a:rPr lang="en-US" sz="3600" b="1" dirty="0">
                <a:solidFill>
                  <a:srgbClr val="0000CC"/>
                </a:solidFill>
                <a:latin typeface="+mj-lt"/>
              </a:rPr>
              <a:t>                         </a:t>
            </a:r>
            <a:r>
              <a:rPr lang="vi-VN" sz="3600" b="1" dirty="0">
                <a:solidFill>
                  <a:srgbClr val="0000CC"/>
                </a:solidFill>
                <a:latin typeface="+mj-lt"/>
              </a:rPr>
              <a:t>Thám hiểm </a:t>
            </a:r>
            <a:endParaRPr lang="en-US" sz="3600" b="1" dirty="0">
              <a:solidFill>
                <a:srgbClr val="0000CC"/>
              </a:solidFill>
              <a:latin typeface="+mj-lt"/>
            </a:endParaRPr>
          </a:p>
          <a:p>
            <a:pPr indent="274320" algn="just">
              <a:lnSpc>
                <a:spcPct val="150000"/>
              </a:lnSpc>
            </a:pPr>
            <a:r>
              <a:rPr lang="vi-VN" sz="3600" b="1" dirty="0">
                <a:solidFill>
                  <a:srgbClr val="0000CC"/>
                </a:solidFill>
                <a:latin typeface="+mj-lt"/>
              </a:rPr>
              <a:t>Trường Sa </a:t>
            </a:r>
            <a:r>
              <a:rPr lang="en-US" sz="3600" b="1" dirty="0">
                <a:solidFill>
                  <a:srgbClr val="0000CC"/>
                </a:solidFill>
                <a:latin typeface="+mj-lt"/>
              </a:rPr>
              <a:t>             </a:t>
            </a:r>
            <a:r>
              <a:rPr lang="vi-VN" sz="3600" b="1" dirty="0">
                <a:solidFill>
                  <a:srgbClr val="0000CC"/>
                </a:solidFill>
                <a:latin typeface="+mj-lt"/>
              </a:rPr>
              <a:t>rực rỡ</a:t>
            </a:r>
            <a:r>
              <a:rPr lang="en-US" sz="3600" b="1" dirty="0">
                <a:solidFill>
                  <a:srgbClr val="0000CC"/>
                </a:solidFill>
                <a:latin typeface="+mj-lt"/>
              </a:rPr>
              <a:t>                          </a:t>
            </a:r>
            <a:r>
              <a:rPr lang="vi-VN" sz="3600" b="1" dirty="0">
                <a:solidFill>
                  <a:srgbClr val="0000CC"/>
                </a:solidFill>
                <a:latin typeface="+mj-lt"/>
              </a:rPr>
              <a:t>lạ mắt</a:t>
            </a:r>
            <a:r>
              <a:rPr lang="en-US" sz="3600" b="1" dirty="0">
                <a:solidFill>
                  <a:srgbClr val="0000CC"/>
                </a:solidFill>
                <a:latin typeface="+mj-lt"/>
              </a:rPr>
              <a:t>    </a:t>
            </a:r>
          </a:p>
          <a:p>
            <a:pPr indent="274320" algn="just">
              <a:lnSpc>
                <a:spcPct val="150000"/>
              </a:lnSpc>
            </a:pPr>
            <a:r>
              <a:rPr lang="vi-VN" sz="3600" b="1" dirty="0">
                <a:solidFill>
                  <a:srgbClr val="0000CC"/>
                </a:solidFill>
                <a:latin typeface="+mj-lt"/>
              </a:rPr>
              <a:t> dày đặc </a:t>
            </a:r>
            <a:r>
              <a:rPr lang="en-US" sz="3600" b="1" dirty="0">
                <a:solidFill>
                  <a:srgbClr val="0000CC"/>
                </a:solidFill>
                <a:latin typeface="+mj-lt"/>
              </a:rPr>
              <a:t>                  </a:t>
            </a:r>
            <a:r>
              <a:rPr lang="vi-VN" sz="3600" b="1" dirty="0">
                <a:solidFill>
                  <a:srgbClr val="0000CC"/>
                </a:solidFill>
                <a:latin typeface="+mj-lt"/>
              </a:rPr>
              <a:t>hàng trăm con </a:t>
            </a:r>
            <a:r>
              <a:rPr lang="en-US" sz="3600" b="1" dirty="0">
                <a:solidFill>
                  <a:srgbClr val="0000CC"/>
                </a:solidFill>
                <a:latin typeface="+mj-lt"/>
              </a:rPr>
              <a:t>         </a:t>
            </a:r>
            <a:r>
              <a:rPr lang="vi-VN" sz="3600" b="1" dirty="0">
                <a:solidFill>
                  <a:srgbClr val="0000CC"/>
                </a:solidFill>
                <a:latin typeface="+mj-lt"/>
              </a:rPr>
              <a:t>vỉa san hô </a:t>
            </a:r>
            <a:r>
              <a:rPr lang="en-US" sz="3600" b="1" dirty="0">
                <a:solidFill>
                  <a:srgbClr val="0000CC"/>
                </a:solidFill>
                <a:latin typeface="+mj-lt"/>
              </a:rPr>
              <a:t>     </a:t>
            </a:r>
          </a:p>
          <a:p>
            <a:pPr indent="274320" algn="just">
              <a:lnSpc>
                <a:spcPct val="150000"/>
              </a:lnSpc>
            </a:pPr>
            <a:r>
              <a:rPr lang="vi-VN" sz="3600" b="1" dirty="0">
                <a:solidFill>
                  <a:srgbClr val="0000CC"/>
                </a:solidFill>
                <a:latin typeface="+mj-lt"/>
              </a:rPr>
              <a:t>xuống sâu </a:t>
            </a:r>
            <a:r>
              <a:rPr lang="en-US" sz="3600" b="1" dirty="0">
                <a:solidFill>
                  <a:srgbClr val="0000CC"/>
                </a:solidFill>
                <a:latin typeface="+mj-lt"/>
              </a:rPr>
              <a:t>               </a:t>
            </a:r>
            <a:r>
              <a:rPr lang="vi-VN" sz="3600" b="1" dirty="0">
                <a:solidFill>
                  <a:srgbClr val="0000CC"/>
                </a:solidFill>
                <a:latin typeface="+mj-lt"/>
              </a:rPr>
              <a:t>làm cho</a:t>
            </a:r>
            <a:r>
              <a:rPr lang="en-US" sz="3600" b="1" dirty="0">
                <a:solidFill>
                  <a:srgbClr val="0000CC"/>
                </a:solidFill>
                <a:latin typeface="+mj-lt"/>
              </a:rPr>
              <a:t>                       </a:t>
            </a:r>
            <a:r>
              <a:rPr lang="vi-VN" sz="3600" b="1" dirty="0">
                <a:solidFill>
                  <a:srgbClr val="0000CC"/>
                </a:solidFill>
                <a:latin typeface="+mj-lt"/>
              </a:rPr>
              <a:t>lâu đài</a:t>
            </a:r>
          </a:p>
        </p:txBody>
      </p:sp>
      <p:sp>
        <p:nvSpPr>
          <p:cNvPr id="15" name="TextBox 14">
            <a:extLst>
              <a:ext uri="{FF2B5EF4-FFF2-40B4-BE49-F238E27FC236}">
                <a16:creationId xmlns:a16="http://schemas.microsoft.com/office/drawing/2014/main" id="{A8A093E3-B45B-40BB-9699-763C5F23B3AE}"/>
              </a:ext>
            </a:extLst>
          </p:cNvPr>
          <p:cNvSpPr txBox="1"/>
          <p:nvPr/>
        </p:nvSpPr>
        <p:spPr>
          <a:xfrm>
            <a:off x="3449053" y="884158"/>
            <a:ext cx="5293894"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khó</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078155-A671-4E38-84F9-BC2F7771B68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9079994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5B63CF-FE68-4314-8C68-9F5FCA08F276}"/>
              </a:ext>
            </a:extLst>
          </p:cNvPr>
          <p:cNvSpPr txBox="1"/>
          <p:nvPr/>
        </p:nvSpPr>
        <p:spPr>
          <a:xfrm>
            <a:off x="1120070" y="6360747"/>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989095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9D234F-530A-44B0-8C0B-D7E30AC1FB5D}"/>
              </a:ext>
            </a:extLst>
          </p:cNvPr>
          <p:cNvSpPr txBox="1"/>
          <p:nvPr/>
        </p:nvSpPr>
        <p:spPr>
          <a:xfrm>
            <a:off x="2391567" y="12915"/>
            <a:ext cx="7154436" cy="830997"/>
          </a:xfrm>
          <a:prstGeom prst="rect">
            <a:avLst/>
          </a:prstGeom>
          <a:noFill/>
        </p:spPr>
        <p:txBody>
          <a:bodyPr wrap="square" rtlCol="0">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91749" y="754240"/>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Thám hiểm</a:t>
            </a:r>
          </a:p>
        </p:txBody>
      </p:sp>
      <p:sp>
        <p:nvSpPr>
          <p:cNvPr id="11" name="TextBox 10">
            <a:extLst>
              <a:ext uri="{FF2B5EF4-FFF2-40B4-BE49-F238E27FC236}">
                <a16:creationId xmlns:a16="http://schemas.microsoft.com/office/drawing/2014/main" id="{21F1432A-BE85-4E86-9EFF-105953948C84}"/>
              </a:ext>
            </a:extLst>
          </p:cNvPr>
          <p:cNvSpPr txBox="1"/>
          <p:nvPr/>
        </p:nvSpPr>
        <p:spPr>
          <a:xfrm>
            <a:off x="2135945" y="890958"/>
            <a:ext cx="9568375" cy="523220"/>
          </a:xfrm>
          <a:prstGeom prst="rect">
            <a:avLst/>
          </a:prstGeom>
          <a:noFill/>
        </p:spPr>
        <p:txBody>
          <a:bodyPr wrap="square" rtlCol="0">
            <a:spAutoFit/>
          </a:bodyPr>
          <a:lstStyle/>
          <a:p>
            <a:pPr algn="just"/>
            <a:r>
              <a:rPr lang="vi-VN" sz="2800" b="1" dirty="0">
                <a:solidFill>
                  <a:srgbClr val="0000CC"/>
                </a:solidFill>
                <a:latin typeface="Times New Roman" panose="02020603050405020304" pitchFamily="18" charset="0"/>
                <a:cs typeface="Times New Roman" panose="02020603050405020304" pitchFamily="18" charset="0"/>
              </a:rPr>
              <a:t>: đi vào vùng xa lạ, hiểm trở để khám phá những điều mới lạ.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2FE4DCB-1A11-4AF5-B4C2-037AA6BE7E5A}"/>
              </a:ext>
            </a:extLst>
          </p:cNvPr>
          <p:cNvSpPr/>
          <p:nvPr/>
        </p:nvSpPr>
        <p:spPr>
          <a:xfrm>
            <a:off x="-91749" y="1465871"/>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San hô</a:t>
            </a:r>
          </a:p>
        </p:txBody>
      </p:sp>
      <p:sp>
        <p:nvSpPr>
          <p:cNvPr id="17" name="Rectangle 16">
            <a:extLst>
              <a:ext uri="{FF2B5EF4-FFF2-40B4-BE49-F238E27FC236}">
                <a16:creationId xmlns:a16="http://schemas.microsoft.com/office/drawing/2014/main" id="{4DA90104-6FC0-43F8-A8D3-188450F9336F}"/>
              </a:ext>
            </a:extLst>
          </p:cNvPr>
          <p:cNvSpPr/>
          <p:nvPr/>
        </p:nvSpPr>
        <p:spPr>
          <a:xfrm>
            <a:off x="-113406" y="2238867"/>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Vỉa san hô</a:t>
            </a:r>
          </a:p>
        </p:txBody>
      </p:sp>
      <p:sp>
        <p:nvSpPr>
          <p:cNvPr id="13" name="TextBox 12">
            <a:extLst>
              <a:ext uri="{FF2B5EF4-FFF2-40B4-BE49-F238E27FC236}">
                <a16:creationId xmlns:a16="http://schemas.microsoft.com/office/drawing/2014/main" id="{A72DBBAF-0F3A-495B-B9AB-432F77976EC4}"/>
              </a:ext>
            </a:extLst>
          </p:cNvPr>
          <p:cNvSpPr txBox="1"/>
          <p:nvPr/>
        </p:nvSpPr>
        <p:spPr>
          <a:xfrm>
            <a:off x="2133350" y="1626946"/>
            <a:ext cx="9095323" cy="523220"/>
          </a:xfrm>
          <a:prstGeom prst="rect">
            <a:avLst/>
          </a:prstGeom>
          <a:noFill/>
        </p:spPr>
        <p:txBody>
          <a:bodyPr wrap="square" rtlCol="0">
            <a:spAutoFit/>
          </a:bodyPr>
          <a:lstStyle/>
          <a:p>
            <a:r>
              <a:rPr lang="vi-VN" sz="2800" b="1" dirty="0">
                <a:solidFill>
                  <a:srgbClr val="0000CC"/>
                </a:solidFill>
                <a:latin typeface="Times New Roman" panose="02020603050405020304" pitchFamily="18" charset="0"/>
                <a:cs typeface="Times New Roman" panose="02020603050405020304" pitchFamily="18" charset="0"/>
              </a:rPr>
              <a:t>: động vật biển, có xương dạng cánh hoa, nhiều màu sắc.</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8AA1FF8-D4BF-4628-89BC-C4F5F6D5AEA2}"/>
              </a:ext>
            </a:extLst>
          </p:cNvPr>
          <p:cNvSpPr txBox="1"/>
          <p:nvPr/>
        </p:nvSpPr>
        <p:spPr>
          <a:xfrm>
            <a:off x="2147418" y="2356263"/>
            <a:ext cx="8394498" cy="523220"/>
          </a:xfrm>
          <a:prstGeom prst="rect">
            <a:avLst/>
          </a:prstGeom>
          <a:noFill/>
        </p:spPr>
        <p:txBody>
          <a:bodyPr wrap="square" rtlCol="0">
            <a:spAutoFit/>
          </a:bodyPr>
          <a:lstStyle/>
          <a:p>
            <a:r>
              <a:rPr lang="vi-VN" sz="2800" b="1" dirty="0">
                <a:solidFill>
                  <a:srgbClr val="0000CC"/>
                </a:solidFill>
                <a:latin typeface="Times New Roman" panose="02020603050405020304" pitchFamily="18" charset="0"/>
                <a:cs typeface="Times New Roman" panose="02020603050405020304" pitchFamily="18" charset="0"/>
              </a:rPr>
              <a:t>: san hô tập trung thành bờ như bức tường đá.</a:t>
            </a:r>
            <a:endParaRPr lang="en-US" sz="2800" b="1" dirty="0">
              <a:solidFill>
                <a:srgbClr val="0000CC"/>
              </a:solidFill>
              <a:latin typeface="Times New Roman" panose="02020603050405020304" pitchFamily="18" charset="0"/>
              <a:cs typeface="Times New Roman" panose="02020603050405020304" pitchFamily="18" charset="0"/>
            </a:endParaRPr>
          </a:p>
        </p:txBody>
      </p:sp>
      <p:pic>
        <p:nvPicPr>
          <p:cNvPr id="8198" name="Picture 6" descr="Rạn san hô Great Barrier - Hệ thống đá ngầm lớn nhất hành tinh | VOV.VN">
            <a:extLst>
              <a:ext uri="{FF2B5EF4-FFF2-40B4-BE49-F238E27FC236}">
                <a16:creationId xmlns:a16="http://schemas.microsoft.com/office/drawing/2014/main" id="{4E5B450C-1EA7-4477-8998-FD39DF464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351" y="2959610"/>
            <a:ext cx="6499276" cy="376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7BAED3A-557E-4C4C-889A-CF6D1EE4079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8094138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8198"/>
                                        </p:tgtEl>
                                        <p:attrNameLst>
                                          <p:attrName>style.visibility</p:attrName>
                                        </p:attrNameLst>
                                      </p:cBhvr>
                                      <p:to>
                                        <p:strVal val="visible"/>
                                      </p:to>
                                    </p:set>
                                    <p:animEffect transition="in" filter="fade">
                                      <p:cBhvr>
                                        <p:cTn id="4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5" grpId="0"/>
      <p:bldP spid="17" grpId="0"/>
      <p:bldP spid="13"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1263</TotalTime>
  <Words>1972</Words>
  <Application>Microsoft Office PowerPoint</Application>
  <PresentationFormat>Widescreen</PresentationFormat>
  <Paragraphs>170</Paragraphs>
  <Slides>18</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Arial-Rounded</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Hanh Tham</cp:lastModifiedBy>
  <cp:revision>126</cp:revision>
  <dcterms:created xsi:type="dcterms:W3CDTF">2021-07-20T01:55:21Z</dcterms:created>
  <dcterms:modified xsi:type="dcterms:W3CDTF">2025-05-03T10:09:46Z</dcterms:modified>
</cp:coreProperties>
</file>