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16"/>
  </p:notesMasterIdLst>
  <p:sldIdLst>
    <p:sldId id="318" r:id="rId4"/>
    <p:sldId id="2007577159" r:id="rId5"/>
    <p:sldId id="2007577154" r:id="rId6"/>
    <p:sldId id="2007577137" r:id="rId7"/>
    <p:sldId id="319" r:id="rId8"/>
    <p:sldId id="2007577157" r:id="rId9"/>
    <p:sldId id="2007577156" r:id="rId10"/>
    <p:sldId id="2007577113" r:id="rId11"/>
    <p:sldId id="2007577158" r:id="rId12"/>
    <p:sldId id="2007577160" r:id="rId13"/>
    <p:sldId id="264" r:id="rId14"/>
    <p:sldId id="29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4E18CA-1C23-4757-BB8D-16D3827D5CA3}">
          <p14:sldIdLst>
            <p14:sldId id="318"/>
            <p14:sldId id="2007577159"/>
          </p14:sldIdLst>
        </p14:section>
        <p14:section name="Untitled Section" id="{A3F6A8B3-7517-46A7-9370-E1EEAFC9E2F9}">
          <p14:sldIdLst>
            <p14:sldId id="2007577154"/>
            <p14:sldId id="2007577137"/>
            <p14:sldId id="319"/>
            <p14:sldId id="2007577157"/>
            <p14:sldId id="2007577156"/>
            <p14:sldId id="2007577113"/>
            <p14:sldId id="2007577158"/>
            <p14:sldId id="2007577160"/>
            <p14:sldId id="264"/>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792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12</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8955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92881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03181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8778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2025/3/21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370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820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548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981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02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347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8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2826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3345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3639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682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42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843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453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8492494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688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737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7396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9172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886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2025/3/21</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9488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2025/3/21</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Rectangle 6">
            <a:extLst>
              <a:ext uri="{FF2B5EF4-FFF2-40B4-BE49-F238E27FC236}">
                <a16:creationId xmlns:a16="http://schemas.microsoft.com/office/drawing/2014/main" id="{021BE73F-70CA-4081-81F5-EEAF53069118}"/>
              </a:ext>
            </a:extLst>
          </p:cNvPr>
          <p:cNvSpPr/>
          <p:nvPr userDrawn="1"/>
        </p:nvSpPr>
        <p:spPr>
          <a:xfrm>
            <a:off x="10311357" y="8252"/>
            <a:ext cx="1675459" cy="276999"/>
          </a:xfrm>
          <a:prstGeom prst="rect">
            <a:avLst/>
          </a:prstGeom>
        </p:spPr>
        <p:txBody>
          <a:bodyPr wrap="none">
            <a:spAutoFit/>
          </a:bodyPr>
          <a:lstStyle/>
          <a:p>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Design by: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Thảo</a:t>
            </a:r>
            <a:endParaRPr lang="x-none" sz="1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89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2025/3/21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solidFill>
                  <a:prstClr val="black">
                    <a:tint val="75000"/>
                  </a:prstClr>
                </a:solidFill>
              </a:rPr>
              <a:pPr/>
              <a:t>3/21/2025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solidFill>
                  <a:prstClr val="black">
                    <a:tint val="75000"/>
                  </a:prstClr>
                </a:solidFill>
              </a:rPr>
              <a:pPr/>
              <a:t>‹#›</a:t>
            </a:fld>
            <a:endParaRPr lang="en-US">
              <a:solidFill>
                <a:prstClr val="black">
                  <a:tint val="75000"/>
                </a:prstClr>
              </a:solidFill>
            </a:endParaRPr>
          </a:p>
        </p:txBody>
      </p:sp>
      <p:sp>
        <p:nvSpPr>
          <p:cNvPr id="7" name="灯片编号占位符 3">
            <a:extLst>
              <a:ext uri="{FF2B5EF4-FFF2-40B4-BE49-F238E27FC236}">
                <a16:creationId xmlns:a16="http://schemas.microsoft.com/office/drawing/2014/main" id="{099ACD75-3E37-43B8-BE5F-B9F086C8C167}"/>
              </a:ext>
            </a:extLst>
          </p:cNvPr>
          <p:cNvSpPr txBox="1">
            <a:spLocks/>
          </p:cNvSpPr>
          <p:nvPr userDrawn="1"/>
        </p:nvSpPr>
        <p:spPr>
          <a:xfrm>
            <a:off x="10325100" y="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dirty="0">
                <a:solidFill>
                  <a:prstClr val="black"/>
                </a:solidFill>
              </a:rPr>
              <a:t>Design by: </a:t>
            </a:r>
            <a:r>
              <a:rPr lang="en-US" altLang="zh-CN" sz="1200" dirty="0" err="1">
                <a:solidFill>
                  <a:prstClr val="black"/>
                </a:solidFill>
              </a:rPr>
              <a:t>Hương</a:t>
            </a:r>
            <a:r>
              <a:rPr lang="en-US" altLang="zh-CN" sz="1200" dirty="0">
                <a:solidFill>
                  <a:prstClr val="black"/>
                </a:solidFill>
              </a:rPr>
              <a:t> </a:t>
            </a:r>
            <a:r>
              <a:rPr lang="en-US" altLang="zh-CN" sz="1200" dirty="0" err="1">
                <a:solidFill>
                  <a:prstClr val="black"/>
                </a:solidFill>
              </a:rPr>
              <a:t>Thảo</a:t>
            </a:r>
            <a:endParaRPr lang="zh-CN" altLang="en-US" sz="1200" dirty="0">
              <a:solidFill>
                <a:prstClr val="black"/>
              </a:solidFill>
            </a:endParaRPr>
          </a:p>
        </p:txBody>
      </p:sp>
    </p:spTree>
    <p:extLst>
      <p:ext uri="{BB962C8B-B14F-4D97-AF65-F5344CB8AC3E}">
        <p14:creationId xmlns:p14="http://schemas.microsoft.com/office/powerpoint/2010/main" val="42669391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emf"/><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image" Target="../media/image14.em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0" y="3252035"/>
            <a:ext cx="12192000" cy="923330"/>
          </a:xfrm>
          <a:prstGeom prst="rect">
            <a:avLst/>
          </a:prstGeom>
          <a:noFill/>
        </p:spPr>
        <p:txBody>
          <a:bodyPr wrap="square" rtlCol="0">
            <a:spAutoFit/>
          </a:bodyPr>
          <a:lstStyle/>
          <a:p>
            <a:pPr algn="ctr"/>
            <a:r>
              <a:rPr lang="en-US" altLang="zh-CN" sz="5400" b="1" dirty="0">
                <a:solidFill>
                  <a:srgbClr val="FF0000"/>
                </a:solidFill>
                <a:latin typeface="Times New Roman" pitchFamily="18" charset="0"/>
                <a:ea typeface="思源黑体 CN Bold" panose="020B0800000000000000" pitchFamily="34" charset="-122"/>
                <a:cs typeface="Times New Roman" pitchFamily="18" charset="0"/>
              </a:rPr>
              <a:t>TIẾT 7 - 8</a:t>
            </a:r>
            <a:endParaRPr lang="zh-CN" altLang="en-US" sz="5400" b="1"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a:solidFill>
                  <a:schemeClr val="bg1"/>
                </a:solidFill>
                <a:latin typeface="Times New Roman" pitchFamily="18" charset="0"/>
                <a:ea typeface="Arial-Rounded" panose="020B0500000000000000" pitchFamily="34" charset="0"/>
                <a:cs typeface="Times New Roman" pitchFamily="18" charset="0"/>
              </a:rPr>
              <a:t>27</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3741162" y="1249832"/>
            <a:ext cx="7711321" cy="861774"/>
          </a:xfrm>
          <a:prstGeom prst="rect">
            <a:avLst/>
          </a:prstGeom>
          <a:noFill/>
        </p:spPr>
        <p:txBody>
          <a:bodyPr wrap="square" rtlCol="0">
            <a:spAutoFit/>
          </a:bodyPr>
          <a:lstStyle/>
          <a:p>
            <a:r>
              <a:rPr lang="en-US" altLang="zh-CN" sz="5000" b="1" dirty="0">
                <a:solidFill>
                  <a:srgbClr val="FF0000"/>
                </a:solidFill>
                <a:latin typeface="Times New Roman" pitchFamily="18" charset="0"/>
                <a:ea typeface="思源黑体 CN Bold" panose="020B0800000000000000" pitchFamily="34" charset="-122"/>
                <a:cs typeface="Times New Roman" pitchFamily="18" charset="0"/>
              </a:rPr>
              <a:t>ÔN TẬP GIỮA HỌC KÌ 2</a:t>
            </a:r>
            <a:endParaRPr lang="zh-CN" altLang="en-US" sz="5000" b="1"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835299" y="5398771"/>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latin typeface="Times New Roman" pitchFamily="18" charset="0"/>
                <a:cs typeface="Times New Roman" pitchFamily="18" charset="0"/>
              </a:rPr>
              <a:t>SGK tr 72</a:t>
            </a:r>
            <a:endParaRPr lang="vi-VN"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0" end="0"/>
                                            </p:txEl>
                                          </p:spTgt>
                                        </p:tgtEl>
                                        <p:attrNameLst>
                                          <p:attrName>ppt_w</p:attrName>
                                        </p:attrNameLst>
                                      </p:cBhvr>
                                    </p:anim>
                                    <p:anim by="(#ppt_w*0.50)" calcmode="lin" valueType="num">
                                      <p:cBhvr>
                                        <p:cTn id="26" dur="500" decel="50000" autoRev="1" fill="hold">
                                          <p:stCondLst>
                                            <p:cond delay="0"/>
                                          </p:stCondLst>
                                        </p:cTn>
                                        <p:tgtEl>
                                          <p:spTgt spid="17">
                                            <p:txEl>
                                              <p:pRg st="0" end="0"/>
                                            </p:txEl>
                                          </p:spTgt>
                                        </p:tgtEl>
                                        <p:attrNameLst>
                                          <p:attrName>ppt_x</p:attrName>
                                        </p:attrNameLst>
                                      </p:cBhvr>
                                    </p:anim>
                                    <p:anim from="(-#ppt_h/2)" to="(#ppt_y)" calcmode="lin" valueType="num">
                                      <p:cBhvr>
                                        <p:cTn id="27" dur="1000" fill="hold">
                                          <p:stCondLst>
                                            <p:cond delay="0"/>
                                          </p:stCondLst>
                                        </p:cTn>
                                        <p:tgtEl>
                                          <p:spTgt spid="17">
                                            <p:txEl>
                                              <p:pRg st="0" end="0"/>
                                            </p:txEl>
                                          </p:spTgt>
                                        </p:tgtEl>
                                        <p:attrNameLst>
                                          <p:attrName>ppt_y</p:attrName>
                                        </p:attrNameLst>
                                      </p:cBhvr>
                                    </p:anim>
                                    <p:animRot by="21600000">
                                      <p:cBhvr>
                                        <p:cTn id="28" dur="1000" fill="hold">
                                          <p:stCondLst>
                                            <p:cond delay="0"/>
                                          </p:stCondLst>
                                        </p:cTn>
                                        <p:tgtEl>
                                          <p:spTgt spid="17">
                                            <p:txEl>
                                              <p:pRg st="0" end="0"/>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28">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28">
                                            <p:txEl>
                                              <p:pRg st="0" end="0"/>
                                            </p:txEl>
                                          </p:spTgt>
                                        </p:tgtEl>
                                        <p:attrNameLst>
                                          <p:attrName>ppt_w</p:attrName>
                                        </p:attrNameLst>
                                      </p:cBhvr>
                                    </p:anim>
                                    <p:anim by="(#ppt_w*0.50)" calcmode="lin" valueType="num">
                                      <p:cBhvr>
                                        <p:cTn id="32" dur="500" decel="50000" autoRev="1" fill="hold">
                                          <p:stCondLst>
                                            <p:cond delay="0"/>
                                          </p:stCondLst>
                                        </p:cTn>
                                        <p:tgtEl>
                                          <p:spTgt spid="28">
                                            <p:txEl>
                                              <p:pRg st="0" end="0"/>
                                            </p:txEl>
                                          </p:spTgt>
                                        </p:tgtEl>
                                        <p:attrNameLst>
                                          <p:attrName>ppt_x</p:attrName>
                                        </p:attrNameLst>
                                      </p:cBhvr>
                                    </p:anim>
                                    <p:anim from="(-#ppt_h/2)" to="(#ppt_y)" calcmode="lin" valueType="num">
                                      <p:cBhvr>
                                        <p:cTn id="33" dur="1000" fill="hold">
                                          <p:stCondLst>
                                            <p:cond delay="0"/>
                                          </p:stCondLst>
                                        </p:cTn>
                                        <p:tgtEl>
                                          <p:spTgt spid="28">
                                            <p:txEl>
                                              <p:pRg st="0" end="0"/>
                                            </p:txEl>
                                          </p:spTgt>
                                        </p:tgtEl>
                                        <p:attrNameLst>
                                          <p:attrName>ppt_y</p:attrName>
                                        </p:attrNameLst>
                                      </p:cBhvr>
                                    </p:anim>
                                    <p:animRot by="21600000">
                                      <p:cBhvr>
                                        <p:cTn id="34" dur="1000" fill="hold">
                                          <p:stCondLst>
                                            <p:cond delay="0"/>
                                          </p:stCondLst>
                                        </p:cTn>
                                        <p:tgtEl>
                                          <p:spTgt spid="28">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1" end="1"/>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1" end="1"/>
                                            </p:txEl>
                                          </p:spTgt>
                                        </p:tgtEl>
                                        <p:attrNameLst>
                                          <p:attrName>ppt_w</p:attrName>
                                        </p:attrNameLst>
                                      </p:cBhvr>
                                    </p:anim>
                                    <p:anim by="(#ppt_w*0.50)" calcmode="lin" valueType="num">
                                      <p:cBhvr>
                                        <p:cTn id="38" dur="500" decel="50000" autoRev="1" fill="hold">
                                          <p:stCondLst>
                                            <p:cond delay="0"/>
                                          </p:stCondLst>
                                        </p:cTn>
                                        <p:tgtEl>
                                          <p:spTgt spid="28">
                                            <p:txEl>
                                              <p:pRg st="1" end="1"/>
                                            </p:txEl>
                                          </p:spTgt>
                                        </p:tgtEl>
                                        <p:attrNameLst>
                                          <p:attrName>ppt_x</p:attrName>
                                        </p:attrNameLst>
                                      </p:cBhvr>
                                    </p:anim>
                                    <p:anim from="(-#ppt_h/2)" to="(#ppt_y)" calcmode="lin" valueType="num">
                                      <p:cBhvr>
                                        <p:cTn id="39" dur="1000" fill="hold">
                                          <p:stCondLst>
                                            <p:cond delay="0"/>
                                          </p:stCondLst>
                                        </p:cTn>
                                        <p:tgtEl>
                                          <p:spTgt spid="28">
                                            <p:txEl>
                                              <p:pRg st="1" end="1"/>
                                            </p:txEl>
                                          </p:spTgt>
                                        </p:tgtEl>
                                        <p:attrNameLst>
                                          <p:attrName>ppt_y</p:attrName>
                                        </p:attrNameLst>
                                      </p:cBhvr>
                                    </p:anim>
                                    <p:animRot by="21600000">
                                      <p:cBhvr>
                                        <p:cTn id="40" dur="1000" fill="hold">
                                          <p:stCondLst>
                                            <p:cond delay="0"/>
                                          </p:stCondLst>
                                        </p:cTn>
                                        <p:tgtEl>
                                          <p:spTgt spid="28">
                                            <p:txEl>
                                              <p:pRg st="1" end="1"/>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31">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31">
                                            <p:txEl>
                                              <p:pRg st="0" end="0"/>
                                            </p:txEl>
                                          </p:spTgt>
                                        </p:tgtEl>
                                        <p:attrNameLst>
                                          <p:attrName>ppt_w</p:attrName>
                                        </p:attrNameLst>
                                      </p:cBhvr>
                                    </p:anim>
                                    <p:anim by="(#ppt_w*0.50)" calcmode="lin" valueType="num">
                                      <p:cBhvr>
                                        <p:cTn id="44" dur="500" decel="50000" autoRev="1" fill="hold">
                                          <p:stCondLst>
                                            <p:cond delay="0"/>
                                          </p:stCondLst>
                                        </p:cTn>
                                        <p:tgtEl>
                                          <p:spTgt spid="31">
                                            <p:txEl>
                                              <p:pRg st="0" end="0"/>
                                            </p:txEl>
                                          </p:spTgt>
                                        </p:tgtEl>
                                        <p:attrNameLst>
                                          <p:attrName>ppt_x</p:attrName>
                                        </p:attrNameLst>
                                      </p:cBhvr>
                                    </p:anim>
                                    <p:anim from="(-#ppt_h/2)" to="(#ppt_y)" calcmode="lin" valueType="num">
                                      <p:cBhvr>
                                        <p:cTn id="45" dur="1000" fill="hold">
                                          <p:stCondLst>
                                            <p:cond delay="0"/>
                                          </p:stCondLst>
                                        </p:cTn>
                                        <p:tgtEl>
                                          <p:spTgt spid="31">
                                            <p:txEl>
                                              <p:pRg st="0" end="0"/>
                                            </p:txEl>
                                          </p:spTgt>
                                        </p:tgtEl>
                                        <p:attrNameLst>
                                          <p:attrName>ppt_y</p:attrName>
                                        </p:attrNameLst>
                                      </p:cBhvr>
                                    </p:anim>
                                    <p:animRot by="21600000">
                                      <p:cBhvr>
                                        <p:cTn id="46" dur="1000" fill="hold">
                                          <p:stCondLst>
                                            <p:cond delay="0"/>
                                          </p:stCondLst>
                                        </p:cTn>
                                        <p:tgtEl>
                                          <p:spTgt spid="31">
                                            <p:txEl>
                                              <p:pRg st="0" end="0"/>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2" y="0"/>
            <a:ext cx="12654211"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9973" y="11787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rgbClr val="0070C0"/>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rgbClr val="0070C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563064"/>
            <a:ext cx="822311" cy="73047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2010" y="1072739"/>
            <a:ext cx="8598524" cy="1922723"/>
          </a:xfrm>
          <a:prstGeom prst="roundRect">
            <a:avLst>
              <a:gd name="adj" fmla="val 42038"/>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vi-VN" sz="3200" b="1" dirty="0">
                <a:solidFill>
                  <a:srgbClr val="0070C0"/>
                </a:solidFill>
              </a:rPr>
              <a:t>Nghe - Viết đúng bài chính tả Cánh cam lạc mẹ. Nắm được quy tắc chính tả c - k; g - gh; ng - ngh</a:t>
            </a: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4555434"/>
            <a:ext cx="822311" cy="65522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44098" y="3895480"/>
            <a:ext cx="6491707" cy="1988485"/>
          </a:xfrm>
          <a:prstGeom prst="roundRect">
            <a:avLst>
              <a:gd name="adj" fmla="val 46371"/>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0" hangingPunct="0"/>
            <a:r>
              <a:rPr lang="vi-VN" sz="3200" b="1" dirty="0">
                <a:solidFill>
                  <a:srgbClr val="0070C0"/>
                </a:solidFill>
              </a:rPr>
              <a:t>Viết được đoạn văn kể về việc em đã giúp đỡ người khác hoặc em được người khác giúp đỡ.</a:t>
            </a:r>
          </a:p>
        </p:txBody>
      </p:sp>
    </p:spTree>
    <p:extLst>
      <p:ext uri="{BB962C8B-B14F-4D97-AF65-F5344CB8AC3E}">
        <p14:creationId xmlns:p14="http://schemas.microsoft.com/office/powerpoint/2010/main" val="287917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12" y="0"/>
            <a:ext cx="12654211" cy="6858000"/>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229973" y="117870"/>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400" b="1" kern="0" dirty="0">
                <a:ln w="6350">
                  <a:noFill/>
                </a:ln>
                <a:solidFill>
                  <a:srgbClr val="0070C0"/>
                </a:solidFill>
                <a:latin typeface="Times New Roman" panose="02020603050405020304" pitchFamily="18" charset="0"/>
                <a:cs typeface="Times New Roman" panose="02020603050405020304" pitchFamily="18" charset="0"/>
              </a:rPr>
              <a:t>YÊU CẦU CẦN ĐẠT</a:t>
            </a:r>
            <a:endParaRPr lang="zh-CN" altLang="en-US" sz="4400" b="1" kern="0" dirty="0">
              <a:ln w="6350">
                <a:noFill/>
              </a:ln>
              <a:solidFill>
                <a:srgbClr val="0070C0"/>
              </a:solidFill>
              <a:latin typeface="Times New Roman" panose="02020603050405020304" pitchFamily="18" charset="0"/>
              <a:cs typeface="Times New Roman" panose="02020603050405020304" pitchFamily="18" charset="0"/>
            </a:endParaRPr>
          </a:p>
        </p:txBody>
      </p:sp>
      <p:cxnSp>
        <p:nvCxnSpPr>
          <p:cNvPr id="4" name="直接连接符 59">
            <a:extLst>
              <a:ext uri="{FF2B5EF4-FFF2-40B4-BE49-F238E27FC236}">
                <a16:creationId xmlns:a16="http://schemas.microsoft.com/office/drawing/2014/main" id="{44F71D0C-7F93-4F4C-9E3D-768F31B9922C}"/>
              </a:ext>
            </a:extLst>
          </p:cNvPr>
          <p:cNvCxnSpPr/>
          <p:nvPr/>
        </p:nvCxnSpPr>
        <p:spPr>
          <a:xfrm>
            <a:off x="4408913" y="2664067"/>
            <a:ext cx="7320876"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id="{B65D6A18-A848-4365-8261-A87CDAF5B169}"/>
              </a:ext>
            </a:extLst>
          </p:cNvPr>
          <p:cNvSpPr/>
          <p:nvPr/>
        </p:nvSpPr>
        <p:spPr bwMode="auto">
          <a:xfrm>
            <a:off x="2027834" y="1563064"/>
            <a:ext cx="822311" cy="73047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01 </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2852010" y="1072739"/>
            <a:ext cx="8598524" cy="1922723"/>
          </a:xfrm>
          <a:prstGeom prst="roundRect">
            <a:avLst>
              <a:gd name="adj" fmla="val 42038"/>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vi-VN" sz="3200" b="1" dirty="0">
                <a:solidFill>
                  <a:srgbClr val="0070C0"/>
                </a:solidFill>
              </a:rPr>
              <a:t>Nghe - Viết đúng bài chính tả Cánh cam lạc mẹ. Nắm được quy tắc chính tả c - k; g - gh; ng - ngh</a:t>
            </a: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485772" y="4555434"/>
            <a:ext cx="822311" cy="655229"/>
          </a:xfrm>
          <a:prstGeom prst="roundRect">
            <a:avLst>
              <a:gd name="adj" fmla="val 46371"/>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rPr>
              <a:t>02</a:t>
            </a:r>
            <a:endParaRPr lang="zh-CN" altLang="en-US" sz="3200" b="1" dirty="0">
              <a:solidFill>
                <a:srgbClr val="0070C0"/>
              </a:solidFill>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5344098" y="3895480"/>
            <a:ext cx="6491707" cy="1988485"/>
          </a:xfrm>
          <a:prstGeom prst="roundRect">
            <a:avLst>
              <a:gd name="adj" fmla="val 46371"/>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0" hangingPunct="0"/>
            <a:r>
              <a:rPr lang="vi-VN" sz="3200" b="1" dirty="0">
                <a:solidFill>
                  <a:srgbClr val="0070C0"/>
                </a:solidFill>
              </a:rPr>
              <a:t>Viết được đoạn văn kể về việc em đã giúp đỡ người khác hoặc em được người khác giúp đỡ.</a:t>
            </a:r>
          </a:p>
        </p:txBody>
      </p:sp>
    </p:spTree>
    <p:extLst>
      <p:ext uri="{BB962C8B-B14F-4D97-AF65-F5344CB8AC3E}">
        <p14:creationId xmlns:p14="http://schemas.microsoft.com/office/powerpoint/2010/main" val="364807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a16="http://schemas.microsoft.com/office/drawing/2014/main" id="{24A415B7-8E27-43F0-B850-5E38EA7BEF6F}"/>
              </a:ext>
            </a:extLst>
          </p:cNvPr>
          <p:cNvGrpSpPr/>
          <p:nvPr/>
        </p:nvGrpSpPr>
        <p:grpSpPr>
          <a:xfrm>
            <a:off x="3148348" y="876844"/>
            <a:ext cx="6559178" cy="3854644"/>
            <a:chOff x="6433809" y="1950733"/>
            <a:chExt cx="4502909" cy="3385457"/>
          </a:xfrm>
        </p:grpSpPr>
        <p:pic>
          <p:nvPicPr>
            <p:cNvPr id="2" name="图片 1">
              <a:extLst>
                <a:ext uri="{FF2B5EF4-FFF2-40B4-BE49-F238E27FC236}">
                  <a16:creationId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a16="http://schemas.microsoft.com/office/drawing/2014/main" id="{DC024B77-AFE1-4D22-A659-C6F28B8CB800}"/>
                </a:ext>
              </a:extLst>
            </p:cNvPr>
            <p:cNvSpPr txBox="1"/>
            <p:nvPr/>
          </p:nvSpPr>
          <p:spPr>
            <a:xfrm>
              <a:off x="6860871" y="27919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Khởi</a:t>
              </a:r>
              <a:r>
                <a:rPr kumimoji="0" lang="en-US" altLang="zh-CN"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 </a:t>
              </a:r>
              <a:r>
                <a:rPr kumimoji="0" lang="en-US" altLang="zh-CN" sz="6000" b="1" i="0" u="none" strike="noStrike" kern="1200" cap="none" spc="0" normalizeH="0" baseline="0" noProof="0" dirty="0" err="1">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động</a:t>
              </a:r>
              <a:endParaRPr kumimoji="0" lang="zh-CN" alt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3" name="Picture 2">
            <a:extLst>
              <a:ext uri="{FF2B5EF4-FFF2-40B4-BE49-F238E27FC236}">
                <a16:creationId xmlns:a16="http://schemas.microsoft.com/office/drawing/2014/main" id="{15BFAF6E-1CBF-D61F-4463-149F74375C12}"/>
              </a:ext>
            </a:extLst>
          </p:cNvPr>
          <p:cNvPicPr>
            <a:picLocks noChangeAspect="1"/>
          </p:cNvPicPr>
          <p:nvPr/>
        </p:nvPicPr>
        <p:blipFill>
          <a:blip r:embed="rId4"/>
          <a:stretch>
            <a:fillRect/>
          </a:stretch>
        </p:blipFill>
        <p:spPr>
          <a:xfrm>
            <a:off x="10096707" y="76222"/>
            <a:ext cx="1990725" cy="371475"/>
          </a:xfrm>
          <a:prstGeom prst="rect">
            <a:avLst/>
          </a:prstGeom>
        </p:spPr>
      </p:pic>
    </p:spTree>
    <p:extLst>
      <p:ext uri="{BB962C8B-B14F-4D97-AF65-F5344CB8AC3E}">
        <p14:creationId xmlns:p14="http://schemas.microsoft.com/office/powerpoint/2010/main" val="3140659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9. Nghe – viết</a:t>
            </a:r>
          </a:p>
        </p:txBody>
      </p:sp>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741659"/>
            <a:ext cx="10963068" cy="3088455"/>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8008" y="126027"/>
            <a:ext cx="1823658" cy="1818730"/>
          </a:xfrm>
          <a:prstGeom prst="rect">
            <a:avLst/>
          </a:prstGeom>
        </p:spPr>
      </p:pic>
      <p:sp>
        <p:nvSpPr>
          <p:cNvPr id="13" name="TextBox 12"/>
          <p:cNvSpPr txBox="1"/>
          <p:nvPr/>
        </p:nvSpPr>
        <p:spPr>
          <a:xfrm>
            <a:off x="4359930" y="648760"/>
            <a:ext cx="5023913"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mẹ</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379617" y="3807675"/>
            <a:ext cx="8055171" cy="688814"/>
            <a:chOff x="1216338" y="4241756"/>
            <a:chExt cx="8055171" cy="616399"/>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241756"/>
              <a:ext cx="919884" cy="574783"/>
              <a:chOff x="2485459" y="1975436"/>
              <a:chExt cx="1901631" cy="1303646"/>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303646"/>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50492" y="2302210"/>
                <a:ext cx="341349" cy="792412"/>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5744" y="2300875"/>
                <a:ext cx="596040" cy="841268"/>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36222" y="4334857"/>
              <a:ext cx="7135287" cy="523298"/>
            </a:xfrm>
            <a:prstGeom prst="rect">
              <a:avLst/>
            </a:prstGeom>
          </p:spPr>
          <p:txBody>
            <a:bodyPr wrap="none">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ai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quan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tâm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đỡ</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a:t>
              </a:r>
            </a:p>
          </p:txBody>
        </p:sp>
      </p:grpSp>
      <p:grpSp>
        <p:nvGrpSpPr>
          <p:cNvPr id="22" name="Group 21">
            <a:extLst>
              <a:ext uri="{FF2B5EF4-FFF2-40B4-BE49-F238E27FC236}">
                <a16:creationId xmlns:a16="http://schemas.microsoft.com/office/drawing/2014/main" id="{8C6DAE3C-3092-4792-A3CB-422B2BFEA4DF}"/>
              </a:ext>
            </a:extLst>
          </p:cNvPr>
          <p:cNvGrpSpPr/>
          <p:nvPr/>
        </p:nvGrpSpPr>
        <p:grpSpPr>
          <a:xfrm>
            <a:off x="1472812" y="4468643"/>
            <a:ext cx="9459865" cy="742405"/>
            <a:chOff x="1555138" y="5106976"/>
            <a:chExt cx="8995633" cy="742405"/>
          </a:xfrm>
        </p:grpSpPr>
        <p:grpSp>
          <p:nvGrpSpPr>
            <p:cNvPr id="23" name="Group 22">
              <a:extLst>
                <a:ext uri="{FF2B5EF4-FFF2-40B4-BE49-F238E27FC236}">
                  <a16:creationId xmlns:a16="http://schemas.microsoft.com/office/drawing/2014/main"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id="{050CE124-A425-4075-8399-F8C02C4B7958}"/>
                </a:ext>
              </a:extLst>
            </p:cNvPr>
            <p:cNvSpPr txBox="1"/>
            <p:nvPr/>
          </p:nvSpPr>
          <p:spPr>
            <a:xfrm>
              <a:off x="2477435" y="5170850"/>
              <a:ext cx="8073336"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an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ủi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cam?</a:t>
              </a:r>
            </a:p>
          </p:txBody>
        </p:sp>
      </p:grpSp>
      <p:grpSp>
        <p:nvGrpSpPr>
          <p:cNvPr id="2" name="Group 1">
            <a:extLst>
              <a:ext uri="{FF2B5EF4-FFF2-40B4-BE49-F238E27FC236}">
                <a16:creationId xmlns:a16="http://schemas.microsoft.com/office/drawing/2014/main" id="{8CE751DD-237A-4044-AA49-6C1978B5BA0F}"/>
              </a:ext>
            </a:extLst>
          </p:cNvPr>
          <p:cNvGrpSpPr/>
          <p:nvPr/>
        </p:nvGrpSpPr>
        <p:grpSpPr>
          <a:xfrm>
            <a:off x="1629659" y="5141401"/>
            <a:ext cx="10467063" cy="639574"/>
            <a:chOff x="1629659" y="6085777"/>
            <a:chExt cx="10467063" cy="639574"/>
          </a:xfrm>
        </p:grpSpPr>
        <p:grpSp>
          <p:nvGrpSpPr>
            <p:cNvPr id="28" name="Group 27">
              <a:extLst>
                <a:ext uri="{FF2B5EF4-FFF2-40B4-BE49-F238E27FC236}">
                  <a16:creationId xmlns:a16="http://schemas.microsoft.com/office/drawing/2014/main" id="{16C9F6B6-0549-4E27-8EBA-58BCEDE190D3}"/>
                </a:ext>
              </a:extLst>
            </p:cNvPr>
            <p:cNvGrpSpPr/>
            <p:nvPr/>
          </p:nvGrpSpPr>
          <p:grpSpPr>
            <a:xfrm>
              <a:off x="1629659" y="6156007"/>
              <a:ext cx="906987" cy="569344"/>
              <a:chOff x="8317164" y="2100522"/>
              <a:chExt cx="1772914" cy="1393004"/>
            </a:xfrm>
          </p:grpSpPr>
          <p:pic>
            <p:nvPicPr>
              <p:cNvPr id="29" name="图片 12">
                <a:extLst>
                  <a:ext uri="{FF2B5EF4-FFF2-40B4-BE49-F238E27FC236}">
                    <a16:creationId xmlns:a16="http://schemas.microsoft.com/office/drawing/2014/main" id="{1FF90C2C-7BC8-459D-8D43-4692EE3FA7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30" name="图片 10">
                <a:extLst>
                  <a:ext uri="{FF2B5EF4-FFF2-40B4-BE49-F238E27FC236}">
                    <a16:creationId xmlns:a16="http://schemas.microsoft.com/office/drawing/2014/main" id="{E2B761EC-DA03-4767-8E08-892813BC83C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31" name="图片 13">
                <a:extLst>
                  <a:ext uri="{FF2B5EF4-FFF2-40B4-BE49-F238E27FC236}">
                    <a16:creationId xmlns:a16="http://schemas.microsoft.com/office/drawing/2014/main" id="{808F403A-5C78-4354-BF76-DEED0422A22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2" name="TextBox 31">
              <a:extLst>
                <a:ext uri="{FF2B5EF4-FFF2-40B4-BE49-F238E27FC236}">
                  <a16:creationId xmlns:a16="http://schemas.microsoft.com/office/drawing/2014/main" id="{51D3F2FC-AEF4-4E21-A184-374D6A44B342}"/>
                </a:ext>
              </a:extLst>
            </p:cNvPr>
            <p:cNvSpPr txBox="1"/>
            <p:nvPr/>
          </p:nvSpPr>
          <p:spPr>
            <a:xfrm>
              <a:off x="2482895" y="6085777"/>
              <a:ext cx="9613827"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gồm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khổ</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a:t>
              </a:r>
              <a:r>
                <a:rPr 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40" name="TextBox 39">
            <a:extLst>
              <a:ext uri="{FF2B5EF4-FFF2-40B4-BE49-F238E27FC236}">
                <a16:creationId xmlns:a16="http://schemas.microsoft.com/office/drawing/2014/main" id="{C77CE74A-7FEF-4599-9023-5586A368E131}"/>
              </a:ext>
            </a:extLst>
          </p:cNvPr>
          <p:cNvSpPr txBox="1"/>
          <p:nvPr/>
        </p:nvSpPr>
        <p:spPr>
          <a:xfrm>
            <a:off x="1629199" y="5755810"/>
            <a:ext cx="10524947"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từ dễ viết sai trong bài: </a:t>
            </a:r>
          </a:p>
          <a:p>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giã</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gạo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xén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tóc</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vườn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râm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ran...</a:t>
            </a:r>
          </a:p>
        </p:txBody>
      </p:sp>
      <p:sp>
        <p:nvSpPr>
          <p:cNvPr id="38" name="Rectangle 37">
            <a:extLst>
              <a:ext uri="{FF2B5EF4-FFF2-40B4-BE49-F238E27FC236}">
                <a16:creationId xmlns:a16="http://schemas.microsoft.com/office/drawing/2014/main" id="{207A4D0A-CCFC-4981-949A-1F593A7A13AD}"/>
              </a:ext>
            </a:extLst>
          </p:cNvPr>
          <p:cNvSpPr/>
          <p:nvPr/>
        </p:nvSpPr>
        <p:spPr>
          <a:xfrm>
            <a:off x="1186715" y="1217542"/>
            <a:ext cx="4691914"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Bọ</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dừa</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nấu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cơm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ngưng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giã</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Xén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tóc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thôi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cắt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Đều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bảo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nhau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tìm</a:t>
            </a:r>
            <a:r>
              <a:rPr lang="en-US" sz="3400" dirty="0">
                <a:solidFill>
                  <a:srgbClr val="002060"/>
                </a:solidFill>
                <a:latin typeface="Times New Roman" panose="02020603050405020304" pitchFamily="18" charset="0"/>
                <a:cs typeface="Times New Roman" panose="02020603050405020304" pitchFamily="18" charset="0"/>
              </a:rPr>
              <a:t> .</a:t>
            </a:r>
          </a:p>
        </p:txBody>
      </p:sp>
      <p:sp>
        <p:nvSpPr>
          <p:cNvPr id="41" name="Rectangle 40">
            <a:extLst>
              <a:ext uri="{FF2B5EF4-FFF2-40B4-BE49-F238E27FC236}">
                <a16:creationId xmlns:a16="http://schemas.microsoft.com/office/drawing/2014/main" id="{0D958C10-C612-4FF0-86A7-6D80A2EFA6D8}"/>
              </a:ext>
            </a:extLst>
          </p:cNvPr>
          <p:cNvSpPr/>
          <p:nvPr/>
        </p:nvSpPr>
        <p:spPr>
          <a:xfrm>
            <a:off x="6268376" y="1622272"/>
            <a:ext cx="5112926"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Khu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vườn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hoang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lặng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im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Bỗng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râm</a:t>
            </a:r>
            <a:r>
              <a:rPr lang="en-US" sz="3400" dirty="0">
                <a:solidFill>
                  <a:srgbClr val="002060"/>
                </a:solidFill>
                <a:latin typeface="Times New Roman" panose="02020603050405020304" pitchFamily="18" charset="0"/>
                <a:cs typeface="Times New Roman" panose="02020603050405020304" pitchFamily="18" charset="0"/>
              </a:rPr>
              <a:t> ran </a:t>
            </a:r>
            <a:r>
              <a:rPr lang="en-US" sz="3400" dirty="0" err="1">
                <a:solidFill>
                  <a:srgbClr val="002060"/>
                </a:solidFill>
                <a:latin typeface="Times New Roman" panose="02020603050405020304" pitchFamily="18" charset="0"/>
                <a:cs typeface="Times New Roman" panose="02020603050405020304" pitchFamily="18" charset="0"/>
              </a:rPr>
              <a:t>khắp</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lối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Có</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điều</a:t>
            </a:r>
            <a:r>
              <a:rPr lang="en-US" sz="3400" dirty="0">
                <a:solidFill>
                  <a:srgbClr val="002060"/>
                </a:solidFill>
                <a:latin typeface="Times New Roman" panose="02020603050405020304" pitchFamily="18" charset="0"/>
                <a:cs typeface="Times New Roman" panose="02020603050405020304" pitchFamily="18" charset="0"/>
              </a:rPr>
              <a:t> ai </a:t>
            </a:r>
            <a:r>
              <a:rPr lang="en-US" sz="3400" dirty="0" err="1">
                <a:solidFill>
                  <a:srgbClr val="002060"/>
                </a:solidFill>
                <a:latin typeface="Times New Roman" panose="02020603050405020304" pitchFamily="18" charset="0"/>
                <a:cs typeface="Times New Roman" panose="02020603050405020304" pitchFamily="18" charset="0"/>
              </a:rPr>
              <a:t>cũng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nói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Cánh</a:t>
            </a:r>
            <a:r>
              <a:rPr lang="en-US" sz="3400" dirty="0">
                <a:solidFill>
                  <a:srgbClr val="002060"/>
                </a:solidFill>
                <a:latin typeface="Times New Roman" panose="02020603050405020304" pitchFamily="18" charset="0"/>
                <a:cs typeface="Times New Roman" panose="02020603050405020304" pitchFamily="18" charset="0"/>
              </a:rPr>
              <a:t> cam </a:t>
            </a:r>
            <a:r>
              <a:rPr lang="en-US" sz="3400" dirty="0" err="1">
                <a:solidFill>
                  <a:srgbClr val="002060"/>
                </a:solidFill>
                <a:latin typeface="Times New Roman" panose="02020603050405020304" pitchFamily="18" charset="0"/>
                <a:cs typeface="Times New Roman" panose="02020603050405020304" pitchFamily="18" charset="0"/>
              </a:rPr>
              <a:t>về</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nhà</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tôi</a:t>
            </a:r>
            <a:r>
              <a:rPr lang="en-US" sz="3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825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ircle(in)">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1000"/>
                                        <p:tgtEl>
                                          <p:spTgt spid="40">
                                            <p:txEl>
                                              <p:pRg st="0" end="0"/>
                                            </p:txEl>
                                          </p:spTgt>
                                        </p:tgtEl>
                                      </p:cBhvr>
                                    </p:animEffect>
                                    <p:anim calcmode="lin" valueType="num">
                                      <p:cBhvr>
                                        <p:cTn id="59"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0">
                                            <p:txEl>
                                              <p:pRg st="1" end="1"/>
                                            </p:txEl>
                                          </p:spTgt>
                                        </p:tgtEl>
                                        <p:attrNameLst>
                                          <p:attrName>style.visibility</p:attrName>
                                        </p:attrNameLst>
                                      </p:cBhvr>
                                      <p:to>
                                        <p:strVal val="visible"/>
                                      </p:to>
                                    </p:set>
                                    <p:animEffect transition="in" filter="fade">
                                      <p:cBhvr>
                                        <p:cTn id="65" dur="1000"/>
                                        <p:tgtEl>
                                          <p:spTgt spid="40">
                                            <p:txEl>
                                              <p:pRg st="1" end="1"/>
                                            </p:txEl>
                                          </p:spTgt>
                                        </p:tgtEl>
                                      </p:cBhvr>
                                    </p:animEffect>
                                    <p:anim calcmode="lin" valueType="num">
                                      <p:cBhvr>
                                        <p:cTn id="66"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Effect transition="in" filter="fade">
                                      <p:cBhvr>
                                        <p:cTn id="8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8"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pic>
        <p:nvPicPr>
          <p:cNvPr id="11" name="图片 4">
            <a:extLst>
              <a:ext uri="{FF2B5EF4-FFF2-40B4-BE49-F238E27FC236}">
                <a16:creationId xmlns:a16="http://schemas.microsoft.com/office/drawing/2014/main"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9632" y="851706"/>
            <a:ext cx="7241060" cy="6204755"/>
          </a:xfrm>
          <a:prstGeom prst="rect">
            <a:avLst/>
          </a:prstGeom>
        </p:spPr>
      </p:pic>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8008" y="126027"/>
            <a:ext cx="1823658" cy="1818730"/>
          </a:xfrm>
          <a:prstGeom prst="rect">
            <a:avLst/>
          </a:prstGeom>
        </p:spPr>
      </p:pic>
      <p:sp>
        <p:nvSpPr>
          <p:cNvPr id="13" name="TextBox 12"/>
          <p:cNvSpPr txBox="1"/>
          <p:nvPr/>
        </p:nvSpPr>
        <p:spPr>
          <a:xfrm>
            <a:off x="3943796" y="1381678"/>
            <a:ext cx="5023913"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Cánh</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cam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lạc</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mẹ</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207A4D0A-CCFC-4981-949A-1F593A7A13AD}"/>
              </a:ext>
            </a:extLst>
          </p:cNvPr>
          <p:cNvSpPr/>
          <p:nvPr/>
        </p:nvSpPr>
        <p:spPr>
          <a:xfrm>
            <a:off x="4275795" y="2109814"/>
            <a:ext cx="4691914"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Bọ</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dừa</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dừng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nấu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cơm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cào</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ngưng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giã</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Xén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tóc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thôi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cắt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áo</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a:solidFill>
                  <a:srgbClr val="002060"/>
                </a:solidFill>
                <a:latin typeface="Times New Roman" panose="02020603050405020304" pitchFamily="18" charset="0"/>
                <a:cs typeface="Times New Roman" panose="02020603050405020304" pitchFamily="18" charset="0"/>
              </a:rPr>
              <a:t>Đều bảo nhau đi tìm.</a:t>
            </a:r>
          </a:p>
        </p:txBody>
      </p:sp>
      <p:sp>
        <p:nvSpPr>
          <p:cNvPr id="41" name="Rectangle 40">
            <a:extLst>
              <a:ext uri="{FF2B5EF4-FFF2-40B4-BE49-F238E27FC236}">
                <a16:creationId xmlns:a16="http://schemas.microsoft.com/office/drawing/2014/main" id="{0D958C10-C612-4FF0-86A7-6D80A2EFA6D8}"/>
              </a:ext>
            </a:extLst>
          </p:cNvPr>
          <p:cNvSpPr/>
          <p:nvPr/>
        </p:nvSpPr>
        <p:spPr>
          <a:xfrm>
            <a:off x="4237197" y="4718684"/>
            <a:ext cx="5112926" cy="2185214"/>
          </a:xfrm>
          <a:prstGeom prst="rect">
            <a:avLst/>
          </a:prstGeom>
        </p:spPr>
        <p:txBody>
          <a:bodyPr wrap="square">
            <a:spAutoFit/>
          </a:bodyPr>
          <a:lstStyle/>
          <a:p>
            <a:pPr lvl="0">
              <a:defRPr/>
            </a:pPr>
            <a:r>
              <a:rPr lang="en-US" sz="3400" dirty="0" err="1">
                <a:solidFill>
                  <a:srgbClr val="002060"/>
                </a:solidFill>
                <a:latin typeface="Times New Roman" panose="02020603050405020304" pitchFamily="18" charset="0"/>
                <a:cs typeface="Times New Roman" panose="02020603050405020304" pitchFamily="18" charset="0"/>
              </a:rPr>
              <a:t>Khu</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vườn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hoang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lặng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im</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Bỗng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râm</a:t>
            </a:r>
            <a:r>
              <a:rPr lang="en-US" sz="3400" dirty="0">
                <a:solidFill>
                  <a:srgbClr val="002060"/>
                </a:solidFill>
                <a:latin typeface="Times New Roman" panose="02020603050405020304" pitchFamily="18" charset="0"/>
                <a:cs typeface="Times New Roman" panose="02020603050405020304" pitchFamily="18" charset="0"/>
              </a:rPr>
              <a:t> ran </a:t>
            </a:r>
            <a:r>
              <a:rPr lang="en-US" sz="3400" dirty="0" err="1">
                <a:solidFill>
                  <a:srgbClr val="002060"/>
                </a:solidFill>
                <a:latin typeface="Times New Roman" panose="02020603050405020304" pitchFamily="18" charset="0"/>
                <a:cs typeface="Times New Roman" panose="02020603050405020304" pitchFamily="18" charset="0"/>
              </a:rPr>
              <a:t>khắp</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lối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Có</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điều</a:t>
            </a:r>
            <a:r>
              <a:rPr lang="en-US" sz="3400" dirty="0">
                <a:solidFill>
                  <a:srgbClr val="002060"/>
                </a:solidFill>
                <a:latin typeface="Times New Roman" panose="02020603050405020304" pitchFamily="18" charset="0"/>
                <a:cs typeface="Times New Roman" panose="02020603050405020304" pitchFamily="18" charset="0"/>
              </a:rPr>
              <a:t> ai </a:t>
            </a:r>
            <a:r>
              <a:rPr lang="en-US" sz="3400" dirty="0" err="1">
                <a:solidFill>
                  <a:srgbClr val="002060"/>
                </a:solidFill>
                <a:latin typeface="Times New Roman" panose="02020603050405020304" pitchFamily="18" charset="0"/>
                <a:cs typeface="Times New Roman" panose="02020603050405020304" pitchFamily="18" charset="0"/>
              </a:rPr>
              <a:t>cũng</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nói</a:t>
            </a:r>
            <a:endParaRPr lang="en-US" sz="3400" dirty="0">
              <a:solidFill>
                <a:srgbClr val="002060"/>
              </a:solidFill>
              <a:latin typeface="Times New Roman" panose="02020603050405020304" pitchFamily="18" charset="0"/>
              <a:cs typeface="Times New Roman" panose="02020603050405020304" pitchFamily="18" charset="0"/>
            </a:endParaRPr>
          </a:p>
          <a:p>
            <a:pPr lvl="0">
              <a:defRPr/>
            </a:pPr>
            <a:r>
              <a:rPr lang="en-US" sz="3400" dirty="0" err="1">
                <a:solidFill>
                  <a:srgbClr val="002060"/>
                </a:solidFill>
                <a:latin typeface="Times New Roman" panose="02020603050405020304" pitchFamily="18" charset="0"/>
                <a:cs typeface="Times New Roman" panose="02020603050405020304" pitchFamily="18" charset="0"/>
              </a:rPr>
              <a:t>Cánh</a:t>
            </a:r>
            <a:r>
              <a:rPr lang="en-US" sz="3400" dirty="0">
                <a:solidFill>
                  <a:srgbClr val="002060"/>
                </a:solidFill>
                <a:latin typeface="Times New Roman" panose="02020603050405020304" pitchFamily="18" charset="0"/>
                <a:cs typeface="Times New Roman" panose="02020603050405020304" pitchFamily="18" charset="0"/>
              </a:rPr>
              <a:t> cam </a:t>
            </a:r>
            <a:r>
              <a:rPr lang="en-US" sz="3400" dirty="0" err="1">
                <a:solidFill>
                  <a:srgbClr val="002060"/>
                </a:solidFill>
                <a:latin typeface="Times New Roman" panose="02020603050405020304" pitchFamily="18" charset="0"/>
                <a:cs typeface="Times New Roman" panose="02020603050405020304" pitchFamily="18" charset="0"/>
              </a:rPr>
              <a:t>về</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nhà</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tôi</a:t>
            </a:r>
            <a:r>
              <a:rPr lang="en-US" sz="3400" dirty="0">
                <a:solidFill>
                  <a:srgbClr val="002060"/>
                </a:solidFill>
                <a:latin typeface="Times New Roman" panose="02020603050405020304" pitchFamily="18" charset="0"/>
                <a:cs typeface="Times New Roman" panose="02020603050405020304" pitchFamily="18" charset="0"/>
              </a:rPr>
              <a:t>.</a:t>
            </a:r>
          </a:p>
        </p:txBody>
      </p:sp>
      <p:sp>
        <p:nvSpPr>
          <p:cNvPr id="34" name="TextBox 33"/>
          <p:cNvSpPr txBox="1"/>
          <p:nvPr/>
        </p:nvSpPr>
        <p:spPr>
          <a:xfrm>
            <a:off x="4608482" y="851706"/>
            <a:ext cx="3000699" cy="738599"/>
          </a:xfrm>
          <a:prstGeom prst="rect">
            <a:avLst/>
          </a:prstGeom>
          <a:noFill/>
        </p:spPr>
        <p:txBody>
          <a:bodyPr wrap="square" lIns="121855" tIns="60928" rIns="121855" bIns="60928" rtlCol="0">
            <a:spAutoFit/>
          </a:bodyPr>
          <a:lstStyle/>
          <a:p>
            <a:r>
              <a:rPr lang="en-US" sz="4000" b="1" dirty="0">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Nghe – viết</a:t>
            </a:r>
          </a:p>
        </p:txBody>
      </p:sp>
    </p:spTree>
    <p:extLst>
      <p:ext uri="{BB962C8B-B14F-4D97-AF65-F5344CB8AC3E}">
        <p14:creationId xmlns:p14="http://schemas.microsoft.com/office/powerpoint/2010/main" val="1125315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fltVal val="0"/>
                                          </p:val>
                                        </p:tav>
                                        <p:tav tm="100000">
                                          <p:val>
                                            <p:strVal val="#ppt_h"/>
                                          </p:val>
                                        </p:tav>
                                      </p:tavLst>
                                    </p:anim>
                                    <p:animEffect transition="in" filter="fade">
                                      <p:cBhvr>
                                        <p:cTn id="5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 grpId="0"/>
      <p:bldP spid="41"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37C35A-7437-48E5-92CD-B5A728D1D396}"/>
              </a:ext>
            </a:extLst>
          </p:cNvPr>
          <p:cNvSpPr txBox="1"/>
          <p:nvPr/>
        </p:nvSpPr>
        <p:spPr>
          <a:xfrm>
            <a:off x="1468507" y="287079"/>
            <a:ext cx="10597376" cy="769441"/>
          </a:xfrm>
          <a:prstGeom prst="rect">
            <a:avLst/>
          </a:prstGeom>
          <a:noFill/>
        </p:spPr>
        <p:txBody>
          <a:bodyPr wrap="square" rtlCol="0">
            <a:spAutoFit/>
          </a:bodyPr>
          <a:lstStyle/>
          <a:p>
            <a:pPr lvl="0">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10. Tìm từ có tiếng bắt đầu bằng: </a:t>
            </a:r>
          </a:p>
        </p:txBody>
      </p:sp>
      <p:sp>
        <p:nvSpPr>
          <p:cNvPr id="8" name="TextBox 7">
            <a:extLst>
              <a:ext uri="{FF2B5EF4-FFF2-40B4-BE49-F238E27FC236}">
                <a16:creationId xmlns:a16="http://schemas.microsoft.com/office/drawing/2014/main" id="{C433BB98-A9F8-4936-8563-9527E05FCEE2}"/>
              </a:ext>
            </a:extLst>
          </p:cNvPr>
          <p:cNvSpPr txBox="1"/>
          <p:nvPr/>
        </p:nvSpPr>
        <p:spPr>
          <a:xfrm>
            <a:off x="1468507" y="1546249"/>
            <a:ext cx="1059737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                                - 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                                -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gh</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691E1E0-BB31-4C5C-9C37-F428FB62EE4C}"/>
              </a:ext>
            </a:extLst>
          </p:cNvPr>
          <p:cNvSpPr txBox="1"/>
          <p:nvPr/>
        </p:nvSpPr>
        <p:spPr>
          <a:xfrm>
            <a:off x="1468507" y="3532864"/>
            <a:ext cx="10597376"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 con cá                     - k: kinh nghiệm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g: gà gô                      - gh: ghế gỗ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 ngây ngô              - ngh: nghỉ ngơi</a:t>
            </a:r>
          </a:p>
        </p:txBody>
      </p:sp>
      <p:pic>
        <p:nvPicPr>
          <p:cNvPr id="2" name="Picture 1">
            <a:extLst>
              <a:ext uri="{FF2B5EF4-FFF2-40B4-BE49-F238E27FC236}">
                <a16:creationId xmlns:a16="http://schemas.microsoft.com/office/drawing/2014/main" id="{48FD4A6C-BF1A-D46F-9371-B35B787C6750}"/>
              </a:ext>
            </a:extLst>
          </p:cNvPr>
          <p:cNvPicPr>
            <a:picLocks noChangeAspect="1"/>
          </p:cNvPicPr>
          <p:nvPr/>
        </p:nvPicPr>
        <p:blipFill>
          <a:blip r:embed="rId2"/>
          <a:stretch>
            <a:fillRect/>
          </a:stretch>
        </p:blipFill>
        <p:spPr>
          <a:xfrm>
            <a:off x="10096707" y="76222"/>
            <a:ext cx="1990725" cy="371475"/>
          </a:xfrm>
          <a:prstGeom prst="rect">
            <a:avLst/>
          </a:prstGeom>
        </p:spPr>
      </p:pic>
    </p:spTree>
    <p:extLst>
      <p:ext uri="{BB962C8B-B14F-4D97-AF65-F5344CB8AC3E}">
        <p14:creationId xmlns:p14="http://schemas.microsoft.com/office/powerpoint/2010/main" val="408680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7F703-1F8C-4698-8DB7-BBF3268A5105}"/>
              </a:ext>
            </a:extLst>
          </p:cNvPr>
          <p:cNvSpPr txBox="1"/>
          <p:nvPr/>
        </p:nvSpPr>
        <p:spPr>
          <a:xfrm>
            <a:off x="386862" y="187569"/>
            <a:ext cx="11535507" cy="1200329"/>
          </a:xfrm>
          <a:prstGeom prst="rect">
            <a:avLst/>
          </a:prstGeom>
          <a:noFill/>
        </p:spPr>
        <p:txBody>
          <a:bodyPr wrap="square" rtlCol="0">
            <a:spAutoFit/>
          </a:bodyPr>
          <a:lstStyle/>
          <a:p>
            <a:pPr lvl="0">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11. </a:t>
            </a:r>
            <a:r>
              <a:rPr kumimoji="0" lang="vi-VN"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Viết 4 - 5 câu kể về việc em đã giúp đỡ người khác hoặc em được người khác giúp đỡ.</a:t>
            </a:r>
            <a:r>
              <a:rPr kumimoji="0" lang="en-US"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p>
        </p:txBody>
      </p:sp>
      <p:sp>
        <p:nvSpPr>
          <p:cNvPr id="6" name="Rectangle 5">
            <a:extLst>
              <a:ext uri="{FF2B5EF4-FFF2-40B4-BE49-F238E27FC236}">
                <a16:creationId xmlns:a16="http://schemas.microsoft.com/office/drawing/2014/main" id="{7867CE27-E85D-4C61-8544-7CF34536C746}"/>
              </a:ext>
            </a:extLst>
          </p:cNvPr>
          <p:cNvSpPr/>
          <p:nvPr/>
        </p:nvSpPr>
        <p:spPr>
          <a:xfrm>
            <a:off x="609736" y="1387898"/>
            <a:ext cx="11089758" cy="29877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G:</a:t>
            </a: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đã giúp đỡ ai việc gì (hoặc ai đã giúp đỡ em việc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(hoặc người đó) đã làm như thế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có suy nghĩ gì sau khi giúp đỡ (hoặc được giúp đỡ?)</a:t>
            </a:r>
          </a:p>
        </p:txBody>
      </p:sp>
      <p:pic>
        <p:nvPicPr>
          <p:cNvPr id="3" name="Picture 2">
            <a:extLst>
              <a:ext uri="{FF2B5EF4-FFF2-40B4-BE49-F238E27FC236}">
                <a16:creationId xmlns:a16="http://schemas.microsoft.com/office/drawing/2014/main" id="{16A09CE5-8C4B-6430-D9EF-FE45E10497BC}"/>
              </a:ext>
            </a:extLst>
          </p:cNvPr>
          <p:cNvPicPr>
            <a:picLocks noChangeAspect="1"/>
          </p:cNvPicPr>
          <p:nvPr/>
        </p:nvPicPr>
        <p:blipFill>
          <a:blip r:embed="rId2"/>
          <a:stretch>
            <a:fillRect/>
          </a:stretch>
        </p:blipFill>
        <p:spPr>
          <a:xfrm>
            <a:off x="10096707" y="76222"/>
            <a:ext cx="1990725" cy="281587"/>
          </a:xfrm>
          <a:prstGeom prst="rect">
            <a:avLst/>
          </a:prstGeom>
        </p:spPr>
      </p:pic>
    </p:spTree>
    <p:extLst>
      <p:ext uri="{BB962C8B-B14F-4D97-AF65-F5344CB8AC3E}">
        <p14:creationId xmlns:p14="http://schemas.microsoft.com/office/powerpoint/2010/main" val="3201316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7F703-1F8C-4698-8DB7-BBF3268A5105}"/>
              </a:ext>
            </a:extLst>
          </p:cNvPr>
          <p:cNvSpPr txBox="1"/>
          <p:nvPr/>
        </p:nvSpPr>
        <p:spPr>
          <a:xfrm>
            <a:off x="386862" y="187569"/>
            <a:ext cx="11535507" cy="1200329"/>
          </a:xfrm>
          <a:prstGeom prst="rect">
            <a:avLst/>
          </a:prstGeom>
          <a:noFill/>
        </p:spPr>
        <p:txBody>
          <a:bodyPr wrap="square" rtlCol="0">
            <a:spAutoFit/>
          </a:bodyPr>
          <a:lstStyle/>
          <a:p>
            <a:pPr lvl="0">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11. </a:t>
            </a:r>
            <a:r>
              <a:rPr kumimoji="0" lang="vi-VN"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Viết 4 - 5 câu kể về việc em đã giúp đỡ người khác hoặc em được người khác giúp đỡ.</a:t>
            </a:r>
            <a:r>
              <a:rPr kumimoji="0" lang="en-US" sz="3600" b="1"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p>
        </p:txBody>
      </p:sp>
      <p:sp>
        <p:nvSpPr>
          <p:cNvPr id="6" name="Rectangle 5">
            <a:extLst>
              <a:ext uri="{FF2B5EF4-FFF2-40B4-BE49-F238E27FC236}">
                <a16:creationId xmlns:a16="http://schemas.microsoft.com/office/drawing/2014/main" id="{7867CE27-E85D-4C61-8544-7CF34536C746}"/>
              </a:ext>
            </a:extLst>
          </p:cNvPr>
          <p:cNvSpPr/>
          <p:nvPr/>
        </p:nvSpPr>
        <p:spPr>
          <a:xfrm>
            <a:off x="669851" y="1935126"/>
            <a:ext cx="11089758" cy="298774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G:</a:t>
            </a: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đã giúp đỡ ai việc gì (hoặc ai đã giúp đỡ em việc gì?)</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(hoặc người đó) đã làm như thế nào?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Em có suy nghĩ gì sau khi giúp đỡ (hoặc được giúp đỡ?)</a:t>
            </a:r>
          </a:p>
        </p:txBody>
      </p:sp>
      <p:sp>
        <p:nvSpPr>
          <p:cNvPr id="5" name="Rectangle 4">
            <a:extLst>
              <a:ext uri="{FF2B5EF4-FFF2-40B4-BE49-F238E27FC236}">
                <a16:creationId xmlns:a16="http://schemas.microsoft.com/office/drawing/2014/main" id="{C70317C2-85C9-475A-ACC6-731C43B3A703}"/>
              </a:ext>
            </a:extLst>
          </p:cNvPr>
          <p:cNvSpPr/>
          <p:nvPr/>
        </p:nvSpPr>
        <p:spPr>
          <a:xfrm>
            <a:off x="609736" y="1296131"/>
            <a:ext cx="11089758" cy="495122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Trên đường về nhà em bắt gặp hình ảnh của một bà cụ đang ngồi ăn xin ở bên vệ đường. Trông cụ thật đáng thương, em đoán chắc cụ đã ngoài tám mươi tuổi, gương mặt cụ nhăn nheo và có những vết nám trên khuôn mặt. Em chợt nhớ ra trong cặp mình có đôi tất chân và một chiếc áo khoác. Em liền đưa cho cụ và nói: “Cháu còn nhỏ nên cũng không có tiền để giúp cụ, cháu chỉ có đôi tất và chiếc áo khoác đã cũ của cháu, cụ cầm ấy và mặc tạm cho đỡ lạnh nhé cụ”. Em cảm thấy rất vui vì</a:t>
            </a:r>
            <a:r>
              <a:rPr kumimoji="0" lang="vi-VN" sz="3200" b="0" i="0" u="none" strike="noStrike" kern="120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đã giúp được cụ.</a:t>
            </a:r>
            <a:r>
              <a:rPr kumimoji="0" lang="vi-VN" sz="32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p:txBody>
      </p:sp>
      <p:pic>
        <p:nvPicPr>
          <p:cNvPr id="3" name="Picture 2">
            <a:extLst>
              <a:ext uri="{FF2B5EF4-FFF2-40B4-BE49-F238E27FC236}">
                <a16:creationId xmlns:a16="http://schemas.microsoft.com/office/drawing/2014/main" id="{D2F7A589-8F28-7CA3-AB47-8FA75BC1BA1B}"/>
              </a:ext>
            </a:extLst>
          </p:cNvPr>
          <p:cNvPicPr>
            <a:picLocks noChangeAspect="1"/>
          </p:cNvPicPr>
          <p:nvPr/>
        </p:nvPicPr>
        <p:blipFill>
          <a:blip r:embed="rId2"/>
          <a:stretch>
            <a:fillRect/>
          </a:stretch>
        </p:blipFill>
        <p:spPr>
          <a:xfrm>
            <a:off x="10096707" y="76222"/>
            <a:ext cx="1990725" cy="241830"/>
          </a:xfrm>
          <a:prstGeom prst="rect">
            <a:avLst/>
          </a:prstGeom>
        </p:spPr>
      </p:pic>
    </p:spTree>
    <p:extLst>
      <p:ext uri="{BB962C8B-B14F-4D97-AF65-F5344CB8AC3E}">
        <p14:creationId xmlns:p14="http://schemas.microsoft.com/office/powerpoint/2010/main" val="284950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5" grpId="0" animBg="1"/>
      <p:bldP spid="5" grpId="1" animBg="1"/>
    </p:bld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681</Words>
  <Application>Microsoft Office PowerPoint</Application>
  <PresentationFormat>Widescreen</PresentationFormat>
  <Paragraphs>77</Paragraphs>
  <Slides>12</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等线</vt:lpstr>
      <vt:lpstr>等线 Light</vt:lpstr>
      <vt:lpstr>Microsoft YaHei</vt:lpstr>
      <vt:lpstr>Arial</vt:lpstr>
      <vt:lpstr>Arial Rounded MT Bold</vt:lpstr>
      <vt:lpstr>Arial-Rounded</vt:lpstr>
      <vt:lpstr>Calibri</vt:lpstr>
      <vt:lpstr>Calibri Light</vt:lpstr>
      <vt:lpstr>iCiel Cadena</vt:lpstr>
      <vt:lpstr>Times New Roman</vt:lpstr>
      <vt:lpstr>千图网拥有20W+精美PPT模板 更多PPT模板下载至：www.58pic.com/office/ppt​​</vt: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ANH MAI THI</cp:lastModifiedBy>
  <cp:revision>49</cp:revision>
  <dcterms:created xsi:type="dcterms:W3CDTF">2021-08-01T08:27:13Z</dcterms:created>
  <dcterms:modified xsi:type="dcterms:W3CDTF">2025-03-21T13:40:18Z</dcterms:modified>
</cp:coreProperties>
</file>