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695" r:id="rId3"/>
    <p:sldMasterId id="2147483720" r:id="rId4"/>
    <p:sldMasterId id="2147483733" r:id="rId5"/>
    <p:sldMasterId id="2147483758" r:id="rId6"/>
    <p:sldMasterId id="2147483767" r:id="rId7"/>
    <p:sldMasterId id="2147483780" r:id="rId8"/>
  </p:sldMasterIdLst>
  <p:notesMasterIdLst>
    <p:notesMasterId r:id="rId31"/>
  </p:notesMasterIdLst>
  <p:sldIdLst>
    <p:sldId id="2007577166" r:id="rId9"/>
    <p:sldId id="2007577150" r:id="rId10"/>
    <p:sldId id="263" r:id="rId11"/>
    <p:sldId id="267" r:id="rId12"/>
    <p:sldId id="2007577146" r:id="rId13"/>
    <p:sldId id="2007577145" r:id="rId14"/>
    <p:sldId id="270" r:id="rId15"/>
    <p:sldId id="287" r:id="rId16"/>
    <p:sldId id="274" r:id="rId17"/>
    <p:sldId id="2007577138" r:id="rId18"/>
    <p:sldId id="2007577139" r:id="rId19"/>
    <p:sldId id="2007577140" r:id="rId20"/>
    <p:sldId id="2007577151" r:id="rId21"/>
    <p:sldId id="2007577154" r:id="rId22"/>
    <p:sldId id="334" r:id="rId23"/>
    <p:sldId id="2007577158" r:id="rId24"/>
    <p:sldId id="2007577142" r:id="rId25"/>
    <p:sldId id="2007577143" r:id="rId26"/>
    <p:sldId id="2007577156" r:id="rId27"/>
    <p:sldId id="2007577159" r:id="rId28"/>
    <p:sldId id="2007577141" r:id="rId29"/>
    <p:sldId id="200757715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2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40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99FE8-3B27-44A9-B103-ACD8D145BBBB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4AAE0-AFAB-4741-BE2E-E386C3DE8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47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7AF81A-5A48-44B6-BFB3-5A2D3370088C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14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3946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6896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7AF81A-5A48-44B6-BFB3-5A2D3370088C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20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1086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61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1876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8369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53893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997527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730855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199127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063022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5446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311735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726260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363535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529622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686763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831295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270814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5219317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488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800175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781962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4461163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796186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88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90759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5902705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73341768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5158664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187609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2024/3/9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5578188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12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36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83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75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94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0333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73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65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24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68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7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44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0" y="3247533"/>
            <a:ext cx="79216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2515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88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13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96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42786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51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92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4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61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9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12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36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48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0" y="3247533"/>
            <a:ext cx="79216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2142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89257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00546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705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526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45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16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51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832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>
                <a:solidFill>
                  <a:prstClr val="black"/>
                </a:solidFill>
              </a:rPr>
              <a:pPr/>
              <a:t>2024/3/9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18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88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28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33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75208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26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89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25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36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43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16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32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79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0" y="3247533"/>
            <a:ext cx="79216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7960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804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77387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58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410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14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>
                <a:solidFill>
                  <a:prstClr val="black"/>
                </a:solidFill>
              </a:rPr>
              <a:pPr/>
              <a:t>3/9/2024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863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2230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473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2024/3/9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D611C0BF-38C8-4EF9-B0F4-BF300AEB8ED2}"/>
              </a:ext>
            </a:extLst>
          </p:cNvPr>
          <p:cNvSpPr txBox="1">
            <a:spLocks/>
          </p:cNvSpPr>
          <p:nvPr userDrawn="1"/>
        </p:nvSpPr>
        <p:spPr>
          <a:xfrm>
            <a:off x="8282354" y="-67469"/>
            <a:ext cx="32648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altLang="zh-C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altLang="zh-C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10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7883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958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01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432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859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3EC567-493A-41EE-B7A5-6ABCE64DB75D}"/>
              </a:ext>
            </a:extLst>
          </p:cNvPr>
          <p:cNvSpPr txBox="1"/>
          <p:nvPr userDrawn="1"/>
        </p:nvSpPr>
        <p:spPr>
          <a:xfrm>
            <a:off x="9265920" y="94735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sz="11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575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slide" Target="slide11.xml"/><Relationship Id="rId12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4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1.jpg"/><Relationship Id="rId9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3" Type="http://schemas.microsoft.com/office/2007/relationships/media" Target="../media/media4.mp3"/><Relationship Id="rId7" Type="http://schemas.openxmlformats.org/officeDocument/2006/relationships/image" Target="../media/image18.jpg"/><Relationship Id="rId12" Type="http://schemas.openxmlformats.org/officeDocument/2006/relationships/slide" Target="slide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5.png"/><Relationship Id="rId4" Type="http://schemas.openxmlformats.org/officeDocument/2006/relationships/audio" Target="../media/media4.mp3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microsoft.com/office/2007/relationships/media" Target="../media/media6.mp3"/><Relationship Id="rId7" Type="http://schemas.openxmlformats.org/officeDocument/2006/relationships/image" Target="../media/image18.jpg"/><Relationship Id="rId12" Type="http://schemas.openxmlformats.org/officeDocument/2006/relationships/slide" Target="slide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6.png"/><Relationship Id="rId10" Type="http://schemas.openxmlformats.org/officeDocument/2006/relationships/image" Target="../media/image24.png"/><Relationship Id="rId4" Type="http://schemas.openxmlformats.org/officeDocument/2006/relationships/audio" Target="../media/media6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5" Type="http://schemas.openxmlformats.org/officeDocument/2006/relationships/image" Target="../media/image31.png"/><Relationship Id="rId4" Type="http://schemas.openxmlformats.org/officeDocument/2006/relationships/image" Target="../media/image30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8.xml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12" Type="http://schemas.openxmlformats.org/officeDocument/2006/relationships/slide" Target="slide3.xml"/><Relationship Id="rId17" Type="http://schemas.openxmlformats.org/officeDocument/2006/relationships/image" Target="../media/image7.png"/><Relationship Id="rId2" Type="http://schemas.openxmlformats.org/officeDocument/2006/relationships/audio" Target="../media/media2.mp3"/><Relationship Id="rId16" Type="http://schemas.openxmlformats.org/officeDocument/2006/relationships/image" Target="../media/image17.png"/><Relationship Id="rId1" Type="http://schemas.microsoft.com/office/2007/relationships/media" Target="../media/media2.mp3"/><Relationship Id="rId6" Type="http://schemas.openxmlformats.org/officeDocument/2006/relationships/image" Target="../media/image11.jpg"/><Relationship Id="rId11" Type="http://schemas.openxmlformats.org/officeDocument/2006/relationships/slide" Target="slide5.xml"/><Relationship Id="rId5" Type="http://schemas.openxmlformats.org/officeDocument/2006/relationships/audio" Target="../media/audio1.wav"/><Relationship Id="rId1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slide" Target="slide6.xml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3" Type="http://schemas.microsoft.com/office/2007/relationships/media" Target="../media/media4.mp3"/><Relationship Id="rId7" Type="http://schemas.openxmlformats.org/officeDocument/2006/relationships/image" Target="../media/image18.jpg"/><Relationship Id="rId12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5.png"/><Relationship Id="rId4" Type="http://schemas.openxmlformats.org/officeDocument/2006/relationships/audio" Target="../media/media4.mp3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microsoft.com/office/2007/relationships/media" Target="../media/media6.mp3"/><Relationship Id="rId7" Type="http://schemas.openxmlformats.org/officeDocument/2006/relationships/image" Target="../media/image18.jpg"/><Relationship Id="rId12" Type="http://schemas.openxmlformats.org/officeDocument/2006/relationships/slide" Target="slide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6.png"/><Relationship Id="rId10" Type="http://schemas.openxmlformats.org/officeDocument/2006/relationships/image" Target="../media/image24.png"/><Relationship Id="rId4" Type="http://schemas.openxmlformats.org/officeDocument/2006/relationships/audio" Target="../media/media6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slide" Target="slide9.xml"/><Relationship Id="rId12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4.png"/><Relationship Id="rId5" Type="http://schemas.openxmlformats.org/officeDocument/2006/relationships/image" Target="../media/image12.png"/><Relationship Id="rId10" Type="http://schemas.openxmlformats.org/officeDocument/2006/relationships/slide" Target="slide8.xml"/><Relationship Id="rId4" Type="http://schemas.openxmlformats.org/officeDocument/2006/relationships/image" Target="../media/image11.jp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3" Type="http://schemas.microsoft.com/office/2007/relationships/media" Target="../media/media4.mp3"/><Relationship Id="rId7" Type="http://schemas.openxmlformats.org/officeDocument/2006/relationships/image" Target="../media/image18.jpg"/><Relationship Id="rId12" Type="http://schemas.openxmlformats.org/officeDocument/2006/relationships/slide" Target="slide1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5.png"/><Relationship Id="rId4" Type="http://schemas.openxmlformats.org/officeDocument/2006/relationships/audio" Target="../media/media4.mp3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microsoft.com/office/2007/relationships/media" Target="../media/media6.mp3"/><Relationship Id="rId7" Type="http://schemas.openxmlformats.org/officeDocument/2006/relationships/image" Target="../media/image18.jpg"/><Relationship Id="rId12" Type="http://schemas.openxmlformats.org/officeDocument/2006/relationships/slide" Target="slide1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6.png"/><Relationship Id="rId10" Type="http://schemas.openxmlformats.org/officeDocument/2006/relationships/image" Target="../media/image24.png"/><Relationship Id="rId4" Type="http://schemas.openxmlformats.org/officeDocument/2006/relationships/audio" Target="../media/media6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57597" y="14347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18129" y="2927062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7" y="2867442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5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8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Tuần 26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942204" y="364841"/>
            <a:ext cx="9550400" cy="104637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Hành</a:t>
            </a:r>
            <a:r>
              <a:rPr kumimoji="0" lang="en-US" sz="60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tinh</a:t>
            </a:r>
            <a:r>
              <a:rPr kumimoji="0" lang="en-US" sz="60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xanh</a:t>
            </a:r>
            <a:r>
              <a:rPr kumimoji="0" lang="en-US" sz="60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60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em</a:t>
            </a:r>
            <a:endParaRPr kumimoji="0" lang="en-US" sz="6000" b="1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16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560001" y="3136888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Luyện tập – tiết 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850D5B-55B5-957A-06F8-49168640E5F9}"/>
              </a:ext>
            </a:extLst>
          </p:cNvPr>
          <p:cNvSpPr txBox="1"/>
          <p:nvPr/>
        </p:nvSpPr>
        <p:spPr>
          <a:xfrm>
            <a:off x="1001545" y="4407643"/>
            <a:ext cx="10696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Mở rộng vốn từ về các loài vật nhỏ bé;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Dấu chấm, dấu chấm hỏi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66</a:t>
            </a:r>
          </a:p>
        </p:txBody>
      </p:sp>
    </p:spTree>
    <p:extLst>
      <p:ext uri="{BB962C8B-B14F-4D97-AF65-F5344CB8AC3E}">
        <p14:creationId xmlns:p14="http://schemas.microsoft.com/office/powerpoint/2010/main" val="110701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2849218" y="587092"/>
            <a:ext cx="7483762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Con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bụng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ngọn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đèn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</a:t>
            </a:r>
          </a:p>
          <a:p>
            <a:pPr lvl="0" algn="ctr">
              <a:defRPr/>
            </a:pP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Ban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biến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mất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ban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đêm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lập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lòe</a:t>
            </a:r>
            <a:endParaRPr lang="en-US" sz="3600" b="1" kern="0" spc="5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5536261" cy="1866931"/>
            <a:chOff x="6780706" y="4686364"/>
            <a:chExt cx="553626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8" y="5098536"/>
              <a:ext cx="4721589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9" action="ppaction://hlinksldjump"/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9" action="ppaction://hlinksldjump"/>
              </p:cNvPr>
              <p:cNvSpPr txBox="1"/>
              <p:nvPr/>
            </p:nvSpPr>
            <p:spPr>
              <a:xfrm>
                <a:off x="6971899" y="4686364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9" action="ppaction://hlinksldjump"/>
            </p:cNvPr>
            <p:cNvSpPr txBox="1"/>
            <p:nvPr/>
          </p:nvSpPr>
          <p:spPr>
            <a:xfrm>
              <a:off x="8714275" y="5445359"/>
              <a:ext cx="18389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Con ong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4104" y="4683256"/>
            <a:ext cx="4600642" cy="1859147"/>
            <a:chOff x="634104" y="4683256"/>
            <a:chExt cx="4600642" cy="1859147"/>
          </a:xfrm>
        </p:grpSpPr>
        <p:pic>
          <p:nvPicPr>
            <p:cNvPr id="13" name="Picture 12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104" y="5098536"/>
              <a:ext cx="3686134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7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9" action="ppaction://hlinksldjump"/>
            </p:cNvPr>
            <p:cNvSpPr txBox="1"/>
            <p:nvPr/>
          </p:nvSpPr>
          <p:spPr>
            <a:xfrm>
              <a:off x="749414" y="5414140"/>
              <a:ext cx="360226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4400" b="1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đom đóm</a:t>
              </a:r>
              <a:endParaRPr kumimoji="0" lang="en-US" sz="4400" b="1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4" y="2964459"/>
            <a:ext cx="5294905" cy="1842018"/>
            <a:chOff x="6897095" y="2964459"/>
            <a:chExt cx="4082542" cy="1842018"/>
          </a:xfrm>
        </p:grpSpPr>
        <p:pic>
          <p:nvPicPr>
            <p:cNvPr id="23" name="Picture 22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7" action="ppaction://hlinksldjump"/>
              </p:cNvPr>
              <p:cNvSpPr txBox="1"/>
              <p:nvPr/>
            </p:nvSpPr>
            <p:spPr>
              <a:xfrm>
                <a:off x="6986612" y="2964459"/>
                <a:ext cx="458791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7" action="ppaction://hlinksldjump"/>
            </p:cNvPr>
            <p:cNvSpPr txBox="1"/>
            <p:nvPr/>
          </p:nvSpPr>
          <p:spPr>
            <a:xfrm>
              <a:off x="8029036" y="3710536"/>
              <a:ext cx="143520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kumimoji="0" lang="en-US" sz="4400" b="1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89130" cy="1864724"/>
            <a:chOff x="935980" y="2941753"/>
            <a:chExt cx="4089130" cy="1864724"/>
          </a:xfrm>
        </p:grpSpPr>
        <p:pic>
          <p:nvPicPr>
            <p:cNvPr id="5" name="Picture 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39673" cy="1531482"/>
              <a:chOff x="3985437" y="2941753"/>
              <a:chExt cx="1039673" cy="1531482"/>
            </a:xfrm>
          </p:grpSpPr>
          <p:pic>
            <p:nvPicPr>
              <p:cNvPr id="15" name="Picture 14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7" action="ppaction://hlinksldjump"/>
              </p:cNvPr>
              <p:cNvSpPr txBox="1"/>
              <p:nvPr/>
            </p:nvSpPr>
            <p:spPr>
              <a:xfrm>
                <a:off x="4396412" y="2941753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7" action="ppaction://hlinksldjump"/>
            </p:cNvPr>
            <p:cNvSpPr txBox="1"/>
            <p:nvPr/>
          </p:nvSpPr>
          <p:spPr>
            <a:xfrm>
              <a:off x="1215335" y="3674324"/>
              <a:ext cx="329128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bọ</a:t>
              </a: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hung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1263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391645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2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66744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30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2712597" y="109265"/>
            <a:ext cx="6449757" cy="2142308"/>
          </a:xfrm>
          <a:prstGeom prst="horizontalScroll">
            <a:avLst>
              <a:gd name="adj" fmla="val 25000"/>
            </a:avLst>
          </a:prstGeom>
          <a:solidFill>
            <a:srgbClr val="FF0066"/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0572" y="2251573"/>
            <a:ext cx="10696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Mở rộng vốn từ về các loài vật nhỏ bé;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Dấu chấm, dấu chấm hỏi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66</a:t>
            </a:r>
          </a:p>
        </p:txBody>
      </p:sp>
    </p:spTree>
    <p:extLst>
      <p:ext uri="{BB962C8B-B14F-4D97-AF65-F5344CB8AC3E}">
        <p14:creationId xmlns:p14="http://schemas.microsoft.com/office/powerpoint/2010/main" val="213003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3719187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823064" y="1948457"/>
            <a:ext cx="78161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prstClr val="white"/>
                </a:solidFill>
              </a:rPr>
              <a:t>Phát triển vốn từ về các loài vật nhỏ bé.</a:t>
            </a:r>
            <a:endParaRPr lang="vi-VN" sz="4000" dirty="0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15623" y="3817155"/>
            <a:ext cx="78161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prstClr val="white"/>
                </a:solidFill>
              </a:rPr>
              <a:t> Luyện tập sử dụng dấu chấm, dấu chấm hỏi</a:t>
            </a:r>
            <a:endParaRPr lang="vi-VN" sz="4000" dirty="0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8342" y="230240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73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73A483C-B3D7-47EE-B8E9-36D6DD0072C1}"/>
              </a:ext>
            </a:extLst>
          </p:cNvPr>
          <p:cNvSpPr txBox="1"/>
          <p:nvPr/>
        </p:nvSpPr>
        <p:spPr>
          <a:xfrm>
            <a:off x="2042320" y="235327"/>
            <a:ext cx="8107359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vi-VN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1955B4-E93D-4CE8-8A2F-A8AA872FE62D}"/>
              </a:ext>
            </a:extLst>
          </p:cNvPr>
          <p:cNvSpPr txBox="1"/>
          <p:nvPr/>
        </p:nvSpPr>
        <p:spPr>
          <a:xfrm>
            <a:off x="1905000" y="878445"/>
            <a:ext cx="3516802" cy="4528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Rền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rĩ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dế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chậm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trễ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sên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thắp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đóm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en-US" sz="28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8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Vè</a:t>
            </a:r>
            <a:r>
              <a:rPr lang="en-US" sz="28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8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vi-VN" sz="2800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Screen Clipping">
            <a:extLst>
              <a:ext uri="{FF2B5EF4-FFF2-40B4-BE49-F238E27FC236}">
                <a16:creationId xmlns:a16="http://schemas.microsoft.com/office/drawing/2014/main" id="{2195DDCE-D426-4219-B6CF-2F1D8E28E8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50" y="1662294"/>
            <a:ext cx="4798085" cy="3389691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D1FBB6F-BE67-40B0-A30A-35131849C9E3}"/>
              </a:ext>
            </a:extLst>
          </p:cNvPr>
          <p:cNvCxnSpPr/>
          <p:nvPr/>
        </p:nvCxnSpPr>
        <p:spPr>
          <a:xfrm>
            <a:off x="3876795" y="2107465"/>
            <a:ext cx="30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2744021-9EE4-433C-A50F-EA132725A952}"/>
              </a:ext>
            </a:extLst>
          </p:cNvPr>
          <p:cNvCxnSpPr>
            <a:cxnSpLocks/>
          </p:cNvCxnSpPr>
          <p:nvPr/>
        </p:nvCxnSpPr>
        <p:spPr>
          <a:xfrm>
            <a:off x="3488680" y="3391422"/>
            <a:ext cx="5751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7AE8FD9-34CD-4591-8A6E-BFB07DD42863}"/>
              </a:ext>
            </a:extLst>
          </p:cNvPr>
          <p:cNvCxnSpPr>
            <a:cxnSpLocks/>
          </p:cNvCxnSpPr>
          <p:nvPr/>
        </p:nvCxnSpPr>
        <p:spPr>
          <a:xfrm>
            <a:off x="2912424" y="4688218"/>
            <a:ext cx="13568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71955B4-E93D-4CE8-8A2F-A8AA872FE62D}"/>
              </a:ext>
            </a:extLst>
          </p:cNvPr>
          <p:cNvSpPr txBox="1"/>
          <p:nvPr/>
        </p:nvSpPr>
        <p:spPr>
          <a:xfrm>
            <a:off x="1490416" y="5193813"/>
            <a:ext cx="92109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dế, sên, đom đóm, … là những loài vật nhỏ bé.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71BD35-0E64-B938-66B0-824A7216BB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497177" y="-232046"/>
            <a:ext cx="3010193" cy="4571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oogle Shape;398;p38"/>
          <p:cNvGrpSpPr/>
          <p:nvPr/>
        </p:nvGrpSpPr>
        <p:grpSpPr>
          <a:xfrm flipH="1">
            <a:off x="9282305" y="170632"/>
            <a:ext cx="2372967" cy="1179947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5666684" y="6279134"/>
            <a:ext cx="858600" cy="260900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074" name="Picture 2" descr="Thinking Boy PNG Images | Vector and PSD Files | Free Download on Pngt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330" y="2826235"/>
            <a:ext cx="4144972" cy="414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2507649" y="989190"/>
            <a:ext cx="7024263" cy="2674548"/>
          </a:xfrm>
          <a:prstGeom prst="cloud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755708" y="1403133"/>
            <a:ext cx="4865189" cy="12618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700" b="1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Tìm tên một số con vật nhỏ bé mà em biết</a:t>
            </a:r>
            <a:endParaRPr lang="en-US" sz="3700" dirty="0">
              <a:solidFill>
                <a:prstClr val="white">
                  <a:lumMod val="10000"/>
                </a:prst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Cloud Callout 25"/>
          <p:cNvSpPr/>
          <p:nvPr/>
        </p:nvSpPr>
        <p:spPr>
          <a:xfrm>
            <a:off x="4717462" y="3627618"/>
            <a:ext cx="7024263" cy="2674548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65521" y="4041561"/>
            <a:ext cx="5223999" cy="12618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7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ve, ong, bướm, chim sâu, nhện, tằm, kiến, …</a:t>
            </a:r>
            <a:endParaRPr lang="en-US" sz="3700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97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8" grpId="0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82CD3DD9-A79B-454C-A534-FB11F72E52AA}"/>
              </a:ext>
            </a:extLst>
          </p:cNvPr>
          <p:cNvSpPr/>
          <p:nvPr/>
        </p:nvSpPr>
        <p:spPr>
          <a:xfrm>
            <a:off x="5326321" y="2291093"/>
            <a:ext cx="2799120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57685A8F-BDB7-471E-AEA8-F77E9CB2AE26}"/>
              </a:ext>
            </a:extLst>
          </p:cNvPr>
          <p:cNvSpPr/>
          <p:nvPr/>
        </p:nvSpPr>
        <p:spPr>
          <a:xfrm>
            <a:off x="5326320" y="3011453"/>
            <a:ext cx="2799120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4D50026D-1B0E-454E-A0D8-1DD78EB823E1}"/>
              </a:ext>
            </a:extLst>
          </p:cNvPr>
          <p:cNvSpPr/>
          <p:nvPr/>
        </p:nvSpPr>
        <p:spPr>
          <a:xfrm>
            <a:off x="5326319" y="3731813"/>
            <a:ext cx="2799120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82A398-4904-43E2-870B-30C19811C8CB}"/>
              </a:ext>
            </a:extLst>
          </p:cNvPr>
          <p:cNvSpPr txBox="1"/>
          <p:nvPr/>
        </p:nvSpPr>
        <p:spPr>
          <a:xfrm>
            <a:off x="2261493" y="476618"/>
            <a:ext cx="8287237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8AC9E73C-CC7E-433B-AF5B-E0A5345E289A}"/>
              </a:ext>
            </a:extLst>
          </p:cNvPr>
          <p:cNvSpPr/>
          <p:nvPr/>
        </p:nvSpPr>
        <p:spPr>
          <a:xfrm>
            <a:off x="2848590" y="2291093"/>
            <a:ext cx="1638915" cy="42417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sầu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6725EE3E-14C6-4363-A246-6889073078EB}"/>
              </a:ext>
            </a:extLst>
          </p:cNvPr>
          <p:cNvSpPr/>
          <p:nvPr/>
        </p:nvSpPr>
        <p:spPr>
          <a:xfrm>
            <a:off x="2848589" y="3011453"/>
            <a:ext cx="1638915" cy="42417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Ong</a:t>
            </a:r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EAACCA72-405F-4305-A6C1-951CB7EE621D}"/>
              </a:ext>
            </a:extLst>
          </p:cNvPr>
          <p:cNvSpPr/>
          <p:nvPr/>
        </p:nvSpPr>
        <p:spPr>
          <a:xfrm>
            <a:off x="2848588" y="3731813"/>
            <a:ext cx="1638915" cy="42417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4107986-9860-4578-9ED5-ED12C0064C25}"/>
              </a:ext>
            </a:extLst>
          </p:cNvPr>
          <p:cNvSpPr/>
          <p:nvPr/>
        </p:nvSpPr>
        <p:spPr>
          <a:xfrm>
            <a:off x="3387826" y="1558410"/>
            <a:ext cx="560438" cy="560438"/>
          </a:xfrm>
          <a:prstGeom prst="ellipse">
            <a:avLst/>
          </a:prstGeom>
          <a:solidFill>
            <a:schemeClr val="accent2"/>
          </a:solidFill>
          <a:ln w="41275" cmpd="dbl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C316B68-912B-473B-8D43-C423567F686C}"/>
              </a:ext>
            </a:extLst>
          </p:cNvPr>
          <p:cNvSpPr/>
          <p:nvPr/>
        </p:nvSpPr>
        <p:spPr>
          <a:xfrm>
            <a:off x="6445660" y="1558410"/>
            <a:ext cx="560438" cy="560438"/>
          </a:xfrm>
          <a:prstGeom prst="ellipse">
            <a:avLst/>
          </a:prstGeom>
          <a:solidFill>
            <a:schemeClr val="accent2"/>
          </a:solidFill>
          <a:ln w="41275" cmpd="dbl">
            <a:solidFill>
              <a:srgbClr val="7EA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20E033E-F5CA-4C62-88B1-BDB47126AE8F}"/>
              </a:ext>
            </a:extLst>
          </p:cNvPr>
          <p:cNvCxnSpPr>
            <a:stCxn id="6" idx="3"/>
            <a:endCxn id="2" idx="1"/>
          </p:cNvCxnSpPr>
          <p:nvPr/>
        </p:nvCxnSpPr>
        <p:spPr>
          <a:xfrm>
            <a:off x="4487505" y="2503180"/>
            <a:ext cx="8388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47B6AC-0B22-48EB-B247-35C6D8C6EE20}"/>
              </a:ext>
            </a:extLst>
          </p:cNvPr>
          <p:cNvCxnSpPr>
            <a:stCxn id="7" idx="3"/>
            <a:endCxn id="4" idx="1"/>
          </p:cNvCxnSpPr>
          <p:nvPr/>
        </p:nvCxnSpPr>
        <p:spPr>
          <a:xfrm>
            <a:off x="4487504" y="3223540"/>
            <a:ext cx="838815" cy="7203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0DB809C-B554-420C-B687-A927B0285F75}"/>
              </a:ext>
            </a:extLst>
          </p:cNvPr>
          <p:cNvCxnSpPr>
            <a:stCxn id="8" idx="3"/>
            <a:endCxn id="3" idx="1"/>
          </p:cNvCxnSpPr>
          <p:nvPr/>
        </p:nvCxnSpPr>
        <p:spPr>
          <a:xfrm flipV="1">
            <a:off x="4487503" y="3223540"/>
            <a:ext cx="838817" cy="7203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2">
            <a:extLst>
              <a:ext uri="{FF2B5EF4-FFF2-40B4-BE49-F238E27FC236}">
                <a16:creationId xmlns:a16="http://schemas.microsoft.com/office/drawing/2014/main" id="{8AC9E73C-CC7E-433B-AF5B-E0A5345E289A}"/>
              </a:ext>
            </a:extLst>
          </p:cNvPr>
          <p:cNvSpPr/>
          <p:nvPr/>
        </p:nvSpPr>
        <p:spPr>
          <a:xfrm>
            <a:off x="1719876" y="4937632"/>
            <a:ext cx="8467112" cy="1234565"/>
          </a:xfrm>
          <a:prstGeom prst="roundRect">
            <a:avLst>
              <a:gd name="adj" fmla="val 5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 câu trên nêu hoạt động của con vật và ích lợi của hoạt động đó.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C86E728-8FE9-DC21-9548-7F12B2066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8497177" y="-232046"/>
            <a:ext cx="3010193" cy="45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72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481E-6 L -0.06875 0.00232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11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-0.07877 0.10509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5255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0.08737 -0.10509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build="p"/>
      <p:bldP spid="6" grpId="0" animBg="1"/>
      <p:bldP spid="7" grpId="0" animBg="1"/>
      <p:bldP spid="8" grpId="0" animBg="1"/>
      <p:bldP spid="9" grpId="0" animBg="1"/>
      <p:bldP spid="10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>
            <a:extLst>
              <a:ext uri="{FF2B5EF4-FFF2-40B4-BE49-F238E27FC236}">
                <a16:creationId xmlns:a16="http://schemas.microsoft.com/office/drawing/2014/main" id="{AAC68035-A052-4EF2-8B85-D0D39FB99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675"/>
          <a:stretch/>
        </p:blipFill>
        <p:spPr>
          <a:xfrm>
            <a:off x="1590399" y="733115"/>
            <a:ext cx="2468822" cy="1848692"/>
          </a:xfrm>
          <a:prstGeom prst="roundRect">
            <a:avLst>
              <a:gd name="adj" fmla="val 12449"/>
            </a:avLst>
          </a:prstGeom>
        </p:spPr>
      </p:pic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id="{451CB33E-0CE3-4608-BA21-0EAA441137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73" r="40497"/>
          <a:stretch/>
        </p:blipFill>
        <p:spPr>
          <a:xfrm>
            <a:off x="1448494" y="2614239"/>
            <a:ext cx="2752632" cy="1848692"/>
          </a:xfrm>
          <a:prstGeom prst="rect">
            <a:avLst/>
          </a:prstGeom>
        </p:spPr>
      </p:pic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13FBB622-D6B8-419F-BB4A-DC8C3CCE6F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47" r="148"/>
          <a:stretch/>
        </p:blipFill>
        <p:spPr>
          <a:xfrm>
            <a:off x="1590399" y="4572516"/>
            <a:ext cx="3047727" cy="1848692"/>
          </a:xfrm>
          <a:prstGeom prst="roundRect">
            <a:avLst>
              <a:gd name="adj" fmla="val 20885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B1037C-5BA8-478B-983B-B790C255D937}"/>
              </a:ext>
            </a:extLst>
          </p:cNvPr>
          <p:cNvSpPr txBox="1"/>
          <p:nvPr/>
        </p:nvSpPr>
        <p:spPr>
          <a:xfrm>
            <a:off x="4321029" y="980695"/>
            <a:ext cx="4410623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50749A-8DB9-43EF-B5BA-26AE2809CC68}"/>
              </a:ext>
            </a:extLst>
          </p:cNvPr>
          <p:cNvSpPr txBox="1"/>
          <p:nvPr/>
        </p:nvSpPr>
        <p:spPr>
          <a:xfrm>
            <a:off x="1086678" y="209130"/>
            <a:ext cx="9443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Hỏi - đáp theo mẫu. Viết vào vở câu hỏi, câu trả lời của em và  bạn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B497A1-4E21-C8BF-DD80-CF1AB2323F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497177" y="-218794"/>
            <a:ext cx="3010193" cy="45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86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>
            <a:extLst>
              <a:ext uri="{FF2B5EF4-FFF2-40B4-BE49-F238E27FC236}">
                <a16:creationId xmlns:a16="http://schemas.microsoft.com/office/drawing/2014/main" id="{AAC68035-A052-4EF2-8B85-D0D39FB99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675"/>
          <a:stretch/>
        </p:blipFill>
        <p:spPr>
          <a:xfrm>
            <a:off x="1590399" y="733115"/>
            <a:ext cx="2468822" cy="1848692"/>
          </a:xfrm>
          <a:prstGeom prst="roundRect">
            <a:avLst>
              <a:gd name="adj" fmla="val 12449"/>
            </a:avLst>
          </a:prstGeom>
        </p:spPr>
      </p:pic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id="{451CB33E-0CE3-4608-BA21-0EAA441137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73" r="40497"/>
          <a:stretch/>
        </p:blipFill>
        <p:spPr>
          <a:xfrm>
            <a:off x="1448494" y="2614239"/>
            <a:ext cx="2752632" cy="1848692"/>
          </a:xfrm>
          <a:prstGeom prst="rect">
            <a:avLst/>
          </a:prstGeom>
        </p:spPr>
      </p:pic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13FBB622-D6B8-419F-BB4A-DC8C3CCE6F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47" r="148"/>
          <a:stretch/>
        </p:blipFill>
        <p:spPr>
          <a:xfrm>
            <a:off x="1590399" y="4572516"/>
            <a:ext cx="3047727" cy="1848692"/>
          </a:xfrm>
          <a:prstGeom prst="roundRect">
            <a:avLst>
              <a:gd name="adj" fmla="val 20885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B1037C-5BA8-478B-983B-B790C255D937}"/>
              </a:ext>
            </a:extLst>
          </p:cNvPr>
          <p:cNvSpPr txBox="1"/>
          <p:nvPr/>
        </p:nvSpPr>
        <p:spPr>
          <a:xfrm>
            <a:off x="4321029" y="980695"/>
            <a:ext cx="44106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350115-F62C-42B7-949F-A9727E819C79}"/>
              </a:ext>
            </a:extLst>
          </p:cNvPr>
          <p:cNvSpPr txBox="1"/>
          <p:nvPr/>
        </p:nvSpPr>
        <p:spPr>
          <a:xfrm>
            <a:off x="4638126" y="2780585"/>
            <a:ext cx="44106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sên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bò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sên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bò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8535B2-0701-4756-9D51-8B22236D097F}"/>
              </a:ext>
            </a:extLst>
          </p:cNvPr>
          <p:cNvSpPr txBox="1"/>
          <p:nvPr/>
        </p:nvSpPr>
        <p:spPr>
          <a:xfrm>
            <a:off x="4955268" y="4787251"/>
            <a:ext cx="49305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Nhện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Nhện chăng tơ trên cành cây.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50749A-8DB9-43EF-B5BA-26AE2809CC68}"/>
              </a:ext>
            </a:extLst>
          </p:cNvPr>
          <p:cNvSpPr txBox="1"/>
          <p:nvPr/>
        </p:nvSpPr>
        <p:spPr>
          <a:xfrm>
            <a:off x="1086678" y="209130"/>
            <a:ext cx="9443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Hỏi - đáp theo mẫu. Viết vào vở câu hỏi, câu trả lời của em và  bạn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8535B2-0701-4756-9D51-8B22236D097F}"/>
              </a:ext>
            </a:extLst>
          </p:cNvPr>
          <p:cNvSpPr txBox="1"/>
          <p:nvPr/>
        </p:nvSpPr>
        <p:spPr>
          <a:xfrm>
            <a:off x="8029686" y="1325367"/>
            <a:ext cx="371219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 LUẬN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89239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Viết 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 chấm hỏi </a:t>
            </a:r>
            <a:r>
              <a:rPr lang="en-US" sz="2800" b="1" dirty="0">
                <a:solidFill>
                  <a:srgbClr val="89239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 cuối câu hỏi.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89239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Viết 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 chấm </a:t>
            </a:r>
            <a:r>
              <a:rPr lang="en-US" sz="2800" b="1" dirty="0">
                <a:solidFill>
                  <a:srgbClr val="89239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 cuối  câu trả lời.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B111CE-6977-19BF-12D7-EA54BA4DD1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497177" y="-232046"/>
            <a:ext cx="3010193" cy="45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788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7000" b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8443" y="2205697"/>
            <a:ext cx="881683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47806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3719187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823064" y="1948457"/>
            <a:ext cx="78161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prstClr val="white"/>
                </a:solidFill>
              </a:rPr>
              <a:t>Phát triển vốn từ về các loài vật nhỏ bé.</a:t>
            </a:r>
            <a:endParaRPr lang="vi-VN" sz="4000" dirty="0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15623" y="3817155"/>
            <a:ext cx="78161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prstClr val="white"/>
                </a:solidFill>
              </a:rPr>
              <a:t> Luyện tập sử dụng dấu chấm, dấu chấm hỏi</a:t>
            </a:r>
            <a:endParaRPr lang="vi-VN" sz="4000" dirty="0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8342" y="230240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42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11684" y="3239622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87842" y="1822884"/>
            <a:ext cx="6009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dụng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11684" y="3239622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68855"/>
            <a:ext cx="60092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black"/>
                </a:solidFill>
                <a:latin typeface="Arial"/>
              </a:rPr>
              <a:t>Định hướng tiếp </a:t>
            </a:r>
            <a:r>
              <a:rPr lang="en-US" sz="6000" dirty="0" err="1">
                <a:solidFill>
                  <a:prstClr val="black"/>
                </a:solidFill>
                <a:latin typeface="Arial"/>
              </a:rPr>
              <a:t>theo.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6800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970" y="-392343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2995463" y="547445"/>
            <a:ext cx="7952872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Mình đồng da sắt</a:t>
            </a:r>
          </a:p>
          <a:p>
            <a:pPr lvl="0" algn="ctr">
              <a:defRPr/>
            </a:pP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 con mắt trên lưng</a:t>
            </a:r>
          </a:p>
          <a:p>
            <a:pPr lvl="0" algn="ctr">
              <a:defRPr/>
            </a:pP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Cái chân giữa bụng</a:t>
            </a:r>
          </a:p>
          <a:p>
            <a:pPr lvl="0" algn="ctr">
              <a:defRPr/>
            </a:pP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– Là con gì?</a:t>
            </a:r>
            <a:endParaRPr kumimoji="0" lang="en-US" sz="3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55768" y="2720766"/>
            <a:ext cx="1039673" cy="1531482"/>
            <a:chOff x="3985437" y="2941753"/>
            <a:chExt cx="1039673" cy="1531482"/>
          </a:xfrm>
        </p:grpSpPr>
        <p:pic>
          <p:nvPicPr>
            <p:cNvPr id="15" name="Picture 1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12" action="ppaction://hlinksldjump"/>
            </p:cNvPr>
            <p:cNvSpPr txBox="1"/>
            <p:nvPr/>
          </p:nvSpPr>
          <p:spPr>
            <a:xfrm>
              <a:off x="4396412" y="2941753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303969" y="3710536"/>
            <a:ext cx="27863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kumimoji="0" lang="en-US" sz="4400" b="1" i="0" u="none" strike="noStrike" kern="1200" cap="none" spc="0" normalizeH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sên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1127465" y="5468994"/>
              <a:ext cx="261459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voi</a:t>
              </a:r>
              <a:endParaRPr kumimoji="0" lang="en-US" sz="4400" b="1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105003" y="3772420"/>
            <a:ext cx="21755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7630303" y="5425033"/>
              <a:ext cx="329128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bọ</a:t>
              </a: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hung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391645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265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8969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657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262260" y="-173011"/>
            <a:ext cx="11463660" cy="2508535"/>
            <a:chOff x="-262260" y="-171735"/>
            <a:chExt cx="11463660" cy="2508535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2260" y="-171735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508" y="-27985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Mình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mặc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áo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tía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</a:t>
            </a:r>
          </a:p>
          <a:p>
            <a:pPr lvl="0" algn="ctr">
              <a:defRPr/>
            </a:pP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Đầu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mũ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lông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</a:t>
            </a:r>
          </a:p>
          <a:p>
            <a:pPr lvl="0" algn="ctr">
              <a:defRPr/>
            </a:pP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Thích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nhạc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</a:t>
            </a:r>
          </a:p>
          <a:p>
            <a:pPr lvl="0" algn="ctr">
              <a:defRPr/>
            </a:pP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Đêm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hè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ca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hát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-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loài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trùng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kumimoji="0" lang="en-US" sz="3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547857" cy="1866931"/>
            <a:chOff x="6780706" y="4686364"/>
            <a:chExt cx="4547857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8" y="5098536"/>
              <a:ext cx="3733185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7991054" y="5375174"/>
              <a:ext cx="306846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dế</a:t>
              </a: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mèn</a:t>
              </a:r>
              <a:endParaRPr kumimoji="0" lang="en-US" sz="4400" b="1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1394940" y="5375175"/>
              <a:ext cx="220765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ong</a:t>
              </a:r>
              <a:endParaRPr kumimoji="0" lang="en-US" sz="4400" b="1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315743" cy="1842018"/>
            <a:chOff x="6897095" y="2964459"/>
            <a:chExt cx="4315743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7921552" y="3756144"/>
              <a:ext cx="329128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bọ</a:t>
              </a: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hung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89130" cy="1864724"/>
            <a:chOff x="935980" y="2941753"/>
            <a:chExt cx="4089130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39673" cy="1531482"/>
              <a:chOff x="3985437" y="2941753"/>
              <a:chExt cx="1039673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1374456" y="3648695"/>
              <a:ext cx="186140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kumimoji="0" lang="en-US" sz="4400" b="1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391645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66744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518</Words>
  <Application>Microsoft Office PowerPoint</Application>
  <PresentationFormat>Widescreen</PresentationFormat>
  <Paragraphs>100</Paragraphs>
  <Slides>22</Slides>
  <Notes>5</Notes>
  <HiddenSlides>0</HiddenSlides>
  <MMClips>14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等线</vt:lpstr>
      <vt:lpstr>等线 Light</vt:lpstr>
      <vt:lpstr>微软雅黑</vt:lpstr>
      <vt:lpstr>宋体</vt:lpstr>
      <vt:lpstr>Arial</vt:lpstr>
      <vt:lpstr>Arial-Rounded</vt:lpstr>
      <vt:lpstr>Calibri</vt:lpstr>
      <vt:lpstr>Calibri Light</vt:lpstr>
      <vt:lpstr>iCiel Cadena</vt:lpstr>
      <vt:lpstr>Times New Roman</vt:lpstr>
      <vt:lpstr>Wingdings</vt:lpstr>
      <vt:lpstr>1_Office Theme</vt:lpstr>
      <vt:lpstr>千图网拥有20W+精美PPT模板 更多PPT模板下载至：www.58pic.com/office/ppt​​</vt:lpstr>
      <vt:lpstr>1_https://www.freeppt7.com</vt:lpstr>
      <vt:lpstr>Office Theme</vt:lpstr>
      <vt:lpstr>2_Office Theme</vt:lpstr>
      <vt:lpstr>3_Office 主题</vt:lpstr>
      <vt:lpstr>3_Office Theme</vt:lpstr>
      <vt:lpstr>6_Office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30</cp:revision>
  <dcterms:created xsi:type="dcterms:W3CDTF">2021-08-03T10:25:26Z</dcterms:created>
  <dcterms:modified xsi:type="dcterms:W3CDTF">2024-03-09T16:21:58Z</dcterms:modified>
</cp:coreProperties>
</file>