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36" r:id="rId3"/>
    <p:sldMasterId id="2147483784" r:id="rId4"/>
  </p:sldMasterIdLst>
  <p:notesMasterIdLst>
    <p:notesMasterId r:id="rId19"/>
  </p:notesMasterIdLst>
  <p:sldIdLst>
    <p:sldId id="641" r:id="rId5"/>
    <p:sldId id="277" r:id="rId6"/>
    <p:sldId id="257" r:id="rId7"/>
    <p:sldId id="2007577167" r:id="rId8"/>
    <p:sldId id="2007577176" r:id="rId9"/>
    <p:sldId id="2007577179" r:id="rId10"/>
    <p:sldId id="2007577168" r:id="rId11"/>
    <p:sldId id="380" r:id="rId12"/>
    <p:sldId id="384" r:id="rId13"/>
    <p:sldId id="2007577178" r:id="rId14"/>
    <p:sldId id="2007577170" r:id="rId15"/>
    <p:sldId id="2007577171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190A-D61D-4B99-B8A5-52EDC36D02A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E569-9910-4FE8-A688-F1F4AAE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hát nhắc tới ai trong gia đình? Bài hát nói lên điều gì?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0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Họ nội là những người có quan hệ họ hàng với bố, họ ngoại là những người có quan hệ họ hàng với đằng mẹ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hát nhắc tới ai trong gia đình? Bài hát nói lên điều gì?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73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hát nhắc tới ai trong gia đình? Bài hát nói lên điều gì?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5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hát nhắc tới ai trong gia đình? Bài hát nói lên điều gì?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93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2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3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0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4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 rot="5400000">
            <a:off x="5617026" y="-5617028"/>
            <a:ext cx="95794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70933" y="141885"/>
            <a:ext cx="378387" cy="386913"/>
            <a:chOff x="282222" y="141885"/>
            <a:chExt cx="378387" cy="386913"/>
          </a:xfrm>
        </p:grpSpPr>
        <p:sp>
          <p:nvSpPr>
            <p:cNvPr id="11" name="矩形 10"/>
            <p:cNvSpPr/>
            <p:nvPr userDrawn="1"/>
          </p:nvSpPr>
          <p:spPr>
            <a:xfrm>
              <a:off x="367098" y="230417"/>
              <a:ext cx="293511" cy="298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82222" y="141885"/>
              <a:ext cx="293511" cy="2983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7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</p:spPr>
        <p:txBody>
          <a:bodyPr anchor="t"/>
          <a:lstStyle>
            <a:lvl1pPr algn="l">
              <a:defRPr sz="550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1" cy="1500187"/>
          </a:xfrm>
        </p:spPr>
        <p:txBody>
          <a:bodyPr anchor="b"/>
          <a:lstStyle>
            <a:lvl1pPr marL="0" indent="0">
              <a:buNone/>
              <a:defRPr sz="2635">
                <a:solidFill>
                  <a:schemeClr val="tx1">
                    <a:tint val="75000"/>
                  </a:schemeClr>
                </a:solidFill>
              </a:defRPr>
            </a:lvl1pPr>
            <a:lvl2pPr marL="630181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364" indent="0">
              <a:buNone/>
              <a:defRPr sz="2248">
                <a:solidFill>
                  <a:schemeClr val="tx1">
                    <a:tint val="75000"/>
                  </a:schemeClr>
                </a:solidFill>
              </a:defRPr>
            </a:lvl3pPr>
            <a:lvl4pPr marL="1890543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4pPr>
            <a:lvl5pPr marL="2520726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5pPr>
            <a:lvl6pPr marL="3150908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6pPr>
            <a:lvl7pPr marL="3781091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7pPr>
            <a:lvl8pPr marL="4411272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8pPr>
            <a:lvl9pPr marL="5041453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56"/>
            </a:lvl2pPr>
            <a:lvl3pPr>
              <a:defRPr sz="2635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56"/>
            </a:lvl2pPr>
            <a:lvl3pPr>
              <a:defRPr sz="2635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3"/>
          </a:xfrm>
        </p:spPr>
        <p:txBody>
          <a:bodyPr anchor="b"/>
          <a:lstStyle>
            <a:lvl1pPr marL="0" indent="0">
              <a:buNone/>
              <a:defRPr sz="3256" b="1"/>
            </a:lvl1pPr>
            <a:lvl2pPr marL="630181" indent="0">
              <a:buNone/>
              <a:defRPr sz="2635" b="1"/>
            </a:lvl2pPr>
            <a:lvl3pPr marL="1260364" indent="0">
              <a:buNone/>
              <a:defRPr sz="2480" b="1"/>
            </a:lvl3pPr>
            <a:lvl4pPr marL="1890543" indent="0">
              <a:buNone/>
              <a:defRPr sz="2248" b="1"/>
            </a:lvl4pPr>
            <a:lvl5pPr marL="2520726" indent="0">
              <a:buNone/>
              <a:defRPr sz="2248" b="1"/>
            </a:lvl5pPr>
            <a:lvl6pPr marL="3150908" indent="0">
              <a:buNone/>
              <a:defRPr sz="2248" b="1"/>
            </a:lvl6pPr>
            <a:lvl7pPr marL="3781091" indent="0">
              <a:buNone/>
              <a:defRPr sz="2248" b="1"/>
            </a:lvl7pPr>
            <a:lvl8pPr marL="4411272" indent="0">
              <a:buNone/>
              <a:defRPr sz="2248" b="1"/>
            </a:lvl8pPr>
            <a:lvl9pPr marL="5041453" indent="0">
              <a:buNone/>
              <a:defRPr sz="2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9"/>
          </a:xfrm>
        </p:spPr>
        <p:txBody>
          <a:bodyPr/>
          <a:lstStyle>
            <a:lvl1pPr>
              <a:defRPr sz="3256"/>
            </a:lvl1pPr>
            <a:lvl2pPr>
              <a:defRPr sz="2635"/>
            </a:lvl2pPr>
            <a:lvl3pPr>
              <a:defRPr sz="2480"/>
            </a:lvl3pPr>
            <a:lvl4pPr>
              <a:defRPr sz="2248"/>
            </a:lvl4pPr>
            <a:lvl5pPr>
              <a:defRPr sz="2248"/>
            </a:lvl5pPr>
            <a:lvl6pPr>
              <a:defRPr sz="2248"/>
            </a:lvl6pPr>
            <a:lvl7pPr>
              <a:defRPr sz="2248"/>
            </a:lvl7pPr>
            <a:lvl8pPr>
              <a:defRPr sz="2248"/>
            </a:lvl8pPr>
            <a:lvl9pPr>
              <a:defRPr sz="22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7"/>
            <a:ext cx="5389034" cy="639763"/>
          </a:xfrm>
        </p:spPr>
        <p:txBody>
          <a:bodyPr anchor="b"/>
          <a:lstStyle>
            <a:lvl1pPr marL="0" indent="0">
              <a:buNone/>
              <a:defRPr sz="3256" b="1"/>
            </a:lvl1pPr>
            <a:lvl2pPr marL="630181" indent="0">
              <a:buNone/>
              <a:defRPr sz="2635" b="1"/>
            </a:lvl2pPr>
            <a:lvl3pPr marL="1260364" indent="0">
              <a:buNone/>
              <a:defRPr sz="2480" b="1"/>
            </a:lvl3pPr>
            <a:lvl4pPr marL="1890543" indent="0">
              <a:buNone/>
              <a:defRPr sz="2248" b="1"/>
            </a:lvl4pPr>
            <a:lvl5pPr marL="2520726" indent="0">
              <a:buNone/>
              <a:defRPr sz="2248" b="1"/>
            </a:lvl5pPr>
            <a:lvl6pPr marL="3150908" indent="0">
              <a:buNone/>
              <a:defRPr sz="2248" b="1"/>
            </a:lvl6pPr>
            <a:lvl7pPr marL="3781091" indent="0">
              <a:buNone/>
              <a:defRPr sz="2248" b="1"/>
            </a:lvl7pPr>
            <a:lvl8pPr marL="4411272" indent="0">
              <a:buNone/>
              <a:defRPr sz="2248" b="1"/>
            </a:lvl8pPr>
            <a:lvl9pPr marL="5041453" indent="0">
              <a:buNone/>
              <a:defRPr sz="22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4" cy="3951289"/>
          </a:xfrm>
        </p:spPr>
        <p:txBody>
          <a:bodyPr/>
          <a:lstStyle>
            <a:lvl1pPr>
              <a:defRPr sz="3256"/>
            </a:lvl1pPr>
            <a:lvl2pPr>
              <a:defRPr sz="2635"/>
            </a:lvl2pPr>
            <a:lvl3pPr>
              <a:defRPr sz="2480"/>
            </a:lvl3pPr>
            <a:lvl4pPr>
              <a:defRPr sz="2248"/>
            </a:lvl4pPr>
            <a:lvl5pPr>
              <a:defRPr sz="2248"/>
            </a:lvl5pPr>
            <a:lvl6pPr>
              <a:defRPr sz="2248"/>
            </a:lvl6pPr>
            <a:lvl7pPr>
              <a:defRPr sz="2248"/>
            </a:lvl7pPr>
            <a:lvl8pPr>
              <a:defRPr sz="2248"/>
            </a:lvl8pPr>
            <a:lvl9pPr>
              <a:defRPr sz="22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4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5" cy="1162051"/>
          </a:xfrm>
        </p:spPr>
        <p:txBody>
          <a:bodyPr anchor="b"/>
          <a:lstStyle>
            <a:lvl1pPr algn="l">
              <a:defRPr sz="2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4341"/>
            </a:lvl1pPr>
            <a:lvl2pPr>
              <a:defRPr sz="3799"/>
            </a:lvl2pPr>
            <a:lvl3pPr>
              <a:defRPr sz="3256"/>
            </a:lvl3pPr>
            <a:lvl4pPr>
              <a:defRPr sz="2635"/>
            </a:lvl4pPr>
            <a:lvl5pPr>
              <a:defRPr sz="2635"/>
            </a:lvl5pPr>
            <a:lvl6pPr>
              <a:defRPr sz="2635"/>
            </a:lvl6pPr>
            <a:lvl7pPr>
              <a:defRPr sz="2635"/>
            </a:lvl7pPr>
            <a:lvl8pPr>
              <a:defRPr sz="2635"/>
            </a:lvl8pPr>
            <a:lvl9pPr>
              <a:defRPr sz="2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5" cy="4691063"/>
          </a:xfrm>
        </p:spPr>
        <p:txBody>
          <a:bodyPr/>
          <a:lstStyle>
            <a:lvl1pPr marL="0" indent="0">
              <a:buNone/>
              <a:defRPr sz="1861"/>
            </a:lvl1pPr>
            <a:lvl2pPr marL="630181" indent="0">
              <a:buNone/>
              <a:defRPr sz="1706"/>
            </a:lvl2pPr>
            <a:lvl3pPr marL="1260364" indent="0">
              <a:buNone/>
              <a:defRPr sz="1395"/>
            </a:lvl3pPr>
            <a:lvl4pPr marL="1890543" indent="0">
              <a:buNone/>
              <a:defRPr sz="1240"/>
            </a:lvl4pPr>
            <a:lvl5pPr marL="2520726" indent="0">
              <a:buNone/>
              <a:defRPr sz="1240"/>
            </a:lvl5pPr>
            <a:lvl6pPr marL="3150908" indent="0">
              <a:buNone/>
              <a:defRPr sz="1240"/>
            </a:lvl6pPr>
            <a:lvl7pPr marL="3781091" indent="0">
              <a:buNone/>
              <a:defRPr sz="1240"/>
            </a:lvl7pPr>
            <a:lvl8pPr marL="4411272" indent="0">
              <a:buNone/>
              <a:defRPr sz="1240"/>
            </a:lvl8pPr>
            <a:lvl9pPr marL="5041453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2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4341"/>
            </a:lvl1pPr>
            <a:lvl2pPr marL="630181" indent="0">
              <a:buNone/>
              <a:defRPr sz="3799"/>
            </a:lvl2pPr>
            <a:lvl3pPr marL="1260364" indent="0">
              <a:buNone/>
              <a:defRPr sz="3256"/>
            </a:lvl3pPr>
            <a:lvl4pPr marL="1890543" indent="0">
              <a:buNone/>
              <a:defRPr sz="2635"/>
            </a:lvl4pPr>
            <a:lvl5pPr marL="2520726" indent="0">
              <a:buNone/>
              <a:defRPr sz="2635"/>
            </a:lvl5pPr>
            <a:lvl6pPr marL="3150908" indent="0">
              <a:buNone/>
              <a:defRPr sz="2635"/>
            </a:lvl6pPr>
            <a:lvl7pPr marL="3781091" indent="0">
              <a:buNone/>
              <a:defRPr sz="2635"/>
            </a:lvl7pPr>
            <a:lvl8pPr marL="4411272" indent="0">
              <a:buNone/>
              <a:defRPr sz="2635"/>
            </a:lvl8pPr>
            <a:lvl9pPr marL="5041453" indent="0">
              <a:buNone/>
              <a:defRPr sz="2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4"/>
          </a:xfrm>
        </p:spPr>
        <p:txBody>
          <a:bodyPr/>
          <a:lstStyle>
            <a:lvl1pPr marL="0" indent="0">
              <a:buNone/>
              <a:defRPr sz="1861"/>
            </a:lvl1pPr>
            <a:lvl2pPr marL="630181" indent="0">
              <a:buNone/>
              <a:defRPr sz="1706"/>
            </a:lvl2pPr>
            <a:lvl3pPr marL="1260364" indent="0">
              <a:buNone/>
              <a:defRPr sz="1395"/>
            </a:lvl3pPr>
            <a:lvl4pPr marL="1890543" indent="0">
              <a:buNone/>
              <a:defRPr sz="1240"/>
            </a:lvl4pPr>
            <a:lvl5pPr marL="2520726" indent="0">
              <a:buNone/>
              <a:defRPr sz="1240"/>
            </a:lvl5pPr>
            <a:lvl6pPr marL="3150908" indent="0">
              <a:buNone/>
              <a:defRPr sz="1240"/>
            </a:lvl6pPr>
            <a:lvl7pPr marL="3781091" indent="0">
              <a:buNone/>
              <a:defRPr sz="1240"/>
            </a:lvl7pPr>
            <a:lvl8pPr marL="4411272" indent="0">
              <a:buNone/>
              <a:defRPr sz="1240"/>
            </a:lvl8pPr>
            <a:lvl9pPr marL="5041453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2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2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5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2/22/2025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1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6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60364" rtl="0" eaLnBrk="1" latinLnBrk="0" hangingPunct="1">
        <a:spcBef>
          <a:spcPct val="0"/>
        </a:spcBef>
        <a:buNone/>
        <a:defRPr sz="61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635" indent="-472635" algn="l" defTabSz="1260364" rtl="0" eaLnBrk="1" latinLnBrk="0" hangingPunct="1">
        <a:spcBef>
          <a:spcPct val="20000"/>
        </a:spcBef>
        <a:buFont typeface="Arial" pitchFamily="34" charset="0"/>
        <a:buChar char="•"/>
        <a:defRPr sz="4341" kern="1200">
          <a:solidFill>
            <a:schemeClr val="tx1"/>
          </a:solidFill>
          <a:latin typeface="+mn-lt"/>
          <a:ea typeface="+mn-ea"/>
          <a:cs typeface="+mn-cs"/>
        </a:defRPr>
      </a:lvl1pPr>
      <a:lvl2pPr marL="1024046" indent="-393863" algn="l" defTabSz="1260364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75454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635" indent="-315091" algn="l" defTabSz="1260364" rtl="0" eaLnBrk="1" latinLnBrk="0" hangingPunct="1">
        <a:spcBef>
          <a:spcPct val="20000"/>
        </a:spcBef>
        <a:buFont typeface="Arial" pitchFamily="34" charset="0"/>
        <a:buChar char="–"/>
        <a:defRPr sz="2635" kern="1200">
          <a:solidFill>
            <a:schemeClr val="tx1"/>
          </a:solidFill>
          <a:latin typeface="+mn-lt"/>
          <a:ea typeface="+mn-ea"/>
          <a:cs typeface="+mn-cs"/>
        </a:defRPr>
      </a:lvl4pPr>
      <a:lvl5pPr marL="2835818" indent="-315091" algn="l" defTabSz="1260364" rtl="0" eaLnBrk="1" latinLnBrk="0" hangingPunct="1">
        <a:spcBef>
          <a:spcPct val="20000"/>
        </a:spcBef>
        <a:buFont typeface="Arial" pitchFamily="34" charset="0"/>
        <a:buChar char="»"/>
        <a:defRPr sz="2635" kern="1200">
          <a:solidFill>
            <a:schemeClr val="tx1"/>
          </a:solidFill>
          <a:latin typeface="+mn-lt"/>
          <a:ea typeface="+mn-ea"/>
          <a:cs typeface="+mn-cs"/>
        </a:defRPr>
      </a:lvl5pPr>
      <a:lvl6pPr marL="3465997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6pPr>
      <a:lvl7pPr marL="4096179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7pPr>
      <a:lvl8pPr marL="4726362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8pPr>
      <a:lvl9pPr marL="5356543" indent="-315091" algn="l" defTabSz="1260364" rtl="0" eaLnBrk="1" latinLnBrk="0" hangingPunct="1">
        <a:spcBef>
          <a:spcPct val="20000"/>
        </a:spcBef>
        <a:buFont typeface="Arial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181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364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543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726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908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1091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1272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1453" algn="l" defTabSz="1260364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75512" y="237644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6279" y="232017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194" y="239628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07708" y="4083463"/>
            <a:ext cx="11000095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muông thú.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Dấu chấm, dấu chấm hỏi, dấu chấm than.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1582" y="2578731"/>
            <a:ext cx="6741935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tập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tiết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14415" y="5738410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42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4DBBB0-EE1A-404E-B2D2-8B286AE01232}"/>
              </a:ext>
            </a:extLst>
          </p:cNvPr>
          <p:cNvSpPr/>
          <p:nvPr/>
        </p:nvSpPr>
        <p:spPr>
          <a:xfrm>
            <a:off x="1759998" y="1234561"/>
            <a:ext cx="2417146" cy="3550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6C4FB2B-713E-4E46-9997-9E0606E9AD18}"/>
              </a:ext>
            </a:extLst>
          </p:cNvPr>
          <p:cNvSpPr/>
          <p:nvPr/>
        </p:nvSpPr>
        <p:spPr>
          <a:xfrm>
            <a:off x="1745943" y="1896272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A64382D-0794-4F09-AA0B-231A15007C32}"/>
              </a:ext>
            </a:extLst>
          </p:cNvPr>
          <p:cNvSpPr/>
          <p:nvPr/>
        </p:nvSpPr>
        <p:spPr>
          <a:xfrm>
            <a:off x="1759998" y="2508111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5826A80-1CEC-42FE-B24A-B440659C721A}"/>
              </a:ext>
            </a:extLst>
          </p:cNvPr>
          <p:cNvSpPr/>
          <p:nvPr/>
        </p:nvSpPr>
        <p:spPr>
          <a:xfrm>
            <a:off x="1759997" y="3119950"/>
            <a:ext cx="2445170" cy="4135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FD60C2-08D3-4071-8FC3-3A50AAE81096}"/>
              </a:ext>
            </a:extLst>
          </p:cNvPr>
          <p:cNvSpPr/>
          <p:nvPr/>
        </p:nvSpPr>
        <p:spPr>
          <a:xfrm>
            <a:off x="1759998" y="3681912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khỉ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759998" y="4227248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nhông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6297786" y="1186942"/>
            <a:ext cx="4755753" cy="44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phun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503810-0AE3-4689-B07A-2520B825218D}"/>
              </a:ext>
            </a:extLst>
          </p:cNvPr>
          <p:cNvSpPr/>
          <p:nvPr/>
        </p:nvSpPr>
        <p:spPr>
          <a:xfrm>
            <a:off x="6297787" y="1848656"/>
            <a:ext cx="4755752" cy="375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913C784-F5E6-4A68-944C-BD38728577C5}"/>
              </a:ext>
            </a:extLst>
          </p:cNvPr>
          <p:cNvSpPr/>
          <p:nvPr/>
        </p:nvSpPr>
        <p:spPr>
          <a:xfrm>
            <a:off x="6297787" y="2460492"/>
            <a:ext cx="4755752" cy="3839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B4B3A1-DD30-4397-9315-EF06B6A8F82D}"/>
              </a:ext>
            </a:extLst>
          </p:cNvPr>
          <p:cNvSpPr/>
          <p:nvPr/>
        </p:nvSpPr>
        <p:spPr>
          <a:xfrm>
            <a:off x="6297787" y="3072333"/>
            <a:ext cx="4755752" cy="3825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bay,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F42C81-3BB2-4A40-8EAF-ACCDC9B3B7CE}"/>
              </a:ext>
            </a:extLst>
          </p:cNvPr>
          <p:cNvSpPr/>
          <p:nvPr/>
        </p:nvSpPr>
        <p:spPr>
          <a:xfrm>
            <a:off x="6297787" y="3681912"/>
            <a:ext cx="4755752" cy="3222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trèo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6297787" y="4227248"/>
            <a:ext cx="4755752" cy="37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77144" y="1378888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77143" y="2052686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77142" y="2684335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78002" y="3325409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66127" y="3858134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05167" y="4428539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2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8" y="6334525"/>
            <a:ext cx="11610743" cy="744715"/>
          </a:xfrm>
          <a:prstGeom prst="rect">
            <a:avLst/>
          </a:prstGeom>
        </p:spPr>
      </p:pic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6297786" y="1186942"/>
            <a:ext cx="4755753" cy="4402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phun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77144" y="1378888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4194" y="468357"/>
            <a:ext cx="11447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từ ngữ chỉ ho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động của các con vật sống trong rừng là: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747462" y="4804339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6285251" y="4804339"/>
            <a:ext cx="4755752" cy="37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cỏ,…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192631" y="5005630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745943" y="5414417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 tử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6283732" y="5414417"/>
            <a:ext cx="4755752" cy="37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gầm, bắt mồi,…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191112" y="5615708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731172" y="6045291"/>
            <a:ext cx="2417146" cy="3736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6268961" y="6045291"/>
            <a:ext cx="4755752" cy="370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 mồi, ….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176341" y="6246582"/>
            <a:ext cx="2120643" cy="21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4195" y="408397"/>
            <a:ext cx="10827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với từ ngữ vừa tìm được.</a:t>
            </a:r>
          </a:p>
          <a:p>
            <a:pPr algn="just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leo – Khỉ đang leo cây.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5188372" y="1384636"/>
            <a:ext cx="174335" cy="7662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3951" y="1854586"/>
            <a:ext cx="370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2061" y="1024679"/>
            <a:ext cx="26707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14826" y="1063169"/>
            <a:ext cx="473137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C6756C-7E24-6EFA-5923-F463FB121940}"/>
              </a:ext>
            </a:extLst>
          </p:cNvPr>
          <p:cNvSpPr txBox="1"/>
          <p:nvPr/>
        </p:nvSpPr>
        <p:spPr>
          <a:xfrm>
            <a:off x="4865893" y="1076877"/>
            <a:ext cx="126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8B8F4E-0D88-4B15-DADB-29DAAAC3D8B3}"/>
              </a:ext>
            </a:extLst>
          </p:cNvPr>
          <p:cNvSpPr txBox="1">
            <a:spLocks/>
          </p:cNvSpPr>
          <p:nvPr/>
        </p:nvSpPr>
        <p:spPr>
          <a:xfrm>
            <a:off x="1070482" y="4425818"/>
            <a:ext cx="10287780" cy="64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về hoạt động của các con vật sống trong rừng là câu nêu hoạt động.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3">
            <a:extLst>
              <a:ext uri="{FF2B5EF4-FFF2-40B4-BE49-F238E27FC236}">
                <a16:creationId xmlns:a16="http://schemas.microsoft.com/office/drawing/2014/main" id="{D84CC372-EAED-2408-9EED-2D28DACBE44F}"/>
              </a:ext>
            </a:extLst>
          </p:cNvPr>
          <p:cNvSpPr/>
          <p:nvPr/>
        </p:nvSpPr>
        <p:spPr>
          <a:xfrm>
            <a:off x="337127" y="4932284"/>
            <a:ext cx="443935" cy="4266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2" grpId="0"/>
      <p:bldP spid="1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3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1" y="423863"/>
            <a:ext cx="596003" cy="1016492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05130-720E-B153-2CE6-691CA29EA884}"/>
              </a:ext>
            </a:extLst>
          </p:cNvPr>
          <p:cNvSpPr txBox="1"/>
          <p:nvPr/>
        </p:nvSpPr>
        <p:spPr>
          <a:xfrm>
            <a:off x="1572961" y="420293"/>
            <a:ext cx="8550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dấu chấm, dấu chấm hỏi hoặc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chấm than thay cho ô vuông.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E83B68-14C6-454A-927A-1B92E2058E55}"/>
              </a:ext>
            </a:extLst>
          </p:cNvPr>
          <p:cNvCxnSpPr>
            <a:cxnSpLocks/>
          </p:cNvCxnSpPr>
          <p:nvPr/>
        </p:nvCxnSpPr>
        <p:spPr>
          <a:xfrm>
            <a:off x="3095556" y="980298"/>
            <a:ext cx="17507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5E028-4FB5-7BE0-B1FA-380510BC378E}"/>
              </a:ext>
            </a:extLst>
          </p:cNvPr>
          <p:cNvCxnSpPr>
            <a:cxnSpLocks/>
          </p:cNvCxnSpPr>
          <p:nvPr/>
        </p:nvCxnSpPr>
        <p:spPr>
          <a:xfrm>
            <a:off x="5000556" y="985236"/>
            <a:ext cx="23451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B001D8-FDC1-0E14-4C6A-859D92FFAB31}"/>
              </a:ext>
            </a:extLst>
          </p:cNvPr>
          <p:cNvCxnSpPr>
            <a:cxnSpLocks/>
          </p:cNvCxnSpPr>
          <p:nvPr/>
        </p:nvCxnSpPr>
        <p:spPr>
          <a:xfrm>
            <a:off x="8266295" y="980298"/>
            <a:ext cx="7557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F031B9-1699-F650-C061-CBB4536948AC}"/>
              </a:ext>
            </a:extLst>
          </p:cNvPr>
          <p:cNvCxnSpPr>
            <a:cxnSpLocks/>
          </p:cNvCxnSpPr>
          <p:nvPr/>
        </p:nvCxnSpPr>
        <p:spPr>
          <a:xfrm>
            <a:off x="1713095" y="1440355"/>
            <a:ext cx="1715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C5ADF7-8771-0498-CB77-B7FFC394C379}"/>
              </a:ext>
            </a:extLst>
          </p:cNvPr>
          <p:cNvSpPr txBox="1"/>
          <p:nvPr/>
        </p:nvSpPr>
        <p:spPr>
          <a:xfrm>
            <a:off x="1115760" y="1757854"/>
            <a:ext cx="10497120" cy="403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150000"/>
              </a:lnSpc>
              <a:buAutoNum type="alphaLcPeriod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có cái vòi rất dài ?  </a:t>
            </a:r>
            <a:endParaRPr lang="vi-VN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AutoNum type="alphaLcPeriod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đang trèo cây cau .</a:t>
            </a:r>
            <a:endParaRPr lang="vi-VN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AutoNum type="alphaLcPeriod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phi nhanh như gió ?</a:t>
            </a:r>
          </a:p>
          <a:p>
            <a:pPr marL="457189" indent="-457189">
              <a:lnSpc>
                <a:spcPct val="150000"/>
              </a:lnSpc>
              <a:buAutoNum type="alphaLcPeriod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con công múa đẹp quá ! 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7EEEB85E-BC19-5C02-83E0-053EE0C6AB02}"/>
              </a:ext>
            </a:extLst>
          </p:cNvPr>
          <p:cNvSpPr/>
          <p:nvPr/>
        </p:nvSpPr>
        <p:spPr>
          <a:xfrm>
            <a:off x="7379267" y="2076682"/>
            <a:ext cx="393291" cy="504123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5D005645-1CFD-8E1F-910A-B082D97B9105}"/>
              </a:ext>
            </a:extLst>
          </p:cNvPr>
          <p:cNvSpPr/>
          <p:nvPr/>
        </p:nvSpPr>
        <p:spPr>
          <a:xfrm>
            <a:off x="8250896" y="3176938"/>
            <a:ext cx="393291" cy="504123"/>
          </a:xfrm>
          <a:prstGeom prst="roundRect">
            <a:avLst>
              <a:gd name="adj" fmla="val 28292"/>
            </a:avLst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54D27A6F-B5ED-BDF1-A8F1-C066A2A9CA4A}"/>
              </a:ext>
            </a:extLst>
          </p:cNvPr>
          <p:cNvSpPr/>
          <p:nvPr/>
        </p:nvSpPr>
        <p:spPr>
          <a:xfrm>
            <a:off x="7873004" y="4094213"/>
            <a:ext cx="393291" cy="504123"/>
          </a:xfrm>
          <a:prstGeom prst="roundRect">
            <a:avLst>
              <a:gd name="adj" fmla="val 28292"/>
            </a:avLst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5BF99904-FF60-EEF5-BD5E-376F582E8E16}"/>
              </a:ext>
            </a:extLst>
          </p:cNvPr>
          <p:cNvSpPr/>
          <p:nvPr/>
        </p:nvSpPr>
        <p:spPr>
          <a:xfrm>
            <a:off x="8054250" y="5100145"/>
            <a:ext cx="393291" cy="504123"/>
          </a:xfrm>
          <a:prstGeom prst="roundRect">
            <a:avLst>
              <a:gd name="adj" fmla="val 28292"/>
            </a:avLst>
          </a:prstGeom>
          <a:solidFill>
            <a:srgbClr val="FFFF00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4223E4-BF1C-A089-B8E9-DBC14F0BE38D}"/>
              </a:ext>
            </a:extLst>
          </p:cNvPr>
          <p:cNvCxnSpPr>
            <a:cxnSpLocks/>
          </p:cNvCxnSpPr>
          <p:nvPr/>
        </p:nvCxnSpPr>
        <p:spPr>
          <a:xfrm>
            <a:off x="2616767" y="2687841"/>
            <a:ext cx="7557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CD1935-E0F0-7B48-E12D-B42B45A5C8FC}"/>
              </a:ext>
            </a:extLst>
          </p:cNvPr>
          <p:cNvCxnSpPr>
            <a:cxnSpLocks/>
          </p:cNvCxnSpPr>
          <p:nvPr/>
        </p:nvCxnSpPr>
        <p:spPr>
          <a:xfrm>
            <a:off x="2616767" y="4730310"/>
            <a:ext cx="72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DC4BB3-0D2F-4730-9D69-9D4F831629CA}"/>
              </a:ext>
            </a:extLst>
          </p:cNvPr>
          <p:cNvCxnSpPr>
            <a:cxnSpLocks/>
          </p:cNvCxnSpPr>
          <p:nvPr/>
        </p:nvCxnSpPr>
        <p:spPr>
          <a:xfrm>
            <a:off x="1572961" y="5639997"/>
            <a:ext cx="72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C10B48-FDA0-01AE-C597-17C239604773}"/>
              </a:ext>
            </a:extLst>
          </p:cNvPr>
          <p:cNvCxnSpPr>
            <a:cxnSpLocks/>
          </p:cNvCxnSpPr>
          <p:nvPr/>
        </p:nvCxnSpPr>
        <p:spPr>
          <a:xfrm>
            <a:off x="7093817" y="5791202"/>
            <a:ext cx="72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5" grpId="1" animBg="1"/>
      <p:bldP spid="26" grpId="1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708367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307207" y="1600327"/>
            <a:ext cx="8588660" cy="68361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386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883174" y="2738910"/>
            <a:ext cx="8523276" cy="3524138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ìm thêm các từ chỉ hoạt động của các con vật sống trong rừng. Tập đặt câu với các từ ngữ đó.</a:t>
            </a:r>
            <a:endParaRPr 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119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trước bài sau: 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rộng vốn từ về vật nuôi</a:t>
            </a:r>
            <a:r>
              <a:rPr lang="fr-FR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Câu nêu đặc điểm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của các loài vật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fr-FR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 52.</a:t>
            </a:r>
            <a:endParaRPr lang="fr-FR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43060" indent="-443060" defTabSz="886123">
              <a:buFontTx/>
              <a:buChar char="-"/>
            </a:pPr>
            <a:endParaRPr lang="en-US" sz="3119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87" y="1383912"/>
            <a:ext cx="2030868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" y="4876680"/>
            <a:ext cx="2248678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87" y="385473"/>
            <a:ext cx="1279087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4" y="3789894"/>
            <a:ext cx="1279087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23" y="5033358"/>
            <a:ext cx="106859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5" y="1419217"/>
            <a:ext cx="2727831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6" y="332433"/>
            <a:ext cx="1551638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13" y="2481669"/>
            <a:ext cx="2425074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3734" y="2434265"/>
            <a:ext cx="7847834" cy="212080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86123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3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1" y="423863"/>
            <a:ext cx="596003" cy="1016492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71E66D-54F8-B929-273E-33F32AF943DC}"/>
              </a:ext>
            </a:extLst>
          </p:cNvPr>
          <p:cNvSpPr txBox="1"/>
          <p:nvPr/>
        </p:nvSpPr>
        <p:spPr>
          <a:xfrm>
            <a:off x="1490778" y="275815"/>
            <a:ext cx="997601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121E74-8B37-6A56-E88D-B9CA4E53C633}"/>
              </a:ext>
            </a:extLst>
          </p:cNvPr>
          <p:cNvCxnSpPr>
            <a:cxnSpLocks/>
          </p:cNvCxnSpPr>
          <p:nvPr/>
        </p:nvCxnSpPr>
        <p:spPr>
          <a:xfrm>
            <a:off x="1996838" y="1017867"/>
            <a:ext cx="13750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0051C5-D19C-1954-9CDC-309E56B208DE}"/>
              </a:ext>
            </a:extLst>
          </p:cNvPr>
          <p:cNvCxnSpPr>
            <a:cxnSpLocks/>
          </p:cNvCxnSpPr>
          <p:nvPr/>
        </p:nvCxnSpPr>
        <p:spPr>
          <a:xfrm>
            <a:off x="3555626" y="1026084"/>
            <a:ext cx="20512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8F86A-3AE4-D055-60E2-4E5E4D1211A7}"/>
              </a:ext>
            </a:extLst>
          </p:cNvPr>
          <p:cNvCxnSpPr>
            <a:cxnSpLocks/>
          </p:cNvCxnSpPr>
          <p:nvPr/>
        </p:nvCxnSpPr>
        <p:spPr>
          <a:xfrm>
            <a:off x="5814707" y="1034301"/>
            <a:ext cx="28799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01B8C4BE-35B5-41D5-A388-AC59C95663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" t="3462" r="2141" b="1213"/>
          <a:stretch/>
        </p:blipFill>
        <p:spPr>
          <a:xfrm>
            <a:off x="397565" y="1196386"/>
            <a:ext cx="11396870" cy="5632174"/>
          </a:xfrm>
          <a:prstGeom prst="roundRect">
            <a:avLst>
              <a:gd name="adj" fmla="val 8499"/>
            </a:avLst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13A9D7-80F1-760D-AD27-36A7E72D14B2}"/>
              </a:ext>
            </a:extLst>
          </p:cNvPr>
          <p:cNvSpPr txBox="1"/>
          <p:nvPr/>
        </p:nvSpPr>
        <p:spPr>
          <a:xfrm>
            <a:off x="9747412" y="5573860"/>
            <a:ext cx="6666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E0F244-ADB7-DD8D-E4D3-4A03A6869DA0}"/>
              </a:ext>
            </a:extLst>
          </p:cNvPr>
          <p:cNvSpPr txBox="1"/>
          <p:nvPr/>
        </p:nvSpPr>
        <p:spPr>
          <a:xfrm>
            <a:off x="9111103" y="3250056"/>
            <a:ext cx="241064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646B8-8F8F-6836-D038-42F960C83ECA}"/>
              </a:ext>
            </a:extLst>
          </p:cNvPr>
          <p:cNvSpPr txBox="1"/>
          <p:nvPr/>
        </p:nvSpPr>
        <p:spPr>
          <a:xfrm>
            <a:off x="3801223" y="2665562"/>
            <a:ext cx="9267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FE090F-91CB-D8CB-CB6A-B44EA669C4FD}"/>
              </a:ext>
            </a:extLst>
          </p:cNvPr>
          <p:cNvSpPr txBox="1"/>
          <p:nvPr/>
        </p:nvSpPr>
        <p:spPr>
          <a:xfrm>
            <a:off x="6283382" y="3642819"/>
            <a:ext cx="12723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công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6BD91-9CCD-F094-16A2-9DF226D26F4C}"/>
              </a:ext>
            </a:extLst>
          </p:cNvPr>
          <p:cNvSpPr txBox="1"/>
          <p:nvPr/>
        </p:nvSpPr>
        <p:spPr>
          <a:xfrm>
            <a:off x="9909640" y="1651727"/>
            <a:ext cx="8024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8ED0C-913F-D9EF-A1AB-4DEDB453324E}"/>
              </a:ext>
            </a:extLst>
          </p:cNvPr>
          <p:cNvSpPr txBox="1"/>
          <p:nvPr/>
        </p:nvSpPr>
        <p:spPr>
          <a:xfrm>
            <a:off x="742773" y="2623022"/>
            <a:ext cx="1891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45478E-C896-4051-EB46-4888945F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995"/>
            <a:ext cx="5993394" cy="380581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A2979-85CC-8702-A4EC-330A7F19D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6" y="1059995"/>
            <a:ext cx="5908955" cy="3805811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0F7B0B75-2E3E-61B4-1B31-738C65CD67E7}"/>
              </a:ext>
            </a:extLst>
          </p:cNvPr>
          <p:cNvSpPr txBox="1">
            <a:spLocks/>
          </p:cNvSpPr>
          <p:nvPr/>
        </p:nvSpPr>
        <p:spPr>
          <a:xfrm>
            <a:off x="126689" y="4960018"/>
            <a:ext cx="12065311" cy="105447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nhông (kỳ nhông): Động vật có đuôi dài như thằn lằn, có gai dọc sống lưng, màu sắc sặc sỡ, có thể thay đổi màu theo thời tiết hoặc theo môi trường sống.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723456-0044-BF1D-4833-553F34B60C80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46024294-2832-AE74-CDC8-62D3312224B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7144FC19-D269-DE69-F1BF-BD9E7BFC374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:a16="http://schemas.microsoft.com/office/drawing/2014/main" id="{BFDB582A-92AE-A3A2-2724-058DB1A2DD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B53E6-9CF1-782A-18C0-E4040B47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32"/>
          </a:xfrm>
          <a:prstGeom prst="rect">
            <a:avLst/>
          </a:prstGeom>
        </p:spPr>
      </p:pic>
      <p:sp>
        <p:nvSpPr>
          <p:cNvPr id="7" name="Cloud Callout 2">
            <a:extLst>
              <a:ext uri="{FF2B5EF4-FFF2-40B4-BE49-F238E27FC236}">
                <a16:creationId xmlns:a16="http://schemas.microsoft.com/office/drawing/2014/main" id="{34D28811-91E7-B6E9-E3E4-317B6AAD9FF1}"/>
              </a:ext>
            </a:extLst>
          </p:cNvPr>
          <p:cNvSpPr/>
          <p:nvPr/>
        </p:nvSpPr>
        <p:spPr>
          <a:xfrm>
            <a:off x="1793077" y="1197098"/>
            <a:ext cx="8741573" cy="3374902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*Kể tên các con vật sống trong rừng mà em biết.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4620D3-338F-E00B-42C6-417FAB72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8"/>
            <a:ext cx="12192000" cy="6765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258D5-575B-A05B-B62B-063242C89D58}"/>
              </a:ext>
            </a:extLst>
          </p:cNvPr>
          <p:cNvSpPr txBox="1"/>
          <p:nvPr/>
        </p:nvSpPr>
        <p:spPr>
          <a:xfrm>
            <a:off x="1462238" y="2274837"/>
            <a:ext cx="8930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5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B53E6-9CF1-782A-18C0-E4040B47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32"/>
          </a:xfrm>
          <a:prstGeom prst="rect">
            <a:avLst/>
          </a:prstGeom>
        </p:spPr>
      </p:pic>
      <p:sp>
        <p:nvSpPr>
          <p:cNvPr id="7" name="Cloud Callout 2">
            <a:extLst>
              <a:ext uri="{FF2B5EF4-FFF2-40B4-BE49-F238E27FC236}">
                <a16:creationId xmlns:a16="http://schemas.microsoft.com/office/drawing/2014/main" id="{34D28811-91E7-B6E9-E3E4-317B6AAD9FF1}"/>
              </a:ext>
            </a:extLst>
          </p:cNvPr>
          <p:cNvSpPr/>
          <p:nvPr/>
        </p:nvSpPr>
        <p:spPr>
          <a:xfrm>
            <a:off x="1793077" y="1197098"/>
            <a:ext cx="8741573" cy="3374902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*Kể tên các con vật sống trong rừng mà em biết.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B8F4E-0D88-4B15-DADB-29DAAAC3D8B3}"/>
              </a:ext>
            </a:extLst>
          </p:cNvPr>
          <p:cNvSpPr txBox="1">
            <a:spLocks/>
          </p:cNvSpPr>
          <p:nvPr/>
        </p:nvSpPr>
        <p:spPr>
          <a:xfrm>
            <a:off x="1197856" y="5337392"/>
            <a:ext cx="10770512" cy="64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gọi tên các con vật sống trong rừng là từ chỉ sự vật.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id="{D84CC372-EAED-2408-9EED-2D28DACBE44F}"/>
              </a:ext>
            </a:extLst>
          </p:cNvPr>
          <p:cNvSpPr/>
          <p:nvPr/>
        </p:nvSpPr>
        <p:spPr>
          <a:xfrm>
            <a:off x="672339" y="5337392"/>
            <a:ext cx="525517" cy="4266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B8F4E-0D88-4B15-DADB-29DAAAC3D8B3}"/>
              </a:ext>
            </a:extLst>
          </p:cNvPr>
          <p:cNvSpPr txBox="1">
            <a:spLocks/>
          </p:cNvSpPr>
          <p:nvPr/>
        </p:nvSpPr>
        <p:spPr>
          <a:xfrm>
            <a:off x="1197856" y="4798644"/>
            <a:ext cx="10770512" cy="64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gọi tên các con vật sống trong rừng là từ chỉ gì?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3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6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8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1" y="423863"/>
            <a:ext cx="596003" cy="1016492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05130-720E-B153-2CE6-691CA29EA884}"/>
              </a:ext>
            </a:extLst>
          </p:cNvPr>
          <p:cNvSpPr txBox="1"/>
          <p:nvPr/>
        </p:nvSpPr>
        <p:spPr>
          <a:xfrm>
            <a:off x="1572961" y="420293"/>
            <a:ext cx="8550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chỉ ho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động của các con vật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Đặt câu với từ ngữ vừa tìm được.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205EA-03D5-25DE-4BAE-E9D69E121A75}"/>
              </a:ext>
            </a:extLst>
          </p:cNvPr>
          <p:cNvSpPr txBox="1"/>
          <p:nvPr/>
        </p:nvSpPr>
        <p:spPr>
          <a:xfrm>
            <a:off x="1572961" y="20465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leo – Khỉ đang leo cây.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47BCFB-85B8-0362-0217-1064F15B709B}"/>
              </a:ext>
            </a:extLst>
          </p:cNvPr>
          <p:cNvCxnSpPr>
            <a:cxnSpLocks/>
          </p:cNvCxnSpPr>
          <p:nvPr/>
        </p:nvCxnSpPr>
        <p:spPr>
          <a:xfrm>
            <a:off x="5049168" y="967527"/>
            <a:ext cx="17507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1E7BE0-2527-DB75-BBC0-39E91BDDC123}"/>
              </a:ext>
            </a:extLst>
          </p:cNvPr>
          <p:cNvCxnSpPr>
            <a:cxnSpLocks/>
          </p:cNvCxnSpPr>
          <p:nvPr/>
        </p:nvCxnSpPr>
        <p:spPr>
          <a:xfrm>
            <a:off x="2211636" y="949818"/>
            <a:ext cx="19888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B88EFA-D2A4-B6BE-5C45-D0EA1592B82E}"/>
              </a:ext>
            </a:extLst>
          </p:cNvPr>
          <p:cNvCxnSpPr>
            <a:cxnSpLocks/>
          </p:cNvCxnSpPr>
          <p:nvPr/>
        </p:nvCxnSpPr>
        <p:spPr>
          <a:xfrm>
            <a:off x="8663307" y="967527"/>
            <a:ext cx="14604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938B-ACCE-6C57-7435-67C05E24B46B}"/>
              </a:ext>
            </a:extLst>
          </p:cNvPr>
          <p:cNvCxnSpPr>
            <a:cxnSpLocks/>
          </p:cNvCxnSpPr>
          <p:nvPr/>
        </p:nvCxnSpPr>
        <p:spPr>
          <a:xfrm>
            <a:off x="1572961" y="1440355"/>
            <a:ext cx="28847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E63571-4522-BBBC-DBAD-93592BD56824}"/>
              </a:ext>
            </a:extLst>
          </p:cNvPr>
          <p:cNvCxnSpPr>
            <a:cxnSpLocks/>
          </p:cNvCxnSpPr>
          <p:nvPr/>
        </p:nvCxnSpPr>
        <p:spPr>
          <a:xfrm>
            <a:off x="4927832" y="1463142"/>
            <a:ext cx="1370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50134-C05C-78BD-95C0-5A8C90B5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55A0F-A995-9077-744F-A8AEF4015DC3}"/>
              </a:ext>
            </a:extLst>
          </p:cNvPr>
          <p:cNvSpPr txBox="1"/>
          <p:nvPr/>
        </p:nvSpPr>
        <p:spPr>
          <a:xfrm>
            <a:off x="2697480" y="1755249"/>
            <a:ext cx="67970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ghi lại hoạt động của các con vật sống trong rừng trong thời gian 2 phút.</a:t>
            </a:r>
          </a:p>
        </p:txBody>
      </p:sp>
      <p:pic>
        <p:nvPicPr>
          <p:cNvPr id="2" name="thao luan">
            <a:hlinkClick r:id="" action="ppaction://media"/>
            <a:extLst>
              <a:ext uri="{FF2B5EF4-FFF2-40B4-BE49-F238E27FC236}">
                <a16:creationId xmlns:a16="http://schemas.microsoft.com/office/drawing/2014/main" id="{8C44D674-E801-A038-BE58-17AE41F49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1517" y="7446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66E15-596B-A8C2-C26B-6E7B5430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66" y="-24052"/>
            <a:ext cx="12271366" cy="688205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8B8B9C-C28E-07D2-E583-A0C82D7EA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20765"/>
            <a:ext cx="6362700" cy="45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0875A-93DB-794C-BC6A-7063FACDC334}"/>
              </a:ext>
            </a:extLst>
          </p:cNvPr>
          <p:cNvSpPr txBox="1"/>
          <p:nvPr/>
        </p:nvSpPr>
        <p:spPr>
          <a:xfrm>
            <a:off x="4728210" y="905102"/>
            <a:ext cx="587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50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000" b="1" noProof="0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579</Words>
  <Application>Microsoft Office PowerPoint</Application>
  <PresentationFormat>Widescreen</PresentationFormat>
  <Paragraphs>73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方正兰亭粗黑_GBK</vt:lpstr>
      <vt:lpstr>1_Office Theme</vt:lpstr>
      <vt:lpstr>Office 主题</vt:lpstr>
      <vt:lpstr>5_Office Theme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Hanh Tham</cp:lastModifiedBy>
  <cp:revision>76</cp:revision>
  <dcterms:created xsi:type="dcterms:W3CDTF">2023-02-22T15:34:47Z</dcterms:created>
  <dcterms:modified xsi:type="dcterms:W3CDTF">2025-02-22T12:23:18Z</dcterms:modified>
</cp:coreProperties>
</file>