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256" r:id="rId3"/>
    <p:sldId id="268" r:id="rId4"/>
    <p:sldId id="257" r:id="rId5"/>
    <p:sldId id="276" r:id="rId6"/>
    <p:sldId id="273" r:id="rId7"/>
    <p:sldId id="275" r:id="rId8"/>
    <p:sldId id="277" r:id="rId9"/>
    <p:sldId id="274" r:id="rId10"/>
    <p:sldId id="278" r:id="rId11"/>
    <p:sldId id="266" r:id="rId12"/>
    <p:sldId id="267" r:id="rId13"/>
  </p:sldIdLst>
  <p:sldSz cx="15636875" cy="9236075"/>
  <p:notesSz cx="6858000" cy="9144000"/>
  <p:defaultTextStyle>
    <a:defPPr>
      <a:defRPr lang="en-US"/>
    </a:defPPr>
    <a:lvl1pPr marL="0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9">
          <p15:clr>
            <a:srgbClr val="A4A3A4"/>
          </p15:clr>
        </p15:guide>
        <p15:guide id="2" pos="4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F347"/>
    <a:srgbClr val="82E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014" y="84"/>
      </p:cViewPr>
      <p:guideLst>
        <p:guide orient="horz" pos="2909"/>
        <p:guide pos="4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1143000"/>
            <a:ext cx="5226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54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6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41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01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953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714" indent="0" algn="ctr">
              <a:buNone/>
              <a:defRPr sz="2600"/>
            </a:lvl2pPr>
            <a:lvl3pPr marL="1193431" indent="0" algn="ctr">
              <a:buNone/>
              <a:defRPr sz="2400"/>
            </a:lvl3pPr>
            <a:lvl4pPr marL="1790147" indent="0" algn="ctr">
              <a:buNone/>
              <a:defRPr sz="2100"/>
            </a:lvl4pPr>
            <a:lvl5pPr marL="2386861" indent="0" algn="ctr">
              <a:buNone/>
              <a:defRPr sz="2100"/>
            </a:lvl5pPr>
            <a:lvl6pPr marL="2983578" indent="0" algn="ctr">
              <a:buNone/>
              <a:defRPr sz="2100"/>
            </a:lvl6pPr>
            <a:lvl7pPr marL="3580293" indent="0" algn="ctr">
              <a:buNone/>
              <a:defRPr sz="2100"/>
            </a:lvl7pPr>
            <a:lvl8pPr marL="4177009" indent="0" algn="ctr">
              <a:buNone/>
              <a:defRPr sz="2100"/>
            </a:lvl8pPr>
            <a:lvl9pPr marL="4773725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86525" y="262214"/>
            <a:ext cx="3090438" cy="2249627"/>
          </a:xfrm>
          <a:prstGeom prst="rect">
            <a:avLst/>
          </a:prstGeom>
        </p:spPr>
        <p:txBody>
          <a:bodyPr spcFirstLastPara="1" wrap="square" lIns="119324" tIns="119324" rIns="119324" bIns="11932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3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817" indent="0" algn="ctr">
              <a:buNone/>
              <a:defRPr sz="2600"/>
            </a:lvl2pPr>
            <a:lvl3pPr marL="1193636" indent="0" algn="ctr">
              <a:buNone/>
              <a:defRPr sz="2400"/>
            </a:lvl3pPr>
            <a:lvl4pPr marL="1790454" indent="0" algn="ctr">
              <a:buNone/>
              <a:defRPr sz="2100"/>
            </a:lvl4pPr>
            <a:lvl5pPr marL="2387271" indent="0" algn="ctr">
              <a:buNone/>
              <a:defRPr sz="2100"/>
            </a:lvl5pPr>
            <a:lvl6pPr marL="2984090" indent="0" algn="ctr">
              <a:buNone/>
              <a:defRPr sz="2100"/>
            </a:lvl6pPr>
            <a:lvl7pPr marL="3580908" indent="0" algn="ctr">
              <a:buNone/>
              <a:defRPr sz="2100"/>
            </a:lvl7pPr>
            <a:lvl8pPr marL="4177725" indent="0" algn="ctr">
              <a:buNone/>
              <a:defRPr sz="2100"/>
            </a:lvl8pPr>
            <a:lvl9pPr marL="4774544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613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01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2" y="6180904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81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63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45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72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409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90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45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71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66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53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48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4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25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817" indent="0">
              <a:buNone/>
              <a:defRPr sz="3700"/>
            </a:lvl2pPr>
            <a:lvl3pPr marL="1193636" indent="0">
              <a:buNone/>
              <a:defRPr sz="3100"/>
            </a:lvl3pPr>
            <a:lvl4pPr marL="1790454" indent="0">
              <a:buNone/>
              <a:defRPr sz="2600"/>
            </a:lvl4pPr>
            <a:lvl5pPr marL="2387271" indent="0">
              <a:buNone/>
              <a:defRPr sz="2600"/>
            </a:lvl5pPr>
            <a:lvl6pPr marL="2984090" indent="0">
              <a:buNone/>
              <a:defRPr sz="2600"/>
            </a:lvl6pPr>
            <a:lvl7pPr marL="3580908" indent="0">
              <a:buNone/>
              <a:defRPr sz="2600"/>
            </a:lvl7pPr>
            <a:lvl8pPr marL="4177725" indent="0">
              <a:buNone/>
              <a:defRPr sz="2600"/>
            </a:lvl8pPr>
            <a:lvl9pPr marL="4774544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52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18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2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92" y="6180905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71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4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1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68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35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29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0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3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714" indent="0">
              <a:buNone/>
              <a:defRPr sz="3700"/>
            </a:lvl2pPr>
            <a:lvl3pPr marL="1193431" indent="0">
              <a:buNone/>
              <a:defRPr sz="3100"/>
            </a:lvl3pPr>
            <a:lvl4pPr marL="1790147" indent="0">
              <a:buNone/>
              <a:defRPr sz="2600"/>
            </a:lvl4pPr>
            <a:lvl5pPr marL="2386861" indent="0">
              <a:buNone/>
              <a:defRPr sz="2600"/>
            </a:lvl5pPr>
            <a:lvl6pPr marL="2983578" indent="0">
              <a:buNone/>
              <a:defRPr sz="2600"/>
            </a:lvl6pPr>
            <a:lvl7pPr marL="3580293" indent="0">
              <a:buNone/>
              <a:defRPr sz="2600"/>
            </a:lvl7pPr>
            <a:lvl8pPr marL="4177009" indent="0">
              <a:buNone/>
              <a:defRPr sz="2600"/>
            </a:lvl8pPr>
            <a:lvl9pPr marL="4773725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42" tIns="59671" rIns="119342" bIns="5967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42" tIns="59671" rIns="119342" bIns="596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35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9715" y="8560477"/>
            <a:ext cx="5277445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543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1193431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358" indent="-298358" algn="l" defTabSz="1193431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07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1789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504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221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1936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8650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5367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08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714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43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147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686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3578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293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009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725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63" tIns="59682" rIns="119363" bIns="5968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63" tIns="59682" rIns="119363" bIns="5968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12/14/2025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560475"/>
            <a:ext cx="5277445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8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193636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09" indent="-298409" algn="l" defTabSz="1193636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22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04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862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681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2499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31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13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953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817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636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45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7271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409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908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725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454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1.wdp"/><Relationship Id="rId7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6.wdp"/><Relationship Id="rId3" Type="http://schemas.openxmlformats.org/officeDocument/2006/relationships/audio" Target="../media/audio1.wav"/><Relationship Id="rId7" Type="http://schemas.openxmlformats.org/officeDocument/2006/relationships/image" Target="../media/image11.jpe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5.wdp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4.wdp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microsoft.com/office/2007/relationships/hdphoto" Target="../media/hdphoto6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4.png"/><Relationship Id="rId5" Type="http://schemas.microsoft.com/office/2007/relationships/hdphoto" Target="../media/hdphoto1.wdp"/><Relationship Id="rId10" Type="http://schemas.microsoft.com/office/2007/relationships/hdphoto" Target="../media/hdphoto5.wdp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jp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jp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jp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8.wdp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2"/>
            <a:ext cx="15636875" cy="2784924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518169" y="792930"/>
            <a:ext cx="2867817" cy="4250667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2165546" y="876559"/>
            <a:ext cx="2587414" cy="271694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42" tIns="59671" rIns="119342" bIns="59671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512553" y="1184605"/>
            <a:ext cx="2000447" cy="211395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/>
            <a:r>
              <a:rPr lang="en-US" altLang="zh-CN" sz="63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altLang="zh-CN" sz="63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63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28</a:t>
            </a:r>
            <a:endParaRPr lang="zh-CN" altLang="en-US" sz="63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683533" y="1854791"/>
            <a:ext cx="8389041" cy="121311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r>
              <a:rPr lang="en-US" altLang="zh-CN" sz="7100" b="1" dirty="0">
                <a:solidFill>
                  <a:srgbClr val="00206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Luyện tập (Tiết 4)</a:t>
            </a:r>
            <a:endParaRPr lang="zh-CN" altLang="en-US" sz="7100" b="1" dirty="0">
              <a:solidFill>
                <a:srgbClr val="00206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9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1524870" y="4498078"/>
            <a:ext cx="13887450" cy="344449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Mở rộng vốn từ về tình cảm gia đình.</a:t>
            </a:r>
          </a:p>
          <a:p>
            <a:pPr algn="ctr"/>
            <a:r>
              <a:rPr lang="en-US" altLang="zh-CN" sz="5400" b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Dấu chấm, dấu chấm hỏi, dấu chấm than </a:t>
            </a:r>
          </a:p>
          <a:p>
            <a:pPr algn="ctr"/>
            <a:endParaRPr lang="en-US" altLang="zh-CN" sz="5400" b="1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5400" b="1">
                <a:solidFill>
                  <a:srgbClr val="0070C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trang 121</a:t>
            </a:r>
            <a:endParaRPr lang="zh-CN" altLang="en-US" sz="5400" b="1" dirty="0">
              <a:solidFill>
                <a:srgbClr val="0070C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4866" y="5782334"/>
            <a:ext cx="3308016" cy="3266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7739" y="6645601"/>
            <a:ext cx="2963754" cy="2466639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3850"/>
            <a:ext cx="15636875" cy="100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1536478" y="1030934"/>
            <a:ext cx="9890969" cy="1720946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VẬN DỤNG </a:t>
            </a:r>
          </a:p>
          <a:p>
            <a:pPr algn="ctr"/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Định hướng tiếp theo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2287999" y="3286797"/>
            <a:ext cx="10784534" cy="3998492"/>
          </a:xfrm>
          <a:prstGeom prst="rect">
            <a:avLst/>
          </a:prstGeom>
          <a:noFill/>
        </p:spPr>
        <p:txBody>
          <a:bodyPr wrap="square" lIns="119342" tIns="59671" rIns="119342" bIns="59671">
            <a:spAutoFit/>
          </a:bodyPr>
          <a:lstStyle/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thêm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 tập cách đánh dấu câu trong câu.</a:t>
            </a:r>
          </a:p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 trước bài sau Luyện tập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lang="en-US" sz="4200" b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122.</a:t>
            </a:r>
            <a:endParaRPr lang="en-US" sz="4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222" y="2544316"/>
            <a:ext cx="2712285" cy="218275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0" y="6567713"/>
            <a:ext cx="3003177" cy="2668365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252" y="570840"/>
            <a:ext cx="1708259" cy="2913463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5104075"/>
            <a:ext cx="1708259" cy="28945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560" y="6778721"/>
            <a:ext cx="1427143" cy="22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1911343"/>
            <a:ext cx="3673732" cy="3264163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7" y="447706"/>
            <a:ext cx="2089683" cy="3540797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842" y="3342211"/>
            <a:ext cx="3265991" cy="5823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560037" y="3803911"/>
            <a:ext cx="9789907" cy="1939723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6362629"/>
            <a:ext cx="15622913" cy="2873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7036" y="888347"/>
            <a:ext cx="7052964" cy="1109240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71"/>
              </a:spcBef>
            </a:pPr>
            <a:r>
              <a:rPr lang="en-US" sz="5700" b="1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đạt:</a:t>
            </a:r>
            <a:endParaRPr lang="vi-VN" sz="5700" b="1" dirty="0">
              <a:solidFill>
                <a:srgbClr val="0070C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6485" y="3021128"/>
            <a:ext cx="11307974" cy="2504052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61451" y="3545953"/>
            <a:ext cx="4039526" cy="5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1249596" y="382687"/>
            <a:ext cx="4272875" cy="24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741965" y="3347148"/>
            <a:ext cx="11188103" cy="125928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lvl="0" eaLnBrk="0" hangingPunct="0"/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Phát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triển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vốn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37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4891282" y="4866659"/>
            <a:ext cx="9572828" cy="125928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lvl="0" eaLnBrk="0" hangingPunct="0"/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sử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dụng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chấm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chấm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than).</a:t>
            </a:r>
            <a:endParaRPr lang="zh-CN" altLang="en-US" sz="37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-20332" y="421161"/>
            <a:ext cx="1636643" cy="145140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746186" y="844565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5759" y="722257"/>
            <a:ext cx="12424732" cy="1643939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Những từ ngữ nào dưới đây chỉ tình cảm của người thân trong gia đình?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3364990" y="1756571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8992692" y="3370106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5011758" y="3433177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7876846" y="5293068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639231" y="3200244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464741"/>
              </p:ext>
            </p:extLst>
          </p:nvPr>
        </p:nvGraphicFramePr>
        <p:xfrm>
          <a:off x="2613358" y="2074331"/>
          <a:ext cx="10424584" cy="12975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212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2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03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pic>
        <p:nvPicPr>
          <p:cNvPr id="20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2145" y="1843827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2702912" y="4000892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chăm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885429" y="4000892"/>
            <a:ext cx="2484139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chăm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1302058" y="4000891"/>
            <a:ext cx="2468880" cy="10207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tâm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713588" y="5887825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860285" y="5848735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trọng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" descr="Tranh tô màu con cá, con chim, con ong, con bướm | Trường Mầm Non Hạnh Phú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7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881" y="2984127"/>
            <a:ext cx="1038062" cy="134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ọ Ong Mật Côn Trùng Phim Hoạt Hình Nhiếp Ảnh - hạnh phúc bee png tải về -  Miễn phí trong suốt Nghệ Thuật png Tải về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77" b="100000" l="8111" r="90556">
                        <a14:foregroundMark x1="35889" y1="55192" x2="39333" y2="77115"/>
                        <a14:foregroundMark x1="38000" y1="59423" x2="42556" y2="73077"/>
                        <a14:foregroundMark x1="36000" y1="66346" x2="35000" y2="80577"/>
                        <a14:foregroundMark x1="62444" y1="19423" x2="73222" y2="19231"/>
                        <a14:foregroundMark x1="60556" y1="20000" x2="71000" y2="30385"/>
                        <a14:foregroundMark x1="73222" y1="20385" x2="65333" y2="3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9283" y="5664109"/>
            <a:ext cx="2386692" cy="137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Vector Cartoon Butterfly, Butterfly Clipart, Cartoon Vector, Butterfly  Vector PNG Transparent Clipart Image and PSD File for Free Download |  Cartoon butterfly, Butterfly clip art, Cartoon clip ar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31" b="100000" l="0" r="100000">
                        <a14:foregroundMark x1="98000" y1="44125" x2="93077" y2="44386"/>
                        <a14:foregroundMark x1="98154" y1="42298" x2="97385" y2="47911"/>
                        <a14:foregroundMark x1="94615" y1="45692" x2="98154" y2="47389"/>
                        <a14:foregroundMark x1="78769" y1="63316" x2="97077" y2="55483"/>
                        <a14:foregroundMark x1="76000" y1="63316" x2="99231" y2="4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6509">
            <a:off x="2047095" y="5143658"/>
            <a:ext cx="973193" cy="114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Linh Ruby (chipchip261841991) - Hồ sơ | Pinteres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145" y="2869180"/>
            <a:ext cx="1147031" cy="112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210" y="3087688"/>
            <a:ext cx="1356590" cy="135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351" y="5664109"/>
            <a:ext cx="1356590" cy="135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605" y="5606175"/>
            <a:ext cx="1356590" cy="135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11367705" y="5843236"/>
            <a:ext cx="2468880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8290" y="3087688"/>
            <a:ext cx="1356590" cy="135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9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-20332" y="421161"/>
            <a:ext cx="1636643" cy="145140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86622" y="704294"/>
            <a:ext cx="9463630" cy="1643939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3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*Những từ ngữ chỉ tình cảm của người thân trong gia đình em tìm được là: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3364990" y="1756571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8992692" y="3370106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5011758" y="3433177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7876846" y="5293068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639231" y="3200244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464741"/>
              </p:ext>
            </p:extLst>
          </p:nvPr>
        </p:nvGraphicFramePr>
        <p:xfrm>
          <a:off x="2613358" y="2074331"/>
          <a:ext cx="10424584" cy="12975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212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2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03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pic>
        <p:nvPicPr>
          <p:cNvPr id="20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692" y="7809084"/>
            <a:ext cx="2823830" cy="126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2502475" y="4279631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chăm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776830" y="3025069"/>
            <a:ext cx="2484139" cy="1020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dạy dỗ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522676" y="3025069"/>
            <a:ext cx="2468880" cy="10207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tâm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543924" y="5608721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502475" y="6945899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trọng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" descr="Tranh tô màu con cá, con chim, con ong, con bướm | Trường Mầm Non Hạnh Phú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7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043" y="1990156"/>
            <a:ext cx="1038062" cy="134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ọ Ong Mật Côn Trùng Phim Hoạt Hình Nhiếp Ảnh - hạnh phúc bee png tải về -  Miễn phí trong suốt Nghệ Thuật png Tải về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77" b="100000" l="8111" r="90556">
                        <a14:foregroundMark x1="35889" y1="55192" x2="39333" y2="77115"/>
                        <a14:foregroundMark x1="38000" y1="59423" x2="42556" y2="73077"/>
                        <a14:foregroundMark x1="36000" y1="66346" x2="35000" y2="80577"/>
                        <a14:foregroundMark x1="62444" y1="19423" x2="73222" y2="19231"/>
                        <a14:foregroundMark x1="60556" y1="20000" x2="71000" y2="30385"/>
                        <a14:foregroundMark x1="73222" y1="20385" x2="65333" y2="3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216" y="7857097"/>
            <a:ext cx="2386692" cy="137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Vector Cartoon Butterfly, Butterfly Clipart, Cartoon Vector, Butterfly  Vector PNG Transparent Clipart Image and PSD File for Free Download |  Cartoon butterfly, Butterfly clip art, Cartoon clip ar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31" b="100000" l="0" r="100000">
                        <a14:foregroundMark x1="98000" y1="44125" x2="93077" y2="44386"/>
                        <a14:foregroundMark x1="98154" y1="42298" x2="97385" y2="47911"/>
                        <a14:foregroundMark x1="94615" y1="45692" x2="98154" y2="47389"/>
                        <a14:foregroundMark x1="78769" y1="63316" x2="97077" y2="55483"/>
                        <a14:foregroundMark x1="76000" y1="63316" x2="99231" y2="4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6509">
            <a:off x="11705316" y="2231381"/>
            <a:ext cx="973193" cy="114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Linh Ruby (chipchip261841991) - Hồ sơ | Pinteres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832" y="2028322"/>
            <a:ext cx="1147031" cy="112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6784459" y="4279631"/>
            <a:ext cx="2468880" cy="1020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 ơn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825908" y="5608721"/>
            <a:ext cx="2468880" cy="1020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 mến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825908" y="6945899"/>
            <a:ext cx="2468880" cy="1020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gắn bó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0960639" y="3025069"/>
            <a:ext cx="2484139" cy="1020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chia sẻ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0975898" y="4279631"/>
            <a:ext cx="2468880" cy="1020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 vệ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1009717" y="5608721"/>
            <a:ext cx="2468880" cy="1020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quây quần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1009717" y="6945899"/>
            <a:ext cx="2468880" cy="1020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 đỡ</a:t>
            </a:r>
          </a:p>
        </p:txBody>
      </p:sp>
    </p:spTree>
    <p:extLst>
      <p:ext uri="{BB962C8B-B14F-4D97-AF65-F5344CB8AC3E}">
        <p14:creationId xmlns:p14="http://schemas.microsoft.com/office/powerpoint/2010/main" val="308156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4"/>
          <a:stretch/>
        </p:blipFill>
        <p:spPr>
          <a:xfrm>
            <a:off x="366467" y="5369103"/>
            <a:ext cx="3948099" cy="3867268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344111" y="797049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3686" y="917311"/>
            <a:ext cx="13779937" cy="1228440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5034" y="2386875"/>
            <a:ext cx="9267384" cy="344449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dạy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mắc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nghiêm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khắc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dạy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dễ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6656597" y="3150840"/>
            <a:ext cx="19202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674288" y="4802163"/>
            <a:ext cx="26517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685968" y="3951472"/>
            <a:ext cx="1280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177580" y="5619410"/>
            <a:ext cx="2103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847" y="1954721"/>
            <a:ext cx="3993501" cy="3993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0" name="Group 19"/>
          <p:cNvGrpSpPr/>
          <p:nvPr/>
        </p:nvGrpSpPr>
        <p:grpSpPr>
          <a:xfrm>
            <a:off x="6001450" y="5721008"/>
            <a:ext cx="4598121" cy="2683033"/>
            <a:chOff x="4404049" y="5430416"/>
            <a:chExt cx="4245428" cy="1885017"/>
          </a:xfrm>
        </p:grpSpPr>
        <p:sp>
          <p:nvSpPr>
            <p:cNvPr id="12" name="Oval Callout 11"/>
            <p:cNvSpPr/>
            <p:nvPr/>
          </p:nvSpPr>
          <p:spPr>
            <a:xfrm>
              <a:off x="4404049" y="5430416"/>
              <a:ext cx="4245428" cy="1639076"/>
            </a:xfrm>
            <a:prstGeom prst="wedgeEllipseCallout">
              <a:avLst>
                <a:gd name="adj1" fmla="val -53876"/>
                <a:gd name="adj2" fmla="val 34329"/>
              </a:avLst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28646" y="5745773"/>
              <a:ext cx="371555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Bố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bạn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tính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cách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như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thế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nào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697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4"/>
          <a:stretch/>
        </p:blipFill>
        <p:spPr>
          <a:xfrm>
            <a:off x="366467" y="5369103"/>
            <a:ext cx="3948099" cy="3867268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223686" y="917311"/>
            <a:ext cx="13779937" cy="1228440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*Tìm từ ngữ nói về tính cách của bố (mẹ) hoặc người thân của em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515" y="1442081"/>
            <a:ext cx="3993501" cy="3993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0" name="Group 19"/>
          <p:cNvGrpSpPr/>
          <p:nvPr/>
        </p:nvGrpSpPr>
        <p:grpSpPr>
          <a:xfrm>
            <a:off x="2015505" y="2158420"/>
            <a:ext cx="4598121" cy="2332974"/>
            <a:chOff x="4404049" y="5430416"/>
            <a:chExt cx="4245428" cy="1639076"/>
          </a:xfrm>
        </p:grpSpPr>
        <p:sp>
          <p:nvSpPr>
            <p:cNvPr id="12" name="Oval Callout 11"/>
            <p:cNvSpPr/>
            <p:nvPr/>
          </p:nvSpPr>
          <p:spPr>
            <a:xfrm>
              <a:off x="4404049" y="5430416"/>
              <a:ext cx="4245428" cy="1639076"/>
            </a:xfrm>
            <a:prstGeom prst="wedgeEllipseCallout">
              <a:avLst>
                <a:gd name="adj1" fmla="val -53876"/>
                <a:gd name="adj2" fmla="val 34329"/>
              </a:avLst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28646" y="5745773"/>
              <a:ext cx="3715559" cy="756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Bố của bạn có tính cách như thế nào?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260646" y="1954721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4" name="TextBox 3"/>
          <p:cNvSpPr txBox="1"/>
          <p:nvPr/>
        </p:nvSpPr>
        <p:spPr>
          <a:xfrm>
            <a:off x="4535482" y="6472992"/>
            <a:ext cx="9370300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Mẹ: dễ gần, dịu dàng, nhẹ nhàng, nhanh nhẹn, đảm đang, tháo vát, chăm chỉ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7515" y="7637528"/>
            <a:ext cx="9328266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Ông: hài hước, vui vẻ, cẩn thận, khéo léo, tốt bụng, lạc quan  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35481" y="5280163"/>
            <a:ext cx="9370300" cy="1077218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Bố: ít nói, nóng tính, thân thiện, nhiệt tình, cởi mở, lịch sự, …..  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015505" y="2127608"/>
            <a:ext cx="4598121" cy="2332974"/>
            <a:chOff x="4404049" y="5430416"/>
            <a:chExt cx="4245428" cy="1639076"/>
          </a:xfrm>
        </p:grpSpPr>
        <p:sp>
          <p:nvSpPr>
            <p:cNvPr id="28" name="Oval Callout 27"/>
            <p:cNvSpPr/>
            <p:nvPr/>
          </p:nvSpPr>
          <p:spPr>
            <a:xfrm>
              <a:off x="4404049" y="5430416"/>
              <a:ext cx="4245428" cy="1639076"/>
            </a:xfrm>
            <a:prstGeom prst="wedgeEllipseCallout">
              <a:avLst>
                <a:gd name="adj1" fmla="val -53876"/>
                <a:gd name="adj2" fmla="val 34329"/>
              </a:avLst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728646" y="5745773"/>
              <a:ext cx="3715559" cy="756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Mẹ của bạn có tính cách như thế nào?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015504" y="2115039"/>
            <a:ext cx="4598121" cy="2332974"/>
            <a:chOff x="4404049" y="5430416"/>
            <a:chExt cx="4245428" cy="1639076"/>
          </a:xfrm>
        </p:grpSpPr>
        <p:sp>
          <p:nvSpPr>
            <p:cNvPr id="32" name="Oval Callout 31"/>
            <p:cNvSpPr/>
            <p:nvPr/>
          </p:nvSpPr>
          <p:spPr>
            <a:xfrm>
              <a:off x="4404049" y="5430416"/>
              <a:ext cx="4245428" cy="1639076"/>
            </a:xfrm>
            <a:prstGeom prst="wedgeEllipseCallout">
              <a:avLst>
                <a:gd name="adj1" fmla="val -53876"/>
                <a:gd name="adj2" fmla="val 34329"/>
              </a:avLst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28646" y="5745773"/>
              <a:ext cx="3715559" cy="110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Ông của bạn có tính cách như thế nào?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607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4"/>
          <a:stretch/>
        </p:blipFill>
        <p:spPr>
          <a:xfrm>
            <a:off x="366467" y="5848709"/>
            <a:ext cx="3948099" cy="3387662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033716" y="956417"/>
            <a:ext cx="8938231" cy="735998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*Đặt câu với 1 từ vừa tìm được.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757" y="1483623"/>
            <a:ext cx="3993501" cy="3993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5260646" y="1954721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4" name="TextBox 3"/>
          <p:cNvSpPr txBox="1"/>
          <p:nvPr/>
        </p:nvSpPr>
        <p:spPr>
          <a:xfrm>
            <a:off x="1360961" y="3609499"/>
            <a:ext cx="9370300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Đôi bàn tay khéo léo của mẹ đã sắp xếp nhà cửa gọn gàng ngăn nắp.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60961" y="4968929"/>
            <a:ext cx="9328266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Bà là người nhân hậu, luôn thương con, quý cháu.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60961" y="2116524"/>
            <a:ext cx="9370300" cy="1077218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Bố là người cởi mở, thân thiện và luôn giúp đỡ mọi người.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57600" y="2590646"/>
            <a:ext cx="1279426" cy="227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251041" y="2635482"/>
            <a:ext cx="1548106" cy="227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3657600" y="4106618"/>
            <a:ext cx="1279426" cy="227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797011" y="5476367"/>
            <a:ext cx="1407369" cy="227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57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13389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344111" y="629100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3687" y="749362"/>
            <a:ext cx="13817260" cy="1967104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dấu chấm, dấu chấm hỏi hoặc dấu chấm than thay cho ô vuông.</a:t>
            </a:r>
          </a:p>
          <a:p>
            <a:pPr algn="ctr"/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câu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93714" y="2514236"/>
            <a:ext cx="12677206" cy="5044932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marL="571500" indent="-571500">
              <a:lnSpc>
                <a:spcPct val="200000"/>
              </a:lnSpc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Bố: Nam ơi        Con hãy đặt một câu có từ “đường” nhé</a:t>
            </a:r>
          </a:p>
          <a:p>
            <a:pPr marL="571500" indent="-571500">
              <a:lnSpc>
                <a:spcPct val="200000"/>
              </a:lnSpc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Con: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uống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phê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20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200000"/>
              </a:lnSpc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Dạ, đường có trong cốc cà phê rồi ạ. 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(Theo Truyện cười thông minh dí dỏm)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-50800" y="5301499"/>
            <a:ext cx="4348065" cy="4063333"/>
            <a:chOff x="10692882" y="4695547"/>
            <a:chExt cx="4348065" cy="406333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43" b="99643" l="10000" r="9538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692882" y="4695547"/>
              <a:ext cx="3773095" cy="406333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5229" l="4900" r="95400">
                          <a14:foregroundMark x1="38800" y1="27877" x2="42100" y2="31712"/>
                          <a14:foregroundMark x1="54100" y1="25631" x2="60400" y2="34144"/>
                          <a14:foregroundMark x1="45300" y1="45837" x2="45700" y2="92984"/>
                          <a14:foregroundMark x1="44300" y1="24509" x2="40900" y2="30589"/>
                          <a14:foregroundMark x1="33500" y1="47615" x2="26800" y2="70533"/>
                          <a14:foregroundMark x1="37300" y1="50982" x2="35700" y2="90739"/>
                          <a14:foregroundMark x1="38100" y1="51450" x2="45000" y2="91674"/>
                          <a14:foregroundMark x1="29900" y1="47147" x2="22900" y2="56127"/>
                          <a14:foregroundMark x1="34900" y1="71188" x2="29400" y2="87371"/>
                          <a14:foregroundMark x1="53700" y1="51169" x2="46500" y2="90271"/>
                          <a14:foregroundMark x1="60600" y1="57530" x2="52000" y2="89616"/>
                          <a14:foregroundMark x1="72600" y1="30589" x2="75500" y2="53695"/>
                          <a14:foregroundMark x1="65400" y1="60150" x2="61400" y2="682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8367" y="5974065"/>
              <a:ext cx="2412580" cy="2579048"/>
            </a:xfrm>
            <a:prstGeom prst="rect">
              <a:avLst/>
            </a:prstGeom>
          </p:spPr>
        </p:pic>
      </p:grpSp>
      <p:sp>
        <p:nvSpPr>
          <p:cNvPr id="18" name="Rounded Rectangle 17"/>
          <p:cNvSpPr/>
          <p:nvPr/>
        </p:nvSpPr>
        <p:spPr>
          <a:xfrm>
            <a:off x="4722727" y="2732358"/>
            <a:ext cx="731520" cy="7315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33934" y="2827731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3553562" y="2820011"/>
            <a:ext cx="731520" cy="7315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569971" y="2817547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570457" y="3739562"/>
            <a:ext cx="731520" cy="7315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682105" y="3701641"/>
            <a:ext cx="341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466800" y="4798368"/>
            <a:ext cx="731520" cy="7315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94814" y="4798368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8782" y="2388626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(1)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200417" y="2388626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(2)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413625" y="3532337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(3)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142855" y="4536758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(4)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66533" y="8181903"/>
            <a:ext cx="9370300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Câu thể hiện cảm xúc điền dấu chấm than.</a:t>
            </a:r>
            <a:endParaRPr lang="vi-V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99671" y="8251955"/>
            <a:ext cx="9370300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Câu kể điền dấu chấm.</a:t>
            </a:r>
            <a:endParaRPr lang="vi-V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77106" y="8326012"/>
            <a:ext cx="9370300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Câu hỏi điền dấu chấm hỏi.</a:t>
            </a:r>
            <a:endParaRPr lang="vi-V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26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  <p:bldP spid="31" grpId="0"/>
      <p:bldP spid="18" grpId="0" animBg="1"/>
      <p:bldP spid="22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7" grpId="0"/>
      <p:bldP spid="38" grpId="0"/>
      <p:bldP spid="39" grpId="0"/>
      <p:bldP spid="40" grpId="0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6362629"/>
            <a:ext cx="15622913" cy="2873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7036" y="888347"/>
            <a:ext cx="7052964" cy="1109240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71"/>
              </a:spcBef>
            </a:pPr>
            <a:r>
              <a:rPr lang="en-US" sz="5700" b="1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đạt:</a:t>
            </a:r>
            <a:endParaRPr lang="vi-VN" sz="5700" b="1" dirty="0">
              <a:solidFill>
                <a:srgbClr val="0070C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6485" y="3021128"/>
            <a:ext cx="11307974" cy="2504052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61451" y="3545953"/>
            <a:ext cx="4039526" cy="5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1249596" y="382687"/>
            <a:ext cx="4272875" cy="24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741965" y="3347148"/>
            <a:ext cx="11188103" cy="125928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lvl="0" eaLnBrk="0" hangingPunct="0"/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Phát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triển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vốn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37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4891282" y="4866659"/>
            <a:ext cx="9572828" cy="125928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lvl="0" eaLnBrk="0" hangingPunct="0"/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sử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dụng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chấm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chấm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than).</a:t>
            </a:r>
            <a:endParaRPr lang="zh-CN" altLang="en-US" sz="37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88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</TotalTime>
  <Words>582</Words>
  <Application>Microsoft Office PowerPoint</Application>
  <PresentationFormat>Custom</PresentationFormat>
  <Paragraphs>85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Hanh Tham</cp:lastModifiedBy>
  <cp:revision>420</cp:revision>
  <dcterms:created xsi:type="dcterms:W3CDTF">2021-06-15T15:52:51Z</dcterms:created>
  <dcterms:modified xsi:type="dcterms:W3CDTF">2025-12-14T14:37:50Z</dcterms:modified>
</cp:coreProperties>
</file>