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725" r:id="rId2"/>
    <p:sldMasterId id="2147483737" r:id="rId3"/>
    <p:sldMasterId id="2147483749" r:id="rId4"/>
    <p:sldMasterId id="2147483761" r:id="rId5"/>
    <p:sldMasterId id="2147483776" r:id="rId6"/>
  </p:sldMasterIdLst>
  <p:notesMasterIdLst>
    <p:notesMasterId r:id="rId22"/>
  </p:notesMasterIdLst>
  <p:sldIdLst>
    <p:sldId id="257" r:id="rId7"/>
    <p:sldId id="327" r:id="rId8"/>
    <p:sldId id="296" r:id="rId9"/>
    <p:sldId id="328" r:id="rId10"/>
    <p:sldId id="320" r:id="rId11"/>
    <p:sldId id="329" r:id="rId12"/>
    <p:sldId id="330" r:id="rId13"/>
    <p:sldId id="331" r:id="rId14"/>
    <p:sldId id="268" r:id="rId15"/>
    <p:sldId id="334" r:id="rId16"/>
    <p:sldId id="335" r:id="rId17"/>
    <p:sldId id="336" r:id="rId18"/>
    <p:sldId id="269" r:id="rId19"/>
    <p:sldId id="270" r:id="rId20"/>
    <p:sldId id="33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823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3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8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24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586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7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806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32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4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411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035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5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262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1885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20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8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807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296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918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355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92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162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909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154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153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7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756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539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40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05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10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068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594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241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6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414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893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962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2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91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5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8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6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 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</a:t>
            </a:r>
            <a:r>
              <a:rPr lang="en-US" sz="4267" b="1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0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69624" y="457902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Thời khóa biểu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: FB </a:t>
            </a: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Đặng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19" b="0" i="0" u="none" strike="noStrike" kern="1200" cap="none" spc="0" normalizeH="0" baseline="0" noProof="0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Linh</a:t>
            </a:r>
            <a:r>
              <a:rPr kumimoji="0" lang="en-US" sz="2419" b="0" i="0" u="none" strike="noStrike" kern="1200" cap="none" spc="0" normalizeH="0" baseline="0" noProof="0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17189" y="571287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Trang 43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8">
            <a:extLst>
              <a:ext uri="{FF2B5EF4-FFF2-40B4-BE49-F238E27FC236}">
                <a16:creationId xmlns:a16="http://schemas.microsoft.com/office/drawing/2014/main" id="{8FE56D8F-76CA-F56B-54DB-CDF4AFD170B1}"/>
              </a:ext>
            </a:extLst>
          </p:cNvPr>
          <p:cNvSpPr txBox="1"/>
          <p:nvPr/>
        </p:nvSpPr>
        <p:spPr>
          <a:xfrm>
            <a:off x="2841216" y="477817"/>
            <a:ext cx="7798749" cy="1085153"/>
          </a:xfrm>
          <a:prstGeom prst="rect">
            <a:avLst/>
          </a:prstGeom>
          <a:noFill/>
        </p:spPr>
        <p:txBody>
          <a:bodyPr wrap="square" lIns="160254" tIns="80129" rIns="160254" bIns="80129" rtlCol="0">
            <a:spAutoFit/>
          </a:bodyPr>
          <a:lstStyle>
            <a:defPPr>
              <a:defRPr lang="en-US"/>
            </a:defPPr>
            <a:lvl1pPr marL="0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274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2548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3820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5096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06369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07643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08916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10189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6025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 HỌC VUI SAO</a:t>
            </a:r>
            <a:endParaRPr kumimoji="0" lang="en-US" sz="6000" b="1" i="0" u="none" strike="noStrike" kern="1200" cap="none" spc="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35725-7D8D-47A4-F18A-DE8837355A81}"/>
              </a:ext>
            </a:extLst>
          </p:cNvPr>
          <p:cNvSpPr txBox="1"/>
          <p:nvPr/>
        </p:nvSpPr>
        <p:spPr>
          <a:xfrm>
            <a:off x="3604336" y="3067841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813849" y="521197"/>
            <a:ext cx="9151786" cy="8237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6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3. Thứ năm có những môn học nào?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668328" y="1954036"/>
            <a:ext cx="8115563" cy="2860040"/>
          </a:xfrm>
          <a:prstGeom prst="wedgeRoundRectCallout">
            <a:avLst>
              <a:gd name="adj1" fmla="val -20017"/>
              <a:gd name="adj2" fmla="val 4489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Thứ năm có những môn học là: Toán, Tiếng Việt, Giáo dục thể chất, TNXH, Tự học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汉仪黑荔枝体简" panose="00020600040101010101" pitchFamily="18" charset="-122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4E31C6-BD51-47E6-85B3-27614E90CCCC}"/>
              </a:ext>
            </a:extLst>
          </p:cNvPr>
          <p:cNvGrpSpPr/>
          <p:nvPr/>
        </p:nvGrpSpPr>
        <p:grpSpPr>
          <a:xfrm>
            <a:off x="44706" y="5369488"/>
            <a:ext cx="12147294" cy="1508386"/>
            <a:chOff x="44706" y="5369488"/>
            <a:chExt cx="12147294" cy="1508386"/>
          </a:xfrm>
        </p:grpSpPr>
        <p:pic>
          <p:nvPicPr>
            <p:cNvPr id="7" name="图片 16">
              <a:extLst>
                <a:ext uri="{FF2B5EF4-FFF2-40B4-BE49-F238E27FC236}">
                  <a16:creationId xmlns:a16="http://schemas.microsoft.com/office/drawing/2014/main" id="{30F4CE29-5842-4F7B-A6A1-8E145BB28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6" y="6480313"/>
              <a:ext cx="12147294" cy="37768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8956424-3ABA-4C27-8DF8-9A13BFA22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3" y="5369488"/>
              <a:ext cx="2294072" cy="1508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818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813848" y="521197"/>
            <a:ext cx="1098626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4. Nếu không có thời khóa biểu, em sẽ gặp khó khăn gì?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668328" y="1954036"/>
            <a:ext cx="9043215" cy="2860040"/>
          </a:xfrm>
          <a:prstGeom prst="wedgeRoundRectCallout">
            <a:avLst>
              <a:gd name="adj1" fmla="val -20017"/>
              <a:gd name="adj2" fmla="val 4489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Nếu không có thời khóa biểu em sẽ không nắm được lịch học các môn, không biết mang sách vở và đồ dùng gì để học.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汉仪黑荔枝体简" panose="00020600040101010101" pitchFamily="18" charset="-122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4E31C6-BD51-47E6-85B3-27614E90CCCC}"/>
              </a:ext>
            </a:extLst>
          </p:cNvPr>
          <p:cNvGrpSpPr/>
          <p:nvPr/>
        </p:nvGrpSpPr>
        <p:grpSpPr>
          <a:xfrm>
            <a:off x="44706" y="5369488"/>
            <a:ext cx="12147294" cy="1508386"/>
            <a:chOff x="44706" y="5369488"/>
            <a:chExt cx="12147294" cy="1508386"/>
          </a:xfrm>
        </p:grpSpPr>
        <p:pic>
          <p:nvPicPr>
            <p:cNvPr id="7" name="图片 16">
              <a:extLst>
                <a:ext uri="{FF2B5EF4-FFF2-40B4-BE49-F238E27FC236}">
                  <a16:creationId xmlns:a16="http://schemas.microsoft.com/office/drawing/2014/main" id="{30F4CE29-5842-4F7B-A6A1-8E145BB28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6" y="6480313"/>
              <a:ext cx="12147294" cy="37768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8956424-3ABA-4C27-8DF8-9A13BFA22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3" y="5369488"/>
              <a:ext cx="2294072" cy="1508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40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034533" y="659253"/>
            <a:ext cx="684969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Thời khóa biểu có tác dụng gì?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668328" y="1954036"/>
            <a:ext cx="9043215" cy="2860040"/>
          </a:xfrm>
          <a:prstGeom prst="wedgeRoundRectCallout">
            <a:avLst>
              <a:gd name="adj1" fmla="val -20017"/>
              <a:gd name="adj2" fmla="val 44892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khóa biểu giúp em biết thời gian học, biết chuẩn bị đồ dùng, biết chuẩn bị bài để học tập tốt hơn.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汉仪黑荔枝体简" panose="00020600040101010101" pitchFamily="18" charset="-122"/>
              <a:cs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4E31C6-BD51-47E6-85B3-27614E90CCCC}"/>
              </a:ext>
            </a:extLst>
          </p:cNvPr>
          <p:cNvGrpSpPr/>
          <p:nvPr/>
        </p:nvGrpSpPr>
        <p:grpSpPr>
          <a:xfrm>
            <a:off x="44706" y="5369488"/>
            <a:ext cx="12147294" cy="1508386"/>
            <a:chOff x="44706" y="5369488"/>
            <a:chExt cx="12147294" cy="1508386"/>
          </a:xfrm>
        </p:grpSpPr>
        <p:pic>
          <p:nvPicPr>
            <p:cNvPr id="7" name="图片 16">
              <a:extLst>
                <a:ext uri="{FF2B5EF4-FFF2-40B4-BE49-F238E27FC236}">
                  <a16:creationId xmlns:a16="http://schemas.microsoft.com/office/drawing/2014/main" id="{30F4CE29-5842-4F7B-A6A1-8E145BB288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6" y="6480313"/>
              <a:ext cx="12147294" cy="377687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id="{38956424-3ABA-4C27-8DF8-9A13BFA22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3" y="5369488"/>
              <a:ext cx="2294072" cy="1508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837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7008" y="1073395"/>
            <a:ext cx="9558507" cy="4314532"/>
          </a:xfrm>
          <a:prstGeom prst="rect">
            <a:avLst/>
          </a:prstGeom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043452" y="6324317"/>
            <a:ext cx="15967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007" y="1181692"/>
            <a:ext cx="9881935" cy="27994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2. Nói một câu giới thiệu môn học hoặc hoạt động ở trường mà em thích</a:t>
            </a:r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</a:b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    Mẫu: Tiếng Việt là môn học em thích nhất.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2131" y="5601564"/>
            <a:ext cx="2224586" cy="10653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F6EC75-24E0-41BC-B979-5AA1A7EEAB0C}"/>
              </a:ext>
            </a:extLst>
          </p:cNvPr>
          <p:cNvSpPr txBox="1"/>
          <p:nvPr/>
        </p:nvSpPr>
        <p:spPr>
          <a:xfrm>
            <a:off x="1435100" y="825500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 TIẾP THEO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đọc bài nhiều lần và sử dụng Thời khóa biểu để soạn sách vở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>
              <a:lnSpc>
                <a:spcPct val="150000"/>
              </a:lnSpc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BD51CC-2371-4283-99B5-DA39CEA0FD2F}"/>
              </a:ext>
            </a:extLst>
          </p:cNvPr>
          <p:cNvGrpSpPr/>
          <p:nvPr/>
        </p:nvGrpSpPr>
        <p:grpSpPr>
          <a:xfrm>
            <a:off x="0" y="3799268"/>
            <a:ext cx="12192000" cy="3149166"/>
            <a:chOff x="-17585" y="4211589"/>
            <a:chExt cx="12203723" cy="2872340"/>
          </a:xfrm>
        </p:grpSpPr>
        <p:pic>
          <p:nvPicPr>
            <p:cNvPr id="4" name="图片 39940" descr="1-48">
              <a:extLst>
                <a:ext uri="{FF2B5EF4-FFF2-40B4-BE49-F238E27FC236}">
                  <a16:creationId xmlns:a16="http://schemas.microsoft.com/office/drawing/2014/main" id="{B30E17BF-8620-47AB-B270-DC296F358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34425" y="4211589"/>
              <a:ext cx="4927788" cy="287234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" name="组合 30">
              <a:extLst>
                <a:ext uri="{FF2B5EF4-FFF2-40B4-BE49-F238E27FC236}">
                  <a16:creationId xmlns:a16="http://schemas.microsoft.com/office/drawing/2014/main" id="{335361AB-1BE2-4861-9E81-7743AAE46602}"/>
                </a:ext>
              </a:extLst>
            </p:cNvPr>
            <p:cNvGrpSpPr/>
            <p:nvPr/>
          </p:nvGrpSpPr>
          <p:grpSpPr>
            <a:xfrm>
              <a:off x="-17585" y="5831952"/>
              <a:ext cx="12203723" cy="1123362"/>
              <a:chOff x="-17585" y="5729324"/>
              <a:chExt cx="12203723" cy="1123362"/>
            </a:xfrm>
          </p:grpSpPr>
          <p:pic>
            <p:nvPicPr>
              <p:cNvPr id="6" name="图片 31">
                <a:extLst>
                  <a:ext uri="{FF2B5EF4-FFF2-40B4-BE49-F238E27FC236}">
                    <a16:creationId xmlns:a16="http://schemas.microsoft.com/office/drawing/2014/main" id="{422DA20A-B778-4E93-83C9-DB4A7BDFF5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990"/>
              <a:stretch/>
            </p:blipFill>
            <p:spPr>
              <a:xfrm>
                <a:off x="-17585" y="5729324"/>
                <a:ext cx="8659753" cy="1123362"/>
              </a:xfrm>
              <a:prstGeom prst="rect">
                <a:avLst/>
              </a:prstGeom>
            </p:spPr>
          </p:pic>
          <p:pic>
            <p:nvPicPr>
              <p:cNvPr id="7" name="图片 32">
                <a:extLst>
                  <a:ext uri="{FF2B5EF4-FFF2-40B4-BE49-F238E27FC236}">
                    <a16:creationId xmlns:a16="http://schemas.microsoft.com/office/drawing/2014/main" id="{44411C5E-2623-4AE0-B8F6-3AC08E5056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21459"/>
              <a:stretch/>
            </p:blipFill>
            <p:spPr>
              <a:xfrm>
                <a:off x="5398477" y="5729324"/>
                <a:ext cx="6787661" cy="112336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164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8" y="0"/>
            <a:ext cx="1083015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KHÓA BIỂU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Thời khóa biểu cho biết thời gian học các môn của từng ngày trong tuần.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570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rcRect t="4834" r="2013"/>
          <a:stretch>
            <a:fillRect/>
          </a:stretch>
        </p:blipFill>
        <p:spPr>
          <a:xfrm>
            <a:off x="316327" y="196947"/>
            <a:ext cx="9995292" cy="9425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1410" y="1603716"/>
            <a:ext cx="8888676" cy="505733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8" y="0"/>
            <a:ext cx="10237881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 KHÓA BIỂU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Thời khóa biểu cho biết thời gian học các môn của từng ngày trong tuần.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gồm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dọc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khóa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795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3212" y="2180501"/>
            <a:ext cx="972573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+mj-lt"/>
              </a:rPr>
              <a:t>Đoạn 1: Từ đầu đến thứ- buổi - tiết - môn</a:t>
            </a:r>
            <a:endParaRPr lang="en-US" sz="3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latin typeface="+mj-lt"/>
              </a:rPr>
              <a:t>Đoạn 2: </a:t>
            </a:r>
            <a:r>
              <a:rPr lang="en-US" sz="3200" dirty="0">
                <a:latin typeface="+mj-lt"/>
              </a:rPr>
              <a:t>T</a:t>
            </a:r>
            <a:r>
              <a:rPr lang="vi-VN" sz="3200" dirty="0">
                <a:latin typeface="+mj-lt"/>
              </a:rPr>
              <a:t>oàn bộ nội dung buổi sáng trong thời khoá biểu</a:t>
            </a:r>
            <a:r>
              <a:rPr lang="en-US" sz="3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latin typeface="+mj-lt"/>
              </a:rPr>
              <a:t>Đoạn 3: </a:t>
            </a:r>
            <a:r>
              <a:rPr lang="en-US" sz="3200" dirty="0">
                <a:latin typeface="+mj-lt"/>
              </a:rPr>
              <a:t>T</a:t>
            </a:r>
            <a:r>
              <a:rPr lang="vi-VN" sz="3200" dirty="0">
                <a:latin typeface="+mj-lt"/>
              </a:rPr>
              <a:t>oàn bộ nội dung buổi chiếu trong thời khoá biểu.</a:t>
            </a:r>
            <a:endParaRPr lang="en-US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7097" y="1463038"/>
            <a:ext cx="6026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61564" y="6277970"/>
            <a:ext cx="17469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510729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8" y="35858"/>
            <a:ext cx="1083015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KHÓA BIỂU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15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9" y="0"/>
            <a:ext cx="10004800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KHÓA BIỂU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Thời khóa biểu cho biết thời gian học các môn của từng ngày trong tuần.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398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" y="1600374"/>
            <a:ext cx="10993821" cy="525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0119" y="0"/>
            <a:ext cx="9986870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KHÓA BIỂU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Thời khóa biểu cho biết thời gian học các môn của từng ngày trong tuần.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423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46806" y="489909"/>
            <a:ext cx="6707545" cy="663644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1.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Đọc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thời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khóa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biểu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của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ngày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thứ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9530" y="1332045"/>
            <a:ext cx="11132808" cy="1569693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- Buổi sáng: Hoạt động trải nghiệm, Toán, Tiếng Việt, 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  <a:sym typeface="+mn-ea"/>
              </a:rPr>
              <a:t>Tiếng Việt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  <a:sym typeface="+mn-ea"/>
              </a:rPr>
              <a:t>- Buổi chiều:  Tiếng Anh, Tự học có hướng dẫn</a:t>
            </a:r>
            <a:endParaRPr lang="en-US" altLang="zh-CN" sz="3200" dirty="0">
              <a:latin typeface="Times New Roman" pitchFamily="18" charset="0"/>
              <a:ea typeface="汉仪黑荔枝体简" panose="00020600040101010101" pitchFamily="18" charset="-122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0149" y="3046727"/>
            <a:ext cx="6796405" cy="695276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2.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Sáng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thứ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hai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có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mấy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tiết</a:t>
            </a:r>
            <a:r>
              <a:rPr lang="en-US" altLang="zh-CN" sz="3200" b="1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</a:rPr>
              <a:t>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1453" y="3920495"/>
            <a:ext cx="10548963" cy="1569693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Sáng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thứ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hai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có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4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Tiết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ysClr val="windowText" lastClr="000000"/>
                </a:solidFill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  <a:sym typeface="+mn-ea"/>
              </a:rPr>
              <a:t>     + </a:t>
            </a:r>
            <a:r>
              <a:rPr lang="en-US" altLang="zh-CN" sz="3200" dirty="0">
                <a:latin typeface="Times New Roman" pitchFamily="18" charset="0"/>
                <a:ea typeface="汉仪黑荔枝体简" panose="00020600040101010101" pitchFamily="18" charset="-122"/>
                <a:cs typeface="Times New Roman" pitchFamily="18" charset="0"/>
                <a:sym typeface="+mn-ea"/>
              </a:rPr>
              <a:t>Hoạt động trải nghiệm, Toán, Tiếng Việt, Tiếng Việt</a:t>
            </a:r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852383" y="6252955"/>
            <a:ext cx="180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/>
      <p:bldP spid="9" grpId="1"/>
      <p:bldP spid="11" grpId="0" bldLvl="0" animBg="1"/>
      <p:bldP spid="11" grpId="1" animBg="1"/>
      <p:bldP spid="12" grpId="0"/>
      <p:bldP spid="12" grpId="1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585</Words>
  <Application>Microsoft Office PowerPoint</Application>
  <PresentationFormat>Widescreen</PresentationFormat>
  <Paragraphs>39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Microsoft YaHei</vt:lpstr>
      <vt:lpstr>Arial</vt:lpstr>
      <vt:lpstr>Calibri</vt:lpstr>
      <vt:lpstr>Calibri Light</vt:lpstr>
      <vt:lpstr>Times New Roman</vt:lpstr>
      <vt:lpstr>6_Office Theme</vt:lpstr>
      <vt:lpstr>7_Office Theme</vt:lpstr>
      <vt:lpstr>2_Office Theme</vt:lpstr>
      <vt:lpstr>1_Office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Nói một câu giới thiệu môn học hoặc hoạt động ở trường mà em thích      Mẫu: Tiếng Việt là môn học em thích nhất.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Hanh Tham</cp:lastModifiedBy>
  <cp:revision>138</cp:revision>
  <dcterms:created xsi:type="dcterms:W3CDTF">2021-05-24T05:01:30Z</dcterms:created>
  <dcterms:modified xsi:type="dcterms:W3CDTF">2025-10-03T16:11:21Z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