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7"/>
  </p:notesMasterIdLst>
  <p:sldIdLst>
    <p:sldId id="299" r:id="rId3"/>
    <p:sldId id="300" r:id="rId4"/>
    <p:sldId id="302" r:id="rId5"/>
    <p:sldId id="370" r:id="rId6"/>
    <p:sldId id="371" r:id="rId7"/>
    <p:sldId id="372" r:id="rId8"/>
    <p:sldId id="348" r:id="rId9"/>
    <p:sldId id="350" r:id="rId10"/>
    <p:sldId id="349" r:id="rId11"/>
    <p:sldId id="358" r:id="rId12"/>
    <p:sldId id="359" r:id="rId13"/>
    <p:sldId id="336" r:id="rId14"/>
    <p:sldId id="351" r:id="rId15"/>
    <p:sldId id="334" r:id="rId16"/>
    <p:sldId id="338" r:id="rId17"/>
    <p:sldId id="339" r:id="rId18"/>
    <p:sldId id="340" r:id="rId19"/>
    <p:sldId id="353" r:id="rId20"/>
    <p:sldId id="354" r:id="rId21"/>
    <p:sldId id="368" r:id="rId22"/>
    <p:sldId id="256" r:id="rId23"/>
    <p:sldId id="376" r:id="rId24"/>
    <p:sldId id="367" r:id="rId25"/>
    <p:sldId id="268" r:id="rId26"/>
    <p:sldId id="355" r:id="rId27"/>
    <p:sldId id="347" r:id="rId28"/>
    <p:sldId id="361" r:id="rId29"/>
    <p:sldId id="362" r:id="rId30"/>
    <p:sldId id="363" r:id="rId31"/>
    <p:sldId id="364" r:id="rId32"/>
    <p:sldId id="365" r:id="rId33"/>
    <p:sldId id="369" r:id="rId34"/>
    <p:sldId id="366"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33CC"/>
    <a:srgbClr val="FF0066"/>
    <a:srgbClr val="CC3399"/>
    <a:srgbClr val="D9FAD2"/>
    <a:srgbClr val="FF9900"/>
    <a:srgbClr val="FAD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8" autoAdjust="0"/>
    <p:restoredTop sz="94660"/>
  </p:normalViewPr>
  <p:slideViewPr>
    <p:cSldViewPr snapToGrid="0">
      <p:cViewPr varScale="1">
        <p:scale>
          <a:sx n="68" d="100"/>
          <a:sy n="68" d="100"/>
        </p:scale>
        <p:origin x="8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t>10/25/2025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75464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pPr/>
              <a:t>11</a:t>
            </a:fld>
            <a:endParaRPr lang="en-US"/>
          </a:p>
        </p:txBody>
      </p:sp>
    </p:spTree>
    <p:extLst>
      <p:ext uri="{BB962C8B-B14F-4D97-AF65-F5344CB8AC3E}">
        <p14:creationId xmlns:p14="http://schemas.microsoft.com/office/powerpoint/2010/main" val="79687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17</a:t>
            </a:fld>
            <a:endParaRPr lang="en-US"/>
          </a:p>
        </p:txBody>
      </p:sp>
    </p:spTree>
    <p:extLst>
      <p:ext uri="{BB962C8B-B14F-4D97-AF65-F5344CB8AC3E}">
        <p14:creationId xmlns:p14="http://schemas.microsoft.com/office/powerpoint/2010/main" val="34213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24</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61969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12878182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8158164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29827701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2830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3969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00713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8594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911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5722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880833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49980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4016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0837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3827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6665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0173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262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23116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868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4784672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5441750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t>10/25/2025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4496526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t>10/25/2025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604279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10/25/2025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1348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6641931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0242530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10/25/2025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solidFill>
                  <a:prstClr val="black">
                    <a:tint val="75000"/>
                  </a:prstClr>
                </a:solidFill>
              </a:rPr>
              <a:pPr/>
              <a:t>2025/10/25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7" descr="444"/>
          <p:cNvPicPr>
            <a:picLocks noChangeAspect="1"/>
          </p:cNvPicPr>
          <p:nvPr userDrawn="1"/>
        </p:nvPicPr>
        <p:blipFill>
          <a:blip r:embed="rId18"/>
          <a:stretch>
            <a:fillRect/>
          </a:stretch>
        </p:blipFill>
        <p:spPr>
          <a:xfrm>
            <a:off x="-8256" y="3810"/>
            <a:ext cx="12208511" cy="6851015"/>
          </a:xfrm>
          <a:prstGeom prst="rect">
            <a:avLst/>
          </a:prstGeom>
        </p:spPr>
      </p:pic>
    </p:spTree>
    <p:extLst>
      <p:ext uri="{BB962C8B-B14F-4D97-AF65-F5344CB8AC3E}">
        <p14:creationId xmlns:p14="http://schemas.microsoft.com/office/powerpoint/2010/main" val="19096671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27.xml"/><Relationship Id="rId5" Type="http://schemas.microsoft.com/office/2007/relationships/hdphoto" Target="../media/hdphoto8.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0.wdp"/><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5.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560811" y="2936951"/>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0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8</a:t>
            </a:r>
          </a:p>
        </p:txBody>
      </p:sp>
      <p:sp>
        <p:nvSpPr>
          <p:cNvPr id="29" name="TextBox 28"/>
          <p:cNvSpPr txBox="1"/>
          <p:nvPr/>
        </p:nvSpPr>
        <p:spPr>
          <a:xfrm>
            <a:off x="1893338" y="422514"/>
            <a:ext cx="9550400" cy="1231042"/>
          </a:xfrm>
          <a:prstGeom prst="rect">
            <a:avLst/>
          </a:prstGeom>
          <a:noFill/>
        </p:spPr>
        <p:txBody>
          <a:bodyPr wrap="square" lIns="121855" tIns="60928" rIns="121855" bIns="60928" rtlCol="0">
            <a:spAutoFit/>
          </a:bodyPr>
          <a:lstStyle/>
          <a:p>
            <a:pPr algn="ctr"/>
            <a:r>
              <a:rPr lang="en-US" sz="7200" b="1">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ĐI HỌC VUI SAO</a:t>
            </a:r>
            <a:endParaRPr lang="en-US" sz="72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2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4267" b="1" dirty="0">
                <a:solidFill>
                  <a:schemeClr val="bg1"/>
                </a:solidFill>
                <a:latin typeface="Times New Roman" panose="02020603050405020304" pitchFamily="18" charset="0"/>
                <a:ea typeface="Arial-Rounded" pitchFamily="34" charset="0"/>
                <a:cs typeface="Times New Roman" panose="02020603050405020304" pitchFamily="18" charset="0"/>
              </a:rPr>
              <a:t>16</a:t>
            </a:r>
          </a:p>
        </p:txBody>
      </p:sp>
      <p:sp>
        <p:nvSpPr>
          <p:cNvPr id="24" name="TextBox 23"/>
          <p:cNvSpPr txBox="1"/>
          <p:nvPr/>
        </p:nvSpPr>
        <p:spPr>
          <a:xfrm>
            <a:off x="3756766" y="4490039"/>
            <a:ext cx="6741935" cy="677044"/>
          </a:xfrm>
          <a:prstGeom prst="rect">
            <a:avLst/>
          </a:prstGeom>
          <a:noFill/>
        </p:spPr>
        <p:txBody>
          <a:bodyPr wrap="square" lIns="121855" tIns="60928" rIns="121855" bIns="60928" rtlCol="0">
            <a:spAutoFit/>
          </a:bodyPr>
          <a:lstStyle/>
          <a:p>
            <a:pPr algn="ctr"/>
            <a:r>
              <a:rPr lang="en-US" sz="3600" b="1">
                <a:solidFill>
                  <a:srgbClr val="0070C0"/>
                </a:solidFill>
                <a:latin typeface="Times New Roman" panose="02020603050405020304" pitchFamily="18" charset="0"/>
                <a:ea typeface="Arial-Rounded" pitchFamily="34" charset="0"/>
                <a:cs typeface="Times New Roman" panose="02020603050405020304" pitchFamily="18" charset="0"/>
              </a:rPr>
              <a:t>KHI TRANG SÁCH MỞ RA</a:t>
            </a: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3" name="TextBox 2">
            <a:extLst>
              <a:ext uri="{FF2B5EF4-FFF2-40B4-BE49-F238E27FC236}">
                <a16:creationId xmlns:a16="http://schemas.microsoft.com/office/drawing/2014/main" id="{6C591469-C98D-5656-84C8-4EC76A7E6FD3}"/>
              </a:ext>
            </a:extLst>
          </p:cNvPr>
          <p:cNvSpPr txBox="1"/>
          <p:nvPr/>
        </p:nvSpPr>
        <p:spPr>
          <a:xfrm>
            <a:off x="3756766" y="3228152"/>
            <a:ext cx="6741935" cy="677044"/>
          </a:xfrm>
          <a:prstGeom prst="rect">
            <a:avLst/>
          </a:prstGeom>
          <a:noFill/>
        </p:spPr>
        <p:txBody>
          <a:bodyPr wrap="square" lIns="121855" tIns="60928" rIns="121855" bIns="60928" rtlCol="0">
            <a:spAutoFit/>
          </a:bodyPr>
          <a:lstStyle/>
          <a:p>
            <a:pPr algn="ctr"/>
            <a:r>
              <a:rPr lang="en-US" sz="3600" b="1">
                <a:solidFill>
                  <a:srgbClr val="FF0000"/>
                </a:solidFill>
                <a:latin typeface="Times New Roman" panose="02020603050405020304" pitchFamily="18" charset="0"/>
                <a:ea typeface="Arial-Rounded" pitchFamily="34" charset="0"/>
                <a:cs typeface="Times New Roman" panose="02020603050405020304" pitchFamily="18" charset="0"/>
              </a:rPr>
              <a:t>ĐỌC (Tiết 1 + 2)</a:t>
            </a:r>
          </a:p>
        </p:txBody>
      </p:sp>
      <p:sp>
        <p:nvSpPr>
          <p:cNvPr id="4" name="TextBox 3">
            <a:extLst>
              <a:ext uri="{FF2B5EF4-FFF2-40B4-BE49-F238E27FC236}">
                <a16:creationId xmlns:a16="http://schemas.microsoft.com/office/drawing/2014/main" id="{8CDA364A-8B83-E3A7-F717-BAFDB14BDD2C}"/>
              </a:ext>
            </a:extLst>
          </p:cNvPr>
          <p:cNvSpPr txBox="1"/>
          <p:nvPr/>
        </p:nvSpPr>
        <p:spPr>
          <a:xfrm>
            <a:off x="3662313" y="5516616"/>
            <a:ext cx="6741935" cy="677044"/>
          </a:xfrm>
          <a:prstGeom prst="rect">
            <a:avLst/>
          </a:prstGeom>
          <a:noFill/>
        </p:spPr>
        <p:txBody>
          <a:bodyPr wrap="square" lIns="121855" tIns="60928" rIns="121855" bIns="60928" rtlCol="0">
            <a:spAutoFit/>
          </a:bodyPr>
          <a:lstStyle/>
          <a:p>
            <a:pPr algn="ctr"/>
            <a:r>
              <a:rPr lang="en-US" sz="3600" b="1">
                <a:solidFill>
                  <a:srgbClr val="0070C0"/>
                </a:solidFill>
                <a:latin typeface="Times New Roman" panose="02020603050405020304" pitchFamily="18" charset="0"/>
                <a:ea typeface="Arial-Rounded" pitchFamily="34" charset="0"/>
                <a:cs typeface="Times New Roman" panose="02020603050405020304" pitchFamily="18" charset="0"/>
              </a:rPr>
              <a:t>Trang 66</a:t>
            </a:r>
          </a:p>
        </p:txBody>
      </p:sp>
    </p:spTree>
    <p:extLst>
      <p:ext uri="{BB962C8B-B14F-4D97-AF65-F5344CB8AC3E}">
        <p14:creationId xmlns:p14="http://schemas.microsoft.com/office/powerpoint/2010/main" val="423878463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84" y="295210"/>
            <a:ext cx="10673342" cy="5632311"/>
          </a:xfrm>
          <a:prstGeom prst="rect">
            <a:avLst/>
          </a:prstGeom>
          <a:noFill/>
        </p:spPr>
        <p:txBody>
          <a:bodyPr wrap="square" rtlCol="0">
            <a:spAutoFit/>
          </a:bodyPr>
          <a:lstStyle/>
          <a:p>
            <a:pPr>
              <a:lnSpc>
                <a:spcPct val="200000"/>
              </a:lnSpc>
            </a:pP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Bài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làm</a:t>
            </a:r>
            <a:r>
              <a:rPr lang="en-US" sz="3600" b="1" dirty="0">
                <a:latin typeface="Times New Roman" pitchFamily="18" charset="0"/>
                <a:cs typeface="Times New Roman" pitchFamily="18" charset="0"/>
              </a:rPr>
              <a:t> 4 </a:t>
            </a:r>
            <a:r>
              <a:rPr lang="en-US" sz="3600" b="1" dirty="0" err="1">
                <a:latin typeface="Times New Roman" pitchFamily="18" charset="0"/>
                <a:cs typeface="Times New Roman" pitchFamily="18" charset="0"/>
              </a:rPr>
              <a:t>khô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a:t>
            </a:r>
          </a:p>
          <a:p>
            <a:pPr>
              <a:lnSpc>
                <a:spcPct val="200000"/>
              </a:lnSpc>
              <a:buFontTx/>
              <a:buChar char="-"/>
            </a:pP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1: </a:t>
            </a:r>
            <a:r>
              <a:rPr lang="en-US" sz="3600" dirty="0">
                <a:solidFill>
                  <a:srgbClr val="0000CC"/>
                </a:solidFill>
                <a:latin typeface="Times New Roman" pitchFamily="18" charset="0"/>
                <a:cs typeface="Times New Roman" pitchFamily="18" charset="0"/>
              </a:rPr>
              <a:t>T</a:t>
            </a:r>
            <a:r>
              <a:rPr lang="vi-VN" sz="3600" dirty="0">
                <a:solidFill>
                  <a:srgbClr val="0000CC"/>
                </a:solidFill>
                <a:latin typeface="Times New Roman" pitchFamily="18" charset="0"/>
                <a:cs typeface="Times New Roman" pitchFamily="18" charset="0"/>
              </a:rPr>
              <a:t>ừ đ</a:t>
            </a:r>
            <a:r>
              <a:rPr lang="en-US" sz="3600" dirty="0">
                <a:solidFill>
                  <a:srgbClr val="0000CC"/>
                </a:solidFill>
                <a:latin typeface="Times New Roman" pitchFamily="18" charset="0"/>
                <a:cs typeface="Times New Roman" pitchFamily="18" charset="0"/>
              </a:rPr>
              <a:t>ầ</a:t>
            </a:r>
            <a:r>
              <a:rPr lang="vi-VN" sz="3600" dirty="0">
                <a:solidFill>
                  <a:srgbClr val="0000CC"/>
                </a:solidFill>
                <a:latin typeface="Times New Roman" pitchFamily="18" charset="0"/>
                <a:cs typeface="Times New Roman" pitchFamily="18" charset="0"/>
              </a:rPr>
              <a:t>u đến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là</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người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lớn</a:t>
            </a:r>
            <a:r>
              <a:rPr lang="en-US" sz="3600" dirty="0">
                <a:solidFill>
                  <a:srgbClr val="0000CC"/>
                </a:solidFill>
                <a:latin typeface="Times New Roman" pitchFamily="18" charset="0"/>
                <a:cs typeface="Times New Roman" pitchFamily="18" charset="0"/>
              </a:rPr>
              <a:t>.</a:t>
            </a:r>
          </a:p>
          <a:p>
            <a:pPr>
              <a:lnSpc>
                <a:spcPct val="200000"/>
              </a:lnSpc>
              <a:buFontTx/>
              <a:buChar char="-"/>
            </a:pP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2: </a:t>
            </a:r>
            <a:r>
              <a:rPr lang="en-US" sz="3600" dirty="0" err="1">
                <a:solidFill>
                  <a:srgbClr val="0000CC"/>
                </a:solidFill>
                <a:latin typeface="Times New Roman" pitchFamily="18" charset="0"/>
                <a:cs typeface="Times New Roman" pitchFamily="18" charset="0"/>
              </a:rPr>
              <a:t>Tiếp</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theo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đến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bao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nhiêu</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là</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gió</a:t>
            </a:r>
            <a:endParaRPr lang="en-US" sz="3600" dirty="0">
              <a:solidFill>
                <a:srgbClr val="0000CC"/>
              </a:solidFill>
              <a:latin typeface="Times New Roman" pitchFamily="18" charset="0"/>
              <a:cs typeface="Times New Roman" pitchFamily="18" charset="0"/>
            </a:endParaRPr>
          </a:p>
          <a:p>
            <a:pPr>
              <a:lnSpc>
                <a:spcPct val="200000"/>
              </a:lnSpc>
              <a:buFontTx/>
              <a:buChar char="-"/>
            </a:pPr>
            <a:r>
              <a:rPr lang="vi-VN"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3: </a:t>
            </a:r>
            <a:r>
              <a:rPr lang="en-US" sz="3600" dirty="0" err="1">
                <a:solidFill>
                  <a:srgbClr val="0000CC"/>
                </a:solidFill>
                <a:latin typeface="Times New Roman" pitchFamily="18" charset="0"/>
                <a:cs typeface="Times New Roman" pitchFamily="18" charset="0"/>
              </a:rPr>
              <a:t>Trang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còn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có</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lửa</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đến</a:t>
            </a:r>
            <a:r>
              <a:rPr lang="en-US" sz="3600" dirty="0">
                <a:solidFill>
                  <a:srgbClr val="0000CC"/>
                </a:solidFill>
                <a:latin typeface="Times New Roman" pitchFamily="18" charset="0"/>
                <a:cs typeface="Times New Roman" pitchFamily="18" charset="0"/>
              </a:rPr>
              <a:t> … </a:t>
            </a:r>
            <a:r>
              <a:rPr lang="en-US" sz="3600" dirty="0" err="1">
                <a:solidFill>
                  <a:srgbClr val="0000CC"/>
                </a:solidFill>
                <a:latin typeface="Times New Roman" pitchFamily="18" charset="0"/>
                <a:cs typeface="Times New Roman" pitchFamily="18" charset="0"/>
              </a:rPr>
              <a:t>không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hề</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ướt</a:t>
            </a:r>
            <a:r>
              <a:rPr lang="en-US" sz="3600" dirty="0">
                <a:solidFill>
                  <a:srgbClr val="0000CC"/>
                </a:solidFill>
                <a:latin typeface="Times New Roman" pitchFamily="18" charset="0"/>
                <a:cs typeface="Times New Roman" pitchFamily="18" charset="0"/>
              </a:rPr>
              <a:t>.</a:t>
            </a:r>
          </a:p>
          <a:p>
            <a:pPr>
              <a:lnSpc>
                <a:spcPct val="200000"/>
              </a:lnSpc>
              <a:buFontTx/>
              <a:buChar char="-"/>
            </a:pPr>
            <a:r>
              <a:rPr lang="en-US" sz="3600"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4: </a:t>
            </a:r>
            <a:r>
              <a:rPr lang="en-US" sz="3600" dirty="0" err="1">
                <a:solidFill>
                  <a:srgbClr val="0000CC"/>
                </a:solidFill>
                <a:latin typeface="Times New Roman" pitchFamily="18" charset="0"/>
                <a:cs typeface="Times New Roman" pitchFamily="18" charset="0"/>
              </a:rPr>
              <a:t>Khô</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thơ</a:t>
            </a:r>
            <a:r>
              <a:rPr lang="en-US" sz="3600" dirty="0">
                <a:solidFill>
                  <a:srgbClr val="0000CC"/>
                </a:solidFill>
                <a:latin typeface="Times New Roman" pitchFamily="18" charset="0"/>
                <a:cs typeface="Times New Roman" pitchFamily="18" charset="0"/>
              </a:rPr>
              <a:t> </a:t>
            </a:r>
            <a:r>
              <a:rPr lang="vi-VN" sz="3600" dirty="0">
                <a:solidFill>
                  <a:srgbClr val="0000CC"/>
                </a:solidFill>
                <a:latin typeface="Times New Roman" pitchFamily="18" charset="0"/>
                <a:cs typeface="Times New Roman" pitchFamily="18" charset="0"/>
              </a:rPr>
              <a:t>còn lại</a:t>
            </a:r>
            <a:r>
              <a:rPr lang="en-US" sz="3600" dirty="0">
                <a:solidFill>
                  <a:srgbClr val="0000CC"/>
                </a:solidFill>
                <a:latin typeface="Times New Roman" pitchFamily="18" charset="0"/>
                <a:cs typeface="Times New Roman" pitchFamily="18" charset="0"/>
              </a:rPr>
              <a:t>.</a:t>
            </a:r>
          </a:p>
        </p:txBody>
      </p:sp>
      <p:sp>
        <p:nvSpPr>
          <p:cNvPr id="3" name="TextBox 6">
            <a:extLst>
              <a:ext uri="{FF2B5EF4-FFF2-40B4-BE49-F238E27FC236}">
                <a16:creationId xmlns:a16="http://schemas.microsoft.com/office/drawing/2014/main" id="{D79F9FA1-ECAD-4555-AE44-AA79BB72C164}"/>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977881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a:extLst>
              <a:ext uri="{FF2B5EF4-FFF2-40B4-BE49-F238E27FC236}">
                <a16:creationId xmlns:a16="http://schemas.microsoft.com/office/drawing/2014/main" id="{F3FA0898-A68D-43FD-B9B6-20DC10A73DD6}"/>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5D9050B5-E375-4F50-AF28-1C22FC8AB8AF}"/>
              </a:ext>
            </a:extLst>
          </p:cNvPr>
          <p:cNvSpPr>
            <a:spLocks noGrp="1"/>
          </p:cNvSpPr>
          <p:nvPr>
            <p:ph type="title"/>
          </p:nvPr>
        </p:nvSpPr>
        <p:spPr>
          <a:xfrm>
            <a:off x="3047999" y="0"/>
            <a:ext cx="5733143" cy="1143000"/>
          </a:xfrm>
        </p:spPr>
        <p:txBody>
          <a:bodyPr>
            <a:normAutofit/>
          </a:bodyPr>
          <a:lstStyle/>
          <a:p>
            <a:pPr algn="ct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ra</a:t>
            </a:r>
          </a:p>
        </p:txBody>
      </p:sp>
      <p:pic>
        <p:nvPicPr>
          <p:cNvPr id="4" name="Picture 3">
            <a:extLst>
              <a:ext uri="{FF2B5EF4-FFF2-40B4-BE49-F238E27FC236}">
                <a16:creationId xmlns:a16="http://schemas.microsoft.com/office/drawing/2014/main" id="{8911B91D-7E4B-4291-A7F6-A408599A28C9}"/>
              </a:ext>
            </a:extLst>
          </p:cNvPr>
          <p:cNvPicPr>
            <a:picLocks noChangeAspect="1"/>
          </p:cNvPicPr>
          <p:nvPr/>
        </p:nvPicPr>
        <p:blipFill>
          <a:blip r:embed="rId3" cstate="print"/>
          <a:srcRect l="2725" t="18863" r="1978" b="-215"/>
          <a:stretch>
            <a:fillRect/>
          </a:stretch>
        </p:blipFill>
        <p:spPr>
          <a:xfrm>
            <a:off x="972451" y="841829"/>
            <a:ext cx="10784114" cy="5689600"/>
          </a:xfrm>
          <a:prstGeom prst="rect">
            <a:avLst/>
          </a:prstGeom>
        </p:spPr>
      </p:pic>
      <p:pic>
        <p:nvPicPr>
          <p:cNvPr id="6" name="Picture 5">
            <a:extLst>
              <a:ext uri="{FF2B5EF4-FFF2-40B4-BE49-F238E27FC236}">
                <a16:creationId xmlns:a16="http://schemas.microsoft.com/office/drawing/2014/main" id="{8911B91D-7E4B-4291-A7F6-A408599A28C9}"/>
              </a:ext>
            </a:extLst>
          </p:cNvPr>
          <p:cNvPicPr>
            <a:picLocks noChangeAspect="1"/>
          </p:cNvPicPr>
          <p:nvPr/>
        </p:nvPicPr>
        <p:blipFill>
          <a:blip r:embed="rId3" cstate="print"/>
          <a:srcRect l="7666" r="83509" b="89134"/>
          <a:stretch>
            <a:fillRect/>
          </a:stretch>
        </p:blipFill>
        <p:spPr>
          <a:xfrm>
            <a:off x="420915" y="289469"/>
            <a:ext cx="696686" cy="610416"/>
          </a:xfrm>
          <a:prstGeom prst="rect">
            <a:avLst/>
          </a:prstGeom>
        </p:spPr>
      </p:pic>
      <p:pic>
        <p:nvPicPr>
          <p:cNvPr id="5" name="Picture 3">
            <a:extLst>
              <a:ext uri="{FF2B5EF4-FFF2-40B4-BE49-F238E27FC236}">
                <a16:creationId xmlns:a16="http://schemas.microsoft.com/office/drawing/2014/main" id="{324DA150-F216-4426-9929-CA50616C7C7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8468" y="1217699"/>
            <a:ext cx="527050" cy="301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01EAA250-9FB3-41BF-BE75-CC4AE62FF56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8468" y="4414874"/>
            <a:ext cx="527050" cy="191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2B317A59-2C14-466D-A15A-ADEEACE5065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52111" y="1474692"/>
            <a:ext cx="527050" cy="19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B543BCD-E78D-4712-B4E5-6F90DE0AC2D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4142" y="3533019"/>
            <a:ext cx="527050" cy="198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a:extLst>
              <a:ext uri="{FF2B5EF4-FFF2-40B4-BE49-F238E27FC236}">
                <a16:creationId xmlns:a16="http://schemas.microsoft.com/office/drawing/2014/main" id="{DF0A51C1-FC09-47FD-85F0-A0BE0E03AD59}"/>
              </a:ext>
            </a:extLst>
          </p:cNvPr>
          <p:cNvSpPr/>
          <p:nvPr/>
        </p:nvSpPr>
        <p:spPr>
          <a:xfrm>
            <a:off x="2199546" y="1893261"/>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
        <p:nvSpPr>
          <p:cNvPr id="11" name="Oval 10">
            <a:extLst>
              <a:ext uri="{FF2B5EF4-FFF2-40B4-BE49-F238E27FC236}">
                <a16:creationId xmlns:a16="http://schemas.microsoft.com/office/drawing/2014/main" id="{B8AEDDF2-FB87-4F01-AFDA-DC9324B494EF}"/>
              </a:ext>
            </a:extLst>
          </p:cNvPr>
          <p:cNvSpPr/>
          <p:nvPr/>
        </p:nvSpPr>
        <p:spPr>
          <a:xfrm>
            <a:off x="2248785" y="4654689"/>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12" name="Oval 11">
            <a:extLst>
              <a:ext uri="{FF2B5EF4-FFF2-40B4-BE49-F238E27FC236}">
                <a16:creationId xmlns:a16="http://schemas.microsoft.com/office/drawing/2014/main" id="{65FD2C7D-DD4E-4EF0-B42C-510EC6E1C958}"/>
              </a:ext>
            </a:extLst>
          </p:cNvPr>
          <p:cNvSpPr/>
          <p:nvPr/>
        </p:nvSpPr>
        <p:spPr>
          <a:xfrm>
            <a:off x="6364508" y="1817214"/>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13" name="Oval 12">
            <a:extLst>
              <a:ext uri="{FF2B5EF4-FFF2-40B4-BE49-F238E27FC236}">
                <a16:creationId xmlns:a16="http://schemas.microsoft.com/office/drawing/2014/main" id="{75B37630-25CA-4742-8686-1776A54B791F}"/>
              </a:ext>
            </a:extLst>
          </p:cNvPr>
          <p:cNvSpPr/>
          <p:nvPr/>
        </p:nvSpPr>
        <p:spPr>
          <a:xfrm>
            <a:off x="6364508" y="3830100"/>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387352713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137"/>
          </a:xfrm>
          <a:prstGeom prst="rect">
            <a:avLst/>
          </a:prstGeom>
        </p:spPr>
      </p:pic>
      <p:sp>
        <p:nvSpPr>
          <p:cNvPr id="6" name="Rounded Rectangle 5"/>
          <p:cNvSpPr/>
          <p:nvPr/>
        </p:nvSpPr>
        <p:spPr>
          <a:xfrm>
            <a:off x="3651415" y="307117"/>
            <a:ext cx="4064000" cy="630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1853090" y="1934481"/>
            <a:ext cx="5248354"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dại</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tự</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nhiên</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1769961" y="2885763"/>
            <a:ext cx="5248354"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1769961" y="3837045"/>
            <a:ext cx="6851523"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Dạt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dào</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tràn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đầy</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909922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948077" y="1972637"/>
            <a:ext cx="6365887" cy="4885363"/>
          </a:xfrm>
          <a:prstGeom prst="rect">
            <a:avLst/>
          </a:prstGeom>
        </p:spPr>
      </p:pic>
      <p:sp>
        <p:nvSpPr>
          <p:cNvPr id="6" name="TextBox 5"/>
          <p:cNvSpPr txBox="1"/>
          <p:nvPr/>
        </p:nvSpPr>
        <p:spPr>
          <a:xfrm>
            <a:off x="1623553" y="403215"/>
            <a:ext cx="8366078" cy="677044"/>
          </a:xfrm>
          <a:prstGeom prst="rect">
            <a:avLst/>
          </a:prstGeom>
          <a:noFill/>
        </p:spPr>
        <p:txBody>
          <a:bodyPr wrap="square" lIns="121855" tIns="60928" rIns="121855" bIns="60928" rtlCol="0">
            <a:spAutoFit/>
          </a:bodyPr>
          <a:lstStyle/>
          <a:p>
            <a:pPr algn="ctr"/>
            <a:r>
              <a:rPr lang="en-US"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
        <p:nvSpPr>
          <p:cNvPr id="7" name="TextBox 6"/>
          <p:cNvSpPr txBox="1"/>
          <p:nvPr/>
        </p:nvSpPr>
        <p:spPr>
          <a:xfrm>
            <a:off x="7550" y="1113618"/>
            <a:ext cx="6311056" cy="4862805"/>
          </a:xfrm>
          <a:prstGeom prst="rect">
            <a:avLst/>
          </a:prstGeom>
          <a:noFill/>
        </p:spPr>
        <p:txBody>
          <a:bodyPr wrap="square" lIns="121855" tIns="60928" rIns="121855" bIns="60928" numCol="1" rtlCol="0">
            <a:spAutoFit/>
          </a:bodyPr>
          <a:lstStyle/>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ng</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6864492" y="1905919"/>
            <a:ext cx="5264756" cy="4001031"/>
          </a:xfrm>
          <a:prstGeom prst="rect">
            <a:avLst/>
          </a:prstGeom>
          <a:noFill/>
        </p:spPr>
        <p:txBody>
          <a:bodyPr wrap="square" lIns="121855" tIns="60928" rIns="121855" bIns="60928" numCol="1" rtlCol="0">
            <a:spAutoFit/>
          </a:bodyPr>
          <a:lstStyle/>
          <a:p>
            <a:pPr indent="46355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được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Sao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sóng vỗ</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Arial-Rounded" panose="020B0500000000000000" pitchFamily="34" charset="0"/>
                <a:ea typeface="Arial-Rounded" panose="020B0500000000000000" pitchFamily="34" charset="0"/>
                <a:cs typeface="Arial-Rounded" panose="020B0500000000000000" pitchFamily="34" charset="0"/>
              </a:rPr>
              <a:t>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4038323" y="6103157"/>
            <a:ext cx="4064000" cy="63001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tiếp</a:t>
            </a:r>
            <a:endPar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3">
            <a:extLst>
              <a:ext uri="{FF2B5EF4-FFF2-40B4-BE49-F238E27FC236}">
                <a16:creationId xmlns:a16="http://schemas.microsoft.com/office/drawing/2014/main" id="{324DA150-F216-4426-9929-CA50616C7C76}"/>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070" y="597663"/>
            <a:ext cx="527050" cy="301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01EAA250-9FB3-41BF-BE75-CC4AE62FF56A}"/>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991" y="3877138"/>
            <a:ext cx="527050" cy="191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2B317A59-2C14-466D-A15A-ADEEACE50653}"/>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23553" y="1709712"/>
            <a:ext cx="527050" cy="19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5B543BCD-E78D-4712-B4E5-6F90DE0AC2D9}"/>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08379" y="3827533"/>
            <a:ext cx="527050" cy="198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a:extLst>
              <a:ext uri="{FF2B5EF4-FFF2-40B4-BE49-F238E27FC236}">
                <a16:creationId xmlns:a16="http://schemas.microsoft.com/office/drawing/2014/main" id="{DF0A51C1-FC09-47FD-85F0-A0BE0E03AD59}"/>
              </a:ext>
            </a:extLst>
          </p:cNvPr>
          <p:cNvSpPr/>
          <p:nvPr/>
        </p:nvSpPr>
        <p:spPr>
          <a:xfrm>
            <a:off x="-42784" y="111361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
        <p:nvSpPr>
          <p:cNvPr id="15" name="Oval 14">
            <a:extLst>
              <a:ext uri="{FF2B5EF4-FFF2-40B4-BE49-F238E27FC236}">
                <a16:creationId xmlns:a16="http://schemas.microsoft.com/office/drawing/2014/main" id="{B8AEDDF2-FB87-4F01-AFDA-DC9324B494EF}"/>
              </a:ext>
            </a:extLst>
          </p:cNvPr>
          <p:cNvSpPr/>
          <p:nvPr/>
        </p:nvSpPr>
        <p:spPr>
          <a:xfrm>
            <a:off x="290455" y="4160347"/>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16" name="Oval 15">
            <a:extLst>
              <a:ext uri="{FF2B5EF4-FFF2-40B4-BE49-F238E27FC236}">
                <a16:creationId xmlns:a16="http://schemas.microsoft.com/office/drawing/2014/main" id="{65FD2C7D-DD4E-4EF0-B42C-510EC6E1C958}"/>
              </a:ext>
            </a:extLst>
          </p:cNvPr>
          <p:cNvSpPr/>
          <p:nvPr/>
        </p:nvSpPr>
        <p:spPr>
          <a:xfrm>
            <a:off x="7115731" y="212589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17" name="Oval 16">
            <a:extLst>
              <a:ext uri="{FF2B5EF4-FFF2-40B4-BE49-F238E27FC236}">
                <a16:creationId xmlns:a16="http://schemas.microsoft.com/office/drawing/2014/main" id="{75B37630-25CA-4742-8686-1776A54B791F}"/>
              </a:ext>
            </a:extLst>
          </p:cNvPr>
          <p:cNvSpPr/>
          <p:nvPr/>
        </p:nvSpPr>
        <p:spPr>
          <a:xfrm>
            <a:off x="6714142" y="4160346"/>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139574355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3004457"/>
          </a:xfrm>
          <a:prstGeom prst="rect">
            <a:avLst/>
          </a:prstGeom>
        </p:spPr>
      </p:pic>
      <p:sp>
        <p:nvSpPr>
          <p:cNvPr id="13" name="TextBox 12"/>
          <p:cNvSpPr txBox="1"/>
          <p:nvPr/>
        </p:nvSpPr>
        <p:spPr>
          <a:xfrm>
            <a:off x="3487021" y="2906792"/>
            <a:ext cx="6311056" cy="4555029"/>
          </a:xfrm>
          <a:prstGeom prst="rect">
            <a:avLst/>
          </a:prstGeom>
          <a:noFill/>
        </p:spPr>
        <p:txBody>
          <a:bodyPr wrap="square" lIns="121855" tIns="60928" rIns="121855" bIns="60928" numCol="1" rtlCol="0">
            <a:spAutoFit/>
          </a:bodyPr>
          <a:lstStyle/>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36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ng</a:t>
            </a:r>
            <a:r>
              <a:rPr lang="vi-VN" sz="36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indent="463550"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14" name="Straight Connector 13"/>
          <p:cNvCxnSpPr/>
          <p:nvPr/>
        </p:nvCxnSpPr>
        <p:spPr>
          <a:xfrm flipV="1">
            <a:off x="7918541" y="2964024"/>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8348961" y="3596836"/>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V="1">
            <a:off x="7194512" y="4030407"/>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8082665" y="4598988"/>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V="1">
            <a:off x="7470603" y="5172999"/>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8420165" y="5624243"/>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8491368" y="5624243"/>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22" name="Oval 21">
            <a:extLst>
              <a:ext uri="{FF2B5EF4-FFF2-40B4-BE49-F238E27FC236}">
                <a16:creationId xmlns:a16="http://schemas.microsoft.com/office/drawing/2014/main" id="{DF0A51C1-FC09-47FD-85F0-A0BE0E03AD59}"/>
              </a:ext>
            </a:extLst>
          </p:cNvPr>
          <p:cNvSpPr/>
          <p:nvPr/>
        </p:nvSpPr>
        <p:spPr>
          <a:xfrm>
            <a:off x="3487021" y="2987660"/>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Tree>
    <p:extLst>
      <p:ext uri="{BB962C8B-B14F-4D97-AF65-F5344CB8AC3E}">
        <p14:creationId xmlns:p14="http://schemas.microsoft.com/office/powerpoint/2010/main" val="4706429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6136039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hỏi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6676318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8302"/>
            <a:ext cx="12192002" cy="6858000"/>
          </a:xfrm>
          <a:prstGeom prst="rect">
            <a:avLst/>
          </a:prstGeom>
        </p:spPr>
      </p:pic>
      <p:pic>
        <p:nvPicPr>
          <p:cNvPr id="10"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11" name="Group 10">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2"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285008" y="329950"/>
            <a:ext cx="1105122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Sắp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sắp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31547" y="4643213"/>
            <a:ext cx="2038289" cy="2309918"/>
          </a:xfrm>
          <a:prstGeom prst="rect">
            <a:avLst/>
          </a:prstGeom>
        </p:spPr>
      </p:pic>
      <p:sp>
        <p:nvSpPr>
          <p:cNvPr id="14" name="TextBox 13"/>
          <p:cNvSpPr txBox="1"/>
          <p:nvPr/>
        </p:nvSpPr>
        <p:spPr>
          <a:xfrm>
            <a:off x="2072523" y="1296601"/>
            <a:ext cx="5620473" cy="4995662"/>
          </a:xfrm>
          <a:prstGeom prst="rect">
            <a:avLst/>
          </a:prstGeom>
          <a:noFill/>
        </p:spPr>
        <p:txBody>
          <a:bodyPr wrap="square" lIns="121855" tIns="60928" rIns="121855" bIns="60928" rtlCol="0">
            <a:spAutoFit/>
          </a:bodyPr>
          <a:lstStyle/>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36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ng</a:t>
            </a:r>
            <a:r>
              <a:rPr lang="vi-VN" sz="36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ight Arrow 14"/>
          <p:cNvSpPr/>
          <p:nvPr/>
        </p:nvSpPr>
        <p:spPr>
          <a:xfrm>
            <a:off x="6076204" y="3306453"/>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678396" y="3213690"/>
            <a:ext cx="2562173" cy="60850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dại</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6"/>
          <p:cNvSpPr/>
          <p:nvPr/>
        </p:nvSpPr>
        <p:spPr>
          <a:xfrm>
            <a:off x="7835868" y="4082243"/>
            <a:ext cx="2562172" cy="56984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chim</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ight Arrow 17"/>
          <p:cNvSpPr/>
          <p:nvPr/>
        </p:nvSpPr>
        <p:spPr>
          <a:xfrm>
            <a:off x="6990172" y="4185880"/>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213393" y="4938106"/>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857360" y="4857723"/>
            <a:ext cx="2562173" cy="56984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Trẻ</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con</a:t>
            </a:r>
          </a:p>
        </p:txBody>
      </p:sp>
      <p:sp>
        <p:nvSpPr>
          <p:cNvPr id="21" name="Right Arrow 20"/>
          <p:cNvSpPr/>
          <p:nvPr/>
        </p:nvSpPr>
        <p:spPr>
          <a:xfrm>
            <a:off x="7136024" y="5773943"/>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7858240" y="5773942"/>
            <a:ext cx="2733560" cy="5551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lớn</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Oval 22">
            <a:extLst>
              <a:ext uri="{FF2B5EF4-FFF2-40B4-BE49-F238E27FC236}">
                <a16:creationId xmlns:a16="http://schemas.microsoft.com/office/drawing/2014/main" id="{DF0A51C1-FC09-47FD-85F0-A0BE0E03AD59}"/>
              </a:ext>
            </a:extLst>
          </p:cNvPr>
          <p:cNvSpPr/>
          <p:nvPr/>
        </p:nvSpPr>
        <p:spPr>
          <a:xfrm>
            <a:off x="2040792" y="157018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Tree>
    <p:extLst>
      <p:ext uri="{BB962C8B-B14F-4D97-AF65-F5344CB8AC3E}">
        <p14:creationId xmlns:p14="http://schemas.microsoft.com/office/powerpoint/2010/main" val="366588747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22774" y="4641775"/>
            <a:ext cx="2038289" cy="2309918"/>
          </a:xfrm>
          <a:prstGeom prst="rect">
            <a:avLst/>
          </a:prstGeom>
        </p:spPr>
      </p:pic>
      <p:sp>
        <p:nvSpPr>
          <p:cNvPr id="7" name="Rounded Rectangle 6"/>
          <p:cNvSpPr/>
          <p:nvPr/>
        </p:nvSpPr>
        <p:spPr>
          <a:xfrm>
            <a:off x="285008" y="329950"/>
            <a:ext cx="1105122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TextBox 7"/>
          <p:cNvSpPr txBox="1"/>
          <p:nvPr/>
        </p:nvSpPr>
        <p:spPr>
          <a:xfrm>
            <a:off x="3639786" y="1918962"/>
            <a:ext cx="5522026" cy="2620204"/>
          </a:xfrm>
          <a:prstGeom prst="rect">
            <a:avLst/>
          </a:prstGeom>
          <a:noFill/>
        </p:spPr>
        <p:txBody>
          <a:bodyPr wrap="square" lIns="121855" tIns="60928" rIns="121855" bIns="60928" numCol="1" rtlCol="0">
            <a:spAutoFit/>
          </a:bodyPr>
          <a:lstStyle/>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2" name="Picture 4" descr="Vẽ tranh phong cảnh b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08" y="2031886"/>
            <a:ext cx="3542174" cy="2136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4" name="Picture 6" descr="Vector phong cảnh núi rừng thiên nhiên - Chiều Thứ Bả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7772">
            <a:off x="8561477" y="1665538"/>
            <a:ext cx="2922590" cy="29167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ounded Rectangle 13"/>
          <p:cNvSpPr/>
          <p:nvPr/>
        </p:nvSpPr>
        <p:spPr>
          <a:xfrm>
            <a:off x="1115412" y="4975431"/>
            <a:ext cx="8907362" cy="1335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buồm</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lộng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ight Arrow 14"/>
          <p:cNvSpPr/>
          <p:nvPr/>
        </p:nvSpPr>
        <p:spPr>
          <a:xfrm>
            <a:off x="526709" y="5465093"/>
            <a:ext cx="588703" cy="37699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6" name="Oval 15">
            <a:extLst>
              <a:ext uri="{FF2B5EF4-FFF2-40B4-BE49-F238E27FC236}">
                <a16:creationId xmlns:a16="http://schemas.microsoft.com/office/drawing/2014/main" id="{B8AEDDF2-FB87-4F01-AFDA-DC9324B494EF}"/>
              </a:ext>
            </a:extLst>
          </p:cNvPr>
          <p:cNvSpPr/>
          <p:nvPr/>
        </p:nvSpPr>
        <p:spPr>
          <a:xfrm>
            <a:off x="3682469" y="2095864"/>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Tree>
    <p:extLst>
      <p:ext uri="{BB962C8B-B14F-4D97-AF65-F5344CB8AC3E}">
        <p14:creationId xmlns:p14="http://schemas.microsoft.com/office/powerpoint/2010/main" val="36425301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1000"/>
                                        <p:tgtEl>
                                          <p:spTgt spid="2054"/>
                                        </p:tgtEl>
                                      </p:cBhvr>
                                    </p:animEffect>
                                    <p:anim calcmode="lin" valueType="num">
                                      <p:cBhvr>
                                        <p:cTn id="27" dur="1000" fill="hold"/>
                                        <p:tgtEl>
                                          <p:spTgt spid="2054"/>
                                        </p:tgtEl>
                                        <p:attrNameLst>
                                          <p:attrName>ppt_x</p:attrName>
                                        </p:attrNameLst>
                                      </p:cBhvr>
                                      <p:tavLst>
                                        <p:tav tm="0">
                                          <p:val>
                                            <p:strVal val="#ppt_x"/>
                                          </p:val>
                                        </p:tav>
                                        <p:tav tm="100000">
                                          <p:val>
                                            <p:strVal val="#ppt_x"/>
                                          </p:val>
                                        </p:tav>
                                      </p:tavLst>
                                    </p:anim>
                                    <p:anim calcmode="lin" valueType="num">
                                      <p:cBhvr>
                                        <p:cTn id="28"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22774" y="4641775"/>
            <a:ext cx="2038289" cy="2309918"/>
          </a:xfrm>
          <a:prstGeom prst="rect">
            <a:avLst/>
          </a:prstGeom>
        </p:spPr>
      </p:pic>
      <p:sp>
        <p:nvSpPr>
          <p:cNvPr id="7" name="Rounded Rectangle 6"/>
          <p:cNvSpPr/>
          <p:nvPr/>
        </p:nvSpPr>
        <p:spPr>
          <a:xfrm>
            <a:off x="285007" y="329950"/>
            <a:ext cx="1153094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TextBox 7"/>
          <p:cNvSpPr txBox="1"/>
          <p:nvPr/>
        </p:nvSpPr>
        <p:spPr>
          <a:xfrm>
            <a:off x="3563767" y="1944013"/>
            <a:ext cx="5522026" cy="2976904"/>
          </a:xfrm>
          <a:prstGeom prst="rect">
            <a:avLst/>
          </a:prstGeom>
          <a:noFill/>
        </p:spPr>
        <p:txBody>
          <a:bodyPr wrap="square" lIns="121855" tIns="60928" rIns="121855" bIns="60928" numCol="1" rtlCol="0">
            <a:spAutoFit/>
          </a:bodyPr>
          <a:lstStyle/>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32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Rounded Rectangle 13"/>
          <p:cNvSpPr/>
          <p:nvPr/>
        </p:nvSpPr>
        <p:spPr>
          <a:xfrm>
            <a:off x="1201070" y="5340004"/>
            <a:ext cx="8593541" cy="10150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lửa</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ao</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sâu</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ight Arrow 14"/>
          <p:cNvSpPr/>
          <p:nvPr/>
        </p:nvSpPr>
        <p:spPr>
          <a:xfrm>
            <a:off x="592810" y="5461840"/>
            <a:ext cx="588703" cy="37699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0242" name="Picture 2" descr="Top 9 Bài văn phân tích hình tượng người bà trong &amp;quot;Bếp lửa&amp;quot; của Bằng Việt  hay nhất - Toplist.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08" y="2260794"/>
            <a:ext cx="3531136" cy="2660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8" name="Picture 8" descr="Short answers: Choose correct answer - Ngữ pháp trung cấp level 1 - Ucan.vn"/>
          <p:cNvPicPr>
            <a:picLocks noChangeAspect="1" noChangeArrowheads="1"/>
          </p:cNvPicPr>
          <p:nvPr/>
        </p:nvPicPr>
        <p:blipFill rotWithShape="1">
          <a:blip r:embed="rId6">
            <a:extLst>
              <a:ext uri="{28A0092B-C50C-407E-A947-70E740481C1C}">
                <a14:useLocalDpi xmlns:a14="http://schemas.microsoft.com/office/drawing/2010/main" val="0"/>
              </a:ext>
            </a:extLst>
          </a:blip>
          <a:srcRect r="13268"/>
          <a:stretch/>
        </p:blipFill>
        <p:spPr bwMode="auto">
          <a:xfrm>
            <a:off x="8580833" y="2081567"/>
            <a:ext cx="3235116" cy="2861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65FD2C7D-DD4E-4EF0-B42C-510EC6E1C958}"/>
              </a:ext>
            </a:extLst>
          </p:cNvPr>
          <p:cNvSpPr/>
          <p:nvPr/>
        </p:nvSpPr>
        <p:spPr>
          <a:xfrm>
            <a:off x="3648848" y="2164645"/>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Tree>
    <p:extLst>
      <p:ext uri="{BB962C8B-B14F-4D97-AF65-F5344CB8AC3E}">
        <p14:creationId xmlns:p14="http://schemas.microsoft.com/office/powerpoint/2010/main" val="195365226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barn(inVertical)">
                                      <p:cBhvr>
                                        <p:cTn id="19" dur="5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barn(inVertical)">
                                      <p:cBhvr>
                                        <p:cTn id="24" dur="500"/>
                                        <p:tgtEl>
                                          <p:spTgt spid="102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0"/>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88223" y="906084"/>
            <a:ext cx="8354277" cy="140206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16" name="TextBox 15"/>
          <p:cNvSpPr txBox="1"/>
          <p:nvPr/>
        </p:nvSpPr>
        <p:spPr>
          <a:xfrm>
            <a:off x="1871531" y="3159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3323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3739147" y="518465"/>
            <a:ext cx="4562671" cy="584775"/>
          </a:xfrm>
          <a:prstGeom prst="rect">
            <a:avLst/>
          </a:prstGeom>
          <a:noFill/>
          <a:ln w="9525">
            <a:noFill/>
          </a:ln>
        </p:spPr>
        <p:txBody>
          <a:bodyPr wrap="square">
            <a:spAutoFit/>
          </a:bodyPr>
          <a:lstStyle/>
          <a:p>
            <a:pPr lvl="0" eaLnBrk="0" hangingPunct="0"/>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lang="zh-CN"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46116" descr="03"/>
          <p:cNvPicPr>
            <a:picLocks noChangeAspect="1"/>
          </p:cNvPicPr>
          <p:nvPr/>
        </p:nvPicPr>
        <p:blipFill>
          <a:blip r:embed="rId6"/>
          <a:stretch>
            <a:fillRect/>
          </a:stretch>
        </p:blipFill>
        <p:spPr>
          <a:xfrm>
            <a:off x="1475197" y="2501142"/>
            <a:ext cx="7215444" cy="1394507"/>
          </a:xfrm>
          <a:prstGeom prst="rect">
            <a:avLst/>
          </a:prstGeom>
          <a:noFill/>
          <a:ln w="9525">
            <a:noFill/>
          </a:ln>
        </p:spPr>
      </p:pic>
      <p:pic>
        <p:nvPicPr>
          <p:cNvPr id="28" name="图片 46117" descr="04"/>
          <p:cNvPicPr>
            <a:picLocks noChangeAspect="1"/>
          </p:cNvPicPr>
          <p:nvPr/>
        </p:nvPicPr>
        <p:blipFill>
          <a:blip r:embed="rId7"/>
          <a:stretch>
            <a:fillRect/>
          </a:stretch>
        </p:blipFill>
        <p:spPr>
          <a:xfrm>
            <a:off x="1622385" y="4150647"/>
            <a:ext cx="6635782" cy="1221453"/>
          </a:xfrm>
          <a:prstGeom prst="rect">
            <a:avLst/>
          </a:prstGeom>
          <a:noFill/>
          <a:ln w="9525">
            <a:noFill/>
          </a:ln>
        </p:spPr>
      </p:pic>
      <p:pic>
        <p:nvPicPr>
          <p:cNvPr id="31" name="图片 46121" descr="png-0731"/>
          <p:cNvPicPr>
            <a:picLocks noChangeAspect="1"/>
          </p:cNvPicPr>
          <p:nvPr/>
        </p:nvPicPr>
        <p:blipFill>
          <a:blip r:embed="rId8"/>
          <a:stretch>
            <a:fillRect/>
          </a:stretch>
        </p:blipFill>
        <p:spPr>
          <a:xfrm>
            <a:off x="1901005" y="4150647"/>
            <a:ext cx="1096963" cy="1096962"/>
          </a:xfrm>
          <a:prstGeom prst="rect">
            <a:avLst/>
          </a:prstGeom>
          <a:noFill/>
          <a:ln w="9525">
            <a:noFill/>
          </a:ln>
        </p:spPr>
      </p:pic>
      <p:pic>
        <p:nvPicPr>
          <p:cNvPr id="37" name="图片 46127" descr="png-0731"/>
          <p:cNvPicPr>
            <a:picLocks noChangeAspect="1"/>
          </p:cNvPicPr>
          <p:nvPr/>
        </p:nvPicPr>
        <p:blipFill>
          <a:blip r:embed="rId8"/>
          <a:stretch>
            <a:fillRect/>
          </a:stretch>
        </p:blipFill>
        <p:spPr>
          <a:xfrm>
            <a:off x="2028099" y="1244542"/>
            <a:ext cx="1096962" cy="818914"/>
          </a:xfrm>
          <a:prstGeom prst="rect">
            <a:avLst/>
          </a:prstGeom>
          <a:noFill/>
          <a:ln w="9525">
            <a:noFill/>
          </a:ln>
        </p:spPr>
      </p:pic>
      <p:pic>
        <p:nvPicPr>
          <p:cNvPr id="40" name="图片 46130" descr="png-0731副本"/>
          <p:cNvPicPr>
            <a:picLocks noChangeAspect="1"/>
          </p:cNvPicPr>
          <p:nvPr/>
        </p:nvPicPr>
        <p:blipFill>
          <a:blip r:embed="rId9"/>
          <a:stretch>
            <a:fillRect/>
          </a:stretch>
        </p:blipFill>
        <p:spPr>
          <a:xfrm>
            <a:off x="1925391" y="2684508"/>
            <a:ext cx="729688" cy="862807"/>
          </a:xfrm>
          <a:prstGeom prst="rect">
            <a:avLst/>
          </a:prstGeom>
          <a:noFill/>
          <a:ln w="9525">
            <a:noFill/>
          </a:ln>
        </p:spPr>
      </p:pic>
      <p:sp>
        <p:nvSpPr>
          <p:cNvPr id="43" name="TextBox 71"/>
          <p:cNvSpPr txBox="1"/>
          <p:nvPr/>
        </p:nvSpPr>
        <p:spPr>
          <a:xfrm>
            <a:off x="4019980" y="1221632"/>
            <a:ext cx="5257800" cy="830997"/>
          </a:xfrm>
          <a:prstGeom prst="rect">
            <a:avLst/>
          </a:prstGeom>
          <a:noFill/>
          <a:ln w="9525">
            <a:noFill/>
          </a:ln>
        </p:spPr>
        <p:txBody>
          <a:bodyPr wrap="square">
            <a:spAutoFit/>
          </a:bodyPr>
          <a:lstStyle/>
          <a:p>
            <a:pPr lvl="0" algn="just"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Đọc đúng, rõ ràng một văn bản, biết ngắt hơi ở chỗ có dấu câu. </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71"/>
          <p:cNvSpPr txBox="1"/>
          <p:nvPr/>
        </p:nvSpPr>
        <p:spPr>
          <a:xfrm>
            <a:off x="3580909" y="2806861"/>
            <a:ext cx="4879145" cy="830997"/>
          </a:xfrm>
          <a:prstGeom prst="rect">
            <a:avLst/>
          </a:prstGeom>
          <a:noFill/>
          <a:ln w="9525">
            <a:noFill/>
          </a:ln>
        </p:spPr>
        <p:txBody>
          <a:bodyPr wrap="square">
            <a:spAutoFit/>
          </a:bodyPr>
          <a:lstStyle/>
          <a:p>
            <a:pPr eaLnBrk="0" hangingPunct="0"/>
            <a:r>
              <a:rPr lang="en-US" altLang="zh-C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Nhận biết được các chi tiết trong tranh; Nắm được nội dung bài thơ.</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 name="TextBox 71"/>
          <p:cNvSpPr txBox="1"/>
          <p:nvPr/>
        </p:nvSpPr>
        <p:spPr>
          <a:xfrm>
            <a:off x="3739147" y="4364496"/>
            <a:ext cx="3821492" cy="830997"/>
          </a:xfrm>
          <a:prstGeom prst="rect">
            <a:avLst/>
          </a:prstGeom>
          <a:noFill/>
          <a:ln w="9525">
            <a:noFill/>
          </a:ln>
        </p:spPr>
        <p:txBody>
          <a:bodyPr wrap="square">
            <a:spAutoFit/>
          </a:bodyPr>
          <a:lstStyle/>
          <a:p>
            <a:pPr lvl="0"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Thêm yêu sách và có thêm cảm hứng để đọc sách.</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049938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6E093-1D57-4D6D-9218-61A2A02D2D45}"/>
              </a:ext>
            </a:extLst>
          </p:cNvPr>
          <p:cNvPicPr>
            <a:picLocks noChangeAspect="1"/>
          </p:cNvPicPr>
          <p:nvPr/>
        </p:nvPicPr>
        <p:blipFill>
          <a:blip r:embed="rId2" cstate="print"/>
          <a:stretch>
            <a:fillRect/>
          </a:stretch>
        </p:blipFill>
        <p:spPr>
          <a:xfrm>
            <a:off x="3139574" y="313473"/>
            <a:ext cx="5072834" cy="3147182"/>
          </a:xfrm>
          <a:prstGeom prst="rect">
            <a:avLst/>
          </a:prstGeom>
        </p:spPr>
      </p:pic>
      <p:sp>
        <p:nvSpPr>
          <p:cNvPr id="6" name="TextBox 5">
            <a:extLst>
              <a:ext uri="{FF2B5EF4-FFF2-40B4-BE49-F238E27FC236}">
                <a16:creationId xmlns:a16="http://schemas.microsoft.com/office/drawing/2014/main" id="{FB345073-FEA0-49BF-9167-1D3DC60EC059}"/>
              </a:ext>
            </a:extLst>
          </p:cNvPr>
          <p:cNvSpPr txBox="1"/>
          <p:nvPr/>
        </p:nvSpPr>
        <p:spPr>
          <a:xfrm>
            <a:off x="1673546" y="3618275"/>
            <a:ext cx="7928658" cy="584775"/>
          </a:xfrm>
          <a:prstGeom prst="rect">
            <a:avLst/>
          </a:prstGeom>
          <a:noFill/>
        </p:spPr>
        <p:txBody>
          <a:bodyPr wrap="square" rtlCol="0">
            <a:spAutoFit/>
          </a:bodyPr>
          <a:lstStyle/>
          <a:p>
            <a:r>
              <a:rPr lang="en-US" sz="3200" b="1" dirty="0">
                <a:solidFill>
                  <a:srgbClr val="0000CC"/>
                </a:solidFill>
                <a:latin typeface="Times New Roman" pitchFamily="18" charset="0"/>
                <a:ea typeface="Arial-Rounded" panose="020B0500000000000000" pitchFamily="34" charset="0"/>
                <a:cs typeface="Times New Roman" pitchFamily="18" charset="0"/>
              </a:rPr>
              <a:t>3. Theo </a:t>
            </a:r>
            <a:r>
              <a:rPr lang="en-US" sz="3200" b="1" dirty="0" err="1">
                <a:solidFill>
                  <a:srgbClr val="0000CC"/>
                </a:solidFill>
                <a:latin typeface="Times New Roman" pitchFamily="18" charset="0"/>
                <a:ea typeface="Arial-Rounded" panose="020B0500000000000000" pitchFamily="34" charset="0"/>
                <a:cs typeface="Times New Roman" pitchFamily="18" charset="0"/>
              </a:rPr>
              <a:t>em</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khổ</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thơ</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cuối</a:t>
            </a:r>
            <a:r>
              <a:rPr lang="en-US" sz="3200" b="1" dirty="0">
                <a:solidFill>
                  <a:srgbClr val="0000CC"/>
                </a:solidFill>
                <a:latin typeface="Times New Roman" pitchFamily="18" charset="0"/>
                <a:ea typeface="Arial-Rounded" panose="020B0500000000000000" pitchFamily="34" charset="0"/>
                <a:cs typeface="Times New Roman" pitchFamily="18" charset="0"/>
              </a:rPr>
              <a:t> ý </a:t>
            </a:r>
            <a:r>
              <a:rPr lang="en-US" sz="3200" b="1" dirty="0" err="1">
                <a:solidFill>
                  <a:srgbClr val="0000CC"/>
                </a:solidFill>
                <a:latin typeface="Times New Roman" pitchFamily="18" charset="0"/>
                <a:ea typeface="Arial-Rounded" panose="020B0500000000000000" pitchFamily="34" charset="0"/>
                <a:cs typeface="Times New Roman" pitchFamily="18" charset="0"/>
              </a:rPr>
              <a:t>nói</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gì</a:t>
            </a:r>
            <a:r>
              <a:rPr lang="en-US" sz="3200" b="1" dirty="0">
                <a:solidFill>
                  <a:srgbClr val="0000CC"/>
                </a:solidFill>
                <a:latin typeface="Times New Roman" pitchFamily="18" charset="0"/>
                <a:ea typeface="Arial-Rounded" panose="020B0500000000000000" pitchFamily="34" charset="0"/>
                <a:cs typeface="Times New Roman" pitchFamily="18" charset="0"/>
              </a:rPr>
              <a:t>?</a:t>
            </a:r>
          </a:p>
        </p:txBody>
      </p:sp>
      <p:sp>
        <p:nvSpPr>
          <p:cNvPr id="7" name="TextBox 6">
            <a:extLst>
              <a:ext uri="{FF2B5EF4-FFF2-40B4-BE49-F238E27FC236}">
                <a16:creationId xmlns:a16="http://schemas.microsoft.com/office/drawing/2014/main" id="{E92F0A17-A889-48B0-A173-8B778C285D5F}"/>
              </a:ext>
            </a:extLst>
          </p:cNvPr>
          <p:cNvSpPr txBox="1"/>
          <p:nvPr/>
        </p:nvSpPr>
        <p:spPr>
          <a:xfrm>
            <a:off x="1673545" y="4152356"/>
            <a:ext cx="9734309" cy="2308324"/>
          </a:xfrm>
          <a:prstGeom prst="rect">
            <a:avLst/>
          </a:prstGeom>
          <a:noFill/>
        </p:spPr>
        <p:txBody>
          <a:bodyPr wrap="square" rtlCol="0">
            <a:spAutoFit/>
          </a:bodyPr>
          <a:lstStyle/>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tiếng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sóng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vỗ</a:t>
            </a:r>
            <a:r>
              <a:rPr lang="en-US" sz="3200" dirty="0">
                <a:latin typeface="Times New Roman" pitchFamily="18" charset="0"/>
                <a:ea typeface="Arial-Rounded" panose="020B0500000000000000" pitchFamily="34" charset="0"/>
                <a:cs typeface="Times New Roman" pitchFamily="18" charset="0"/>
              </a:rPr>
              <a:t>.</a:t>
            </a:r>
          </a:p>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mây</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trời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đang</a:t>
            </a:r>
            <a:r>
              <a:rPr lang="en-US" sz="3200" dirty="0">
                <a:latin typeface="Times New Roman" pitchFamily="18" charset="0"/>
                <a:ea typeface="Arial-Rounded" panose="020B0500000000000000" pitchFamily="34" charset="0"/>
                <a:cs typeface="Times New Roman" pitchFamily="18" charset="0"/>
              </a:rPr>
              <a:t> bay.</a:t>
            </a:r>
          </a:p>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nhiều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điều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thú</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vị</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về</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cuộc</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sống</a:t>
            </a:r>
            <a:r>
              <a:rPr lang="en-US" sz="3200" dirty="0">
                <a:latin typeface="Times New Roman" pitchFamily="18" charset="0"/>
                <a:ea typeface="Arial-Rounded" panose="020B0500000000000000" pitchFamily="34" charset="0"/>
                <a:cs typeface="Times New Roman" pitchFamily="18" charset="0"/>
              </a:rPr>
              <a:t>.</a:t>
            </a:r>
          </a:p>
        </p:txBody>
      </p:sp>
      <p:sp>
        <p:nvSpPr>
          <p:cNvPr id="8" name="Oval 7">
            <a:extLst>
              <a:ext uri="{FF2B5EF4-FFF2-40B4-BE49-F238E27FC236}">
                <a16:creationId xmlns:a16="http://schemas.microsoft.com/office/drawing/2014/main" id="{132F5B30-A56E-4728-9227-E75D06A88F8B}"/>
              </a:ext>
            </a:extLst>
          </p:cNvPr>
          <p:cNvSpPr/>
          <p:nvPr/>
        </p:nvSpPr>
        <p:spPr>
          <a:xfrm>
            <a:off x="1551921" y="5816735"/>
            <a:ext cx="544010" cy="584775"/>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20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75B37630-25CA-4742-8686-1776A54B791F}"/>
              </a:ext>
            </a:extLst>
          </p:cNvPr>
          <p:cNvSpPr/>
          <p:nvPr/>
        </p:nvSpPr>
        <p:spPr>
          <a:xfrm>
            <a:off x="2671531" y="44258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354402987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970" y="-879867"/>
            <a:ext cx="10502665" cy="6540366"/>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5508" b="99021" l="4316" r="97158">
                        <a14:foregroundMark x1="26421" y1="22277" x2="31053" y2="24969"/>
                        <a14:foregroundMark x1="18947" y1="26316" x2="22105" y2="24725"/>
                        <a14:foregroundMark x1="37474" y1="45532" x2="45158" y2="53978"/>
                        <a14:foregroundMark x1="33684" y1="80171" x2="42842" y2="86414"/>
                        <a14:foregroundMark x1="32421" y1="82375" x2="52211" y2="96450"/>
                        <a14:foregroundMark x1="32842" y1="81518" x2="41474" y2="83109"/>
                        <a14:foregroundMark x1="49368" y1="27907" x2="73789" y2="41371"/>
                        <a14:foregroundMark x1="47684" y1="31212" x2="45474" y2="35863"/>
                        <a14:foregroundMark x1="45474" y1="35863" x2="59053" y2="41860"/>
                        <a14:foregroundMark x1="59053" y1="42105" x2="77684" y2="48470"/>
                        <a14:foregroundMark x1="77158" y1="47736" x2="82737" y2="50184"/>
                        <a14:foregroundMark x1="76737" y1="44798" x2="82737" y2="51285"/>
                        <a14:foregroundMark x1="35474" y1="65239" x2="48000" y2="60588"/>
                        <a14:foregroundMark x1="23789" y1="24725" x2="34737" y2="31334"/>
                        <a14:foregroundMark x1="33579" y1="40514" x2="35474" y2="40514"/>
                        <a14:foregroundMark x1="19895" y1="34639" x2="22842" y2="39535"/>
                      </a14:backgroundRemoval>
                    </a14:imgEffect>
                  </a14:imgLayer>
                </a14:imgProps>
              </a:ext>
              <a:ext uri="{28A0092B-C50C-407E-A947-70E740481C1C}">
                <a14:useLocalDpi xmlns:a14="http://schemas.microsoft.com/office/drawing/2010/main" val="0"/>
              </a:ext>
            </a:extLst>
          </a:blip>
          <a:stretch>
            <a:fillRect/>
          </a:stretch>
        </p:blipFill>
        <p:spPr>
          <a:xfrm>
            <a:off x="0" y="2823019"/>
            <a:ext cx="4564358" cy="3925348"/>
          </a:xfrm>
          <a:prstGeom prst="rect">
            <a:avLst/>
          </a:prstGeom>
        </p:spPr>
      </p:pic>
    </p:spTree>
    <p:extLst>
      <p:ext uri="{BB962C8B-B14F-4D97-AF65-F5344CB8AC3E}">
        <p14:creationId xmlns:p14="http://schemas.microsoft.com/office/powerpoint/2010/main" val="2963217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DAFF1A-1D69-4F82-BB3C-AE7182B772B9}"/>
              </a:ext>
            </a:extLst>
          </p:cNvPr>
          <p:cNvGrpSpPr/>
          <p:nvPr/>
        </p:nvGrpSpPr>
        <p:grpSpPr>
          <a:xfrm>
            <a:off x="443769" y="902694"/>
            <a:ext cx="4945382" cy="5768270"/>
            <a:chOff x="6747587" y="1089730"/>
            <a:chExt cx="4945382" cy="5768270"/>
          </a:xfrm>
        </p:grpSpPr>
        <p:pic>
          <p:nvPicPr>
            <p:cNvPr id="4" name="Picture 3">
              <a:extLst>
                <a:ext uri="{FF2B5EF4-FFF2-40B4-BE49-F238E27FC236}">
                  <a16:creationId xmlns:a16="http://schemas.microsoft.com/office/drawing/2014/main" id="{5376CCEB-9158-4DC0-8C64-F073883938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76" b="93237" l="4881" r="98962">
                          <a14:foregroundMark x1="10592" y1="7698" x2="47975" y2="3813"/>
                          <a14:foregroundMark x1="47975" y1="3813" x2="73520" y2="7194"/>
                          <a14:foregroundMark x1="37743" y1="574" x2="59605" y2="2302"/>
                          <a14:foregroundMark x1="59605" y1="2302" x2="64382" y2="791"/>
                          <a14:foregroundMark x1="7165" y1="10072" x2="4881" y2="21007"/>
                          <a14:foregroundMark x1="4881" y1="21007" x2="10073" y2="29568"/>
                          <a14:foregroundMark x1="93146" y1="12086" x2="97612" y2="21223"/>
                          <a14:foregroundMark x1="97612" y1="21223" x2="94185" y2="27842"/>
                          <a14:foregroundMark x1="94185" y1="27842" x2="92108" y2="28705"/>
                          <a14:foregroundMark x1="98962" y1="15252" x2="99169" y2="25180"/>
                          <a14:foregroundMark x1="17757" y1="51295" x2="27414" y2="72014"/>
                          <a14:foregroundMark x1="42679" y1="54748" x2="42679" y2="54748"/>
                          <a14:foregroundMark x1="41433" y1="58273" x2="41433" y2="58273"/>
                          <a14:foregroundMark x1="33645" y1="62806" x2="36552" y2="63453"/>
                          <a14:foregroundMark x1="41641" y1="56763" x2="41952" y2="57554"/>
                          <a14:foregroundMark x1="41433" y1="57482" x2="40810" y2="58489"/>
                          <a14:foregroundMark x1="40706" y1="58777" x2="39252" y2="59712"/>
                          <a14:foregroundMark x1="39356" y1="60288" x2="37175" y2="61439"/>
                          <a14:foregroundMark x1="16303" y1="49784" x2="26895" y2="49496"/>
                          <a14:foregroundMark x1="26895" y1="49496" x2="33541" y2="52014"/>
                          <a14:foregroundMark x1="33853" y1="62230" x2="24611" y2="70863"/>
                          <a14:foregroundMark x1="24611" y1="70863" x2="24091" y2="72014"/>
                          <a14:foregroundMark x1="15472" y1="65683" x2="26376" y2="76187"/>
                          <a14:foregroundMark x1="13543" y1="71799" x2="13811" y2="72950"/>
                          <a14:foregroundMark x1="13292" y1="70719" x2="13543" y2="71799"/>
                          <a14:foregroundMark x1="14746" y1="73309" x2="23053" y2="75971"/>
                          <a14:foregroundMark x1="36033" y1="70576" x2="28972" y2="77554"/>
                          <a14:foregroundMark x1="20976" y1="77698" x2="21288" y2="88849"/>
                          <a14:foregroundMark x1="21288" y1="88849" x2="20872" y2="89281"/>
                          <a14:foregroundMark x1="21288" y1="91007" x2="20561" y2="93237"/>
                          <a14:foregroundMark x1="37072" y1="91079" x2="37591" y2="92662"/>
                          <a14:foregroundMark x1="34787" y1="88705" x2="34579" y2="88705"/>
                          <a14:foregroundMark x1="34995" y1="90000" x2="34995" y2="90000"/>
                          <a14:foregroundMark x1="77882" y1="52518" x2="71547" y2="77770"/>
                          <a14:foregroundMark x1="52960" y1="57266" x2="55348" y2="59496"/>
                          <a14:foregroundMark x1="76843" y1="79784" x2="75493" y2="82230"/>
                          <a14:foregroundMark x1="87227" y1="60935" x2="84839" y2="63309"/>
                          <a14:foregroundMark x1="66044" y1="82014" x2="67913" y2="85683"/>
                          <a14:foregroundMark x1="14123" y1="50072" x2="10488" y2="55036"/>
                          <a14:foregroundMark x1="68847" y1="86835" x2="68588" y2="87770"/>
                          <a14:foregroundMark x1="70717" y1="92014" x2="67809" y2="93237"/>
                          <a14:backgroundMark x1="14330" y1="71799" x2="14330" y2="71799"/>
                          <a14:backgroundMark x1="64901" y1="61007" x2="64901" y2="61007"/>
                          <a14:backgroundMark x1="37072" y1="288" x2="38006" y2="288"/>
                          <a14:backgroundMark x1="61994" y1="288" x2="65940" y2="288"/>
                          <a14:backgroundMark x1="13396" y1="72950" x2="13396" y2="72950"/>
                          <a14:backgroundMark x1="14019" y1="73165" x2="14019" y2="72806"/>
                          <a14:backgroundMark x1="67913" y1="87914" x2="67913" y2="88489"/>
                          <a14:backgroundMark x1="67809" y1="87770" x2="67809" y2="88561"/>
                          <a14:backgroundMark x1="68536" y1="88273" x2="67809" y2="89496"/>
                        </a14:backgroundRemoval>
                      </a14:imgEffect>
                    </a14:imgLayer>
                  </a14:imgProps>
                </a:ext>
              </a:extLst>
            </a:blip>
            <a:srcRect b="5893"/>
            <a:stretch/>
          </p:blipFill>
          <p:spPr>
            <a:xfrm>
              <a:off x="6747587" y="1089730"/>
              <a:ext cx="4480858" cy="5768270"/>
            </a:xfrm>
            <a:prstGeom prst="rect">
              <a:avLst/>
            </a:prstGeom>
          </p:spPr>
        </p:pic>
        <p:sp>
          <p:nvSpPr>
            <p:cNvPr id="5" name="TextBox 4">
              <a:extLst>
                <a:ext uri="{FF2B5EF4-FFF2-40B4-BE49-F238E27FC236}">
                  <a16:creationId xmlns:a16="http://schemas.microsoft.com/office/drawing/2014/main" id="{155516BC-28BE-420D-B617-14D7C87CE113}"/>
                </a:ext>
              </a:extLst>
            </p:cNvPr>
            <p:cNvSpPr txBox="1"/>
            <p:nvPr/>
          </p:nvSpPr>
          <p:spPr>
            <a:xfrm>
              <a:off x="7040733" y="1855357"/>
              <a:ext cx="4652236" cy="707886"/>
            </a:xfrm>
            <a:prstGeom prst="rect">
              <a:avLst/>
            </a:prstGeom>
            <a:noFill/>
          </p:spPr>
          <p:txBody>
            <a:bodyPr wrap="none" rtlCol="0">
              <a:spAutoFit/>
            </a:bodyPr>
            <a:lstStyle/>
            <a:p>
              <a:r>
                <a:rPr lang="en-US" sz="4000" b="1" dirty="0">
                  <a:solidFill>
                    <a:srgbClr val="FF0000"/>
                  </a:solidFill>
                  <a:latin typeface="Arial" panose="020B0604020202020204" pitchFamily="34" charset="0"/>
                  <a:cs typeface="Arial" panose="020B0604020202020204" pitchFamily="34" charset="0"/>
                </a:rPr>
                <a:t>Chia </a:t>
              </a:r>
              <a:r>
                <a:rPr lang="en-US" sz="4000" b="1" dirty="0" err="1">
                  <a:solidFill>
                    <a:srgbClr val="FF0000"/>
                  </a:solidFill>
                  <a:latin typeface="Arial" panose="020B0604020202020204" pitchFamily="34" charset="0"/>
                  <a:cs typeface="Arial" panose="020B0604020202020204" pitchFamily="34" charset="0"/>
                </a:rPr>
                <a:t>sẻ</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trước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lớp</a:t>
              </a:r>
              <a:r>
                <a:rPr lang="en-US" sz="4000" b="1" dirty="0">
                  <a:solidFill>
                    <a:srgbClr val="FF0000"/>
                  </a:solidFill>
                  <a:latin typeface="Arial" panose="020B0604020202020204" pitchFamily="34" charset="0"/>
                  <a:cs typeface="Arial" panose="020B0604020202020204" pitchFamily="34" charset="0"/>
                </a:rPr>
                <a:t> </a:t>
              </a:r>
            </a:p>
          </p:txBody>
        </p:sp>
      </p:grpSp>
      <p:grpSp>
        <p:nvGrpSpPr>
          <p:cNvPr id="6" name="Group 5">
            <a:extLst>
              <a:ext uri="{FF2B5EF4-FFF2-40B4-BE49-F238E27FC236}">
                <a16:creationId xmlns:a16="http://schemas.microsoft.com/office/drawing/2014/main" id="{07888DB0-B609-4E89-8FBE-9643EE514B98}"/>
              </a:ext>
            </a:extLst>
          </p:cNvPr>
          <p:cNvGrpSpPr/>
          <p:nvPr/>
        </p:nvGrpSpPr>
        <p:grpSpPr>
          <a:xfrm>
            <a:off x="5844140" y="1518360"/>
            <a:ext cx="5553459" cy="3346516"/>
            <a:chOff x="631792" y="3110845"/>
            <a:chExt cx="5948314" cy="3346516"/>
          </a:xfrm>
        </p:grpSpPr>
        <p:sp>
          <p:nvSpPr>
            <p:cNvPr id="7" name="Rectangle 6">
              <a:extLst>
                <a:ext uri="{FF2B5EF4-FFF2-40B4-BE49-F238E27FC236}">
                  <a16:creationId xmlns:a16="http://schemas.microsoft.com/office/drawing/2014/main" id="{A9C0C3D3-F499-41EB-AD77-D266501D16B2}"/>
                </a:ext>
              </a:extLst>
            </p:cNvPr>
            <p:cNvSpPr/>
            <p:nvPr/>
          </p:nvSpPr>
          <p:spPr>
            <a:xfrm>
              <a:off x="631792" y="3110845"/>
              <a:ext cx="5948314" cy="334651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id="{CC0E080D-92DE-4F80-9DA1-136A1E97A914}"/>
                </a:ext>
              </a:extLst>
            </p:cNvPr>
            <p:cNvGrpSpPr/>
            <p:nvPr/>
          </p:nvGrpSpPr>
          <p:grpSpPr>
            <a:xfrm>
              <a:off x="754404" y="3159327"/>
              <a:ext cx="5317162" cy="3006336"/>
              <a:chOff x="559945" y="3157084"/>
              <a:chExt cx="5317162" cy="3006336"/>
            </a:xfrm>
          </p:grpSpPr>
          <p:sp>
            <p:nvSpPr>
              <p:cNvPr id="9" name="TextBox 8">
                <a:extLst>
                  <a:ext uri="{FF2B5EF4-FFF2-40B4-BE49-F238E27FC236}">
                    <a16:creationId xmlns:a16="http://schemas.microsoft.com/office/drawing/2014/main" id="{8C7392A8-D829-4E8E-9E6F-EBF5C761FE06}"/>
                  </a:ext>
                </a:extLst>
              </p:cNvPr>
              <p:cNvSpPr txBox="1"/>
              <p:nvPr/>
            </p:nvSpPr>
            <p:spPr>
              <a:xfrm>
                <a:off x="1235134" y="3157084"/>
                <a:ext cx="4239562" cy="523220"/>
              </a:xfrm>
              <a:prstGeom prst="rect">
                <a:avLst/>
              </a:prstGeom>
              <a:noFill/>
            </p:spPr>
            <p:txBody>
              <a:bodyPr wrap="none" rtlCol="0">
                <a:spAutoFit/>
              </a:bodyPr>
              <a:lstStyle/>
              <a:p>
                <a:pPr>
                  <a:defRPr/>
                </a:pPr>
                <a:r>
                  <a:rPr lang="vi-VN" sz="2800" b="1" kern="0" dirty="0">
                    <a:solidFill>
                      <a:srgbClr val="ED7D31">
                        <a:lumMod val="50000"/>
                      </a:srgbClr>
                    </a:solidFill>
                  </a:rPr>
                  <a:t>Tiêu chí đánh giá đọc </a:t>
                </a:r>
                <a:endParaRPr lang="en-US" sz="2800" b="1" kern="0" dirty="0">
                  <a:solidFill>
                    <a:srgbClr val="ED7D31">
                      <a:lumMod val="50000"/>
                    </a:srgbClr>
                  </a:solidFill>
                </a:endParaRPr>
              </a:p>
            </p:txBody>
          </p:sp>
          <p:grpSp>
            <p:nvGrpSpPr>
              <p:cNvPr id="10" name="Group 9">
                <a:extLst>
                  <a:ext uri="{FF2B5EF4-FFF2-40B4-BE49-F238E27FC236}">
                    <a16:creationId xmlns:a16="http://schemas.microsoft.com/office/drawing/2014/main" id="{302C542F-C8DF-48C3-B7AA-28CDAD1F927D}"/>
                  </a:ext>
                </a:extLst>
              </p:cNvPr>
              <p:cNvGrpSpPr/>
              <p:nvPr/>
            </p:nvGrpSpPr>
            <p:grpSpPr>
              <a:xfrm>
                <a:off x="559945" y="3778768"/>
                <a:ext cx="5317162" cy="2384652"/>
                <a:chOff x="559945" y="3778768"/>
                <a:chExt cx="5317162" cy="2384652"/>
              </a:xfrm>
            </p:grpSpPr>
            <p:grpSp>
              <p:nvGrpSpPr>
                <p:cNvPr id="11" name="Group 10">
                  <a:extLst>
                    <a:ext uri="{FF2B5EF4-FFF2-40B4-BE49-F238E27FC236}">
                      <a16:creationId xmlns:a16="http://schemas.microsoft.com/office/drawing/2014/main" id="{C215B8DF-732A-4919-BD4D-79DF6FBC297A}"/>
                    </a:ext>
                  </a:extLst>
                </p:cNvPr>
                <p:cNvGrpSpPr/>
                <p:nvPr/>
              </p:nvGrpSpPr>
              <p:grpSpPr>
                <a:xfrm>
                  <a:off x="571767" y="5412427"/>
                  <a:ext cx="4433855" cy="727912"/>
                  <a:chOff x="7235770" y="101606"/>
                  <a:chExt cx="2774245" cy="410161"/>
                </a:xfrm>
              </p:grpSpPr>
              <p:sp>
                <p:nvSpPr>
                  <p:cNvPr id="28" name="Rectangle: Rounded Corners 27">
                    <a:extLst>
                      <a:ext uri="{FF2B5EF4-FFF2-40B4-BE49-F238E27FC236}">
                        <a16:creationId xmlns:a16="http://schemas.microsoft.com/office/drawing/2014/main" id="{87EC06B7-3D64-41B3-9B7F-4C655F0340E2}"/>
                      </a:ext>
                    </a:extLst>
                  </p:cNvPr>
                  <p:cNvSpPr/>
                  <p:nvPr/>
                </p:nvSpPr>
                <p:spPr>
                  <a:xfrm>
                    <a:off x="7528524" y="104038"/>
                    <a:ext cx="2481491" cy="398416"/>
                  </a:xfrm>
                  <a:prstGeom prst="roundRect">
                    <a:avLst/>
                  </a:prstGeom>
                  <a:solidFill>
                    <a:schemeClr val="accent5">
                      <a:lumMod val="60000"/>
                      <a:lumOff val="40000"/>
                    </a:scheme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rPr>
                      <a:t>Đọc diễn cảm, giọng phù hợp với nội dung bài thơ</a:t>
                    </a:r>
                    <a:endParaRPr lang="en-US" b="1" kern="0" dirty="0">
                      <a:solidFill>
                        <a:prstClr val="black"/>
                      </a:solidFill>
                    </a:endParaRPr>
                  </a:p>
                </p:txBody>
              </p:sp>
              <p:sp>
                <p:nvSpPr>
                  <p:cNvPr id="29" name="Oval 28">
                    <a:extLst>
                      <a:ext uri="{FF2B5EF4-FFF2-40B4-BE49-F238E27FC236}">
                        <a16:creationId xmlns:a16="http://schemas.microsoft.com/office/drawing/2014/main" id="{D0A1F085-2909-4BC6-9548-230BD7857229}"/>
                      </a:ext>
                    </a:extLst>
                  </p:cNvPr>
                  <p:cNvSpPr/>
                  <p:nvPr/>
                </p:nvSpPr>
                <p:spPr>
                  <a:xfrm>
                    <a:off x="7235770" y="101606"/>
                    <a:ext cx="425593" cy="410161"/>
                  </a:xfrm>
                  <a:prstGeom prst="ellipse">
                    <a:avLst/>
                  </a:prstGeom>
                  <a:solidFill>
                    <a:schemeClr val="accent5">
                      <a:lumMod val="20000"/>
                      <a:lumOff val="80000"/>
                    </a:schemeClr>
                  </a:solidFill>
                  <a:ln w="12700" cap="flat" cmpd="sng" algn="ctr">
                    <a:solidFill>
                      <a:srgbClr val="4472C4">
                        <a:shade val="50000"/>
                      </a:srgbClr>
                    </a:solidFill>
                    <a:prstDash val="solid"/>
                    <a:miter lim="800000"/>
                  </a:ln>
                  <a:effectLst/>
                </p:spPr>
                <p:txBody>
                  <a:bodyPr rtlCol="0" anchor="ctr"/>
                  <a:lstStyle/>
                  <a:p>
                    <a:pPr algn="ctr">
                      <a:defRPr/>
                    </a:pPr>
                    <a:r>
                      <a:rPr lang="en-US" sz="2000" b="1" kern="0" dirty="0">
                        <a:solidFill>
                          <a:prstClr val="black"/>
                        </a:solidFill>
                        <a:latin typeface="Arial" panose="020B0604020202020204" pitchFamily="34" charset="0"/>
                      </a:rPr>
                      <a:t>3</a:t>
                    </a:r>
                    <a:endParaRPr lang="en-US" sz="2000" b="1" kern="0" dirty="0">
                      <a:solidFill>
                        <a:prstClr val="black"/>
                      </a:solidFill>
                    </a:endParaRPr>
                  </a:p>
                </p:txBody>
              </p:sp>
            </p:grpSp>
            <p:grpSp>
              <p:nvGrpSpPr>
                <p:cNvPr id="12" name="Group 11">
                  <a:extLst>
                    <a:ext uri="{FF2B5EF4-FFF2-40B4-BE49-F238E27FC236}">
                      <a16:creationId xmlns:a16="http://schemas.microsoft.com/office/drawing/2014/main" id="{1E0A3C62-B84C-4027-AA91-18C7659F9FAF}"/>
                    </a:ext>
                  </a:extLst>
                </p:cNvPr>
                <p:cNvGrpSpPr/>
                <p:nvPr/>
              </p:nvGrpSpPr>
              <p:grpSpPr>
                <a:xfrm>
                  <a:off x="571768" y="3778768"/>
                  <a:ext cx="5273461" cy="727910"/>
                  <a:chOff x="7750991" y="590582"/>
                  <a:chExt cx="4095610" cy="532791"/>
                </a:xfrm>
              </p:grpSpPr>
              <p:grpSp>
                <p:nvGrpSpPr>
                  <p:cNvPr id="22" name="Group 21">
                    <a:extLst>
                      <a:ext uri="{FF2B5EF4-FFF2-40B4-BE49-F238E27FC236}">
                        <a16:creationId xmlns:a16="http://schemas.microsoft.com/office/drawing/2014/main" id="{02552527-F55A-4FB2-808A-12F03657E3DB}"/>
                      </a:ext>
                    </a:extLst>
                  </p:cNvPr>
                  <p:cNvGrpSpPr/>
                  <p:nvPr/>
                </p:nvGrpSpPr>
                <p:grpSpPr>
                  <a:xfrm>
                    <a:off x="7750991" y="590582"/>
                    <a:ext cx="3390731" cy="532791"/>
                    <a:chOff x="7305133" y="272309"/>
                    <a:chExt cx="2731705" cy="410161"/>
                  </a:xfrm>
                </p:grpSpPr>
                <p:sp>
                  <p:nvSpPr>
                    <p:cNvPr id="26" name="Rectangle: Rounded Corners 25">
                      <a:extLst>
                        <a:ext uri="{FF2B5EF4-FFF2-40B4-BE49-F238E27FC236}">
                          <a16:creationId xmlns:a16="http://schemas.microsoft.com/office/drawing/2014/main" id="{E7706A03-D926-4F6A-A1BC-CB7000630E07}"/>
                        </a:ext>
                      </a:extLst>
                    </p:cNvPr>
                    <p:cNvSpPr/>
                    <p:nvPr/>
                  </p:nvSpPr>
                  <p:spPr>
                    <a:xfrm>
                      <a:off x="7583210" y="279289"/>
                      <a:ext cx="245362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rPr>
                        <a:t>Đọc đúng từ ngữ, ngắt nghỉ hơi đúng</a:t>
                      </a:r>
                      <a:endParaRPr lang="en-US" b="1" kern="0" dirty="0">
                        <a:solidFill>
                          <a:prstClr val="black"/>
                        </a:solidFill>
                      </a:endParaRPr>
                    </a:p>
                  </p:txBody>
                </p:sp>
                <p:sp>
                  <p:nvSpPr>
                    <p:cNvPr id="27" name="Oval 26">
                      <a:extLst>
                        <a:ext uri="{FF2B5EF4-FFF2-40B4-BE49-F238E27FC236}">
                          <a16:creationId xmlns:a16="http://schemas.microsoft.com/office/drawing/2014/main" id="{B8F62A61-B1C5-4162-AB8C-8097148D0155}"/>
                        </a:ext>
                      </a:extLst>
                    </p:cNvPr>
                    <p:cNvSpPr/>
                    <p:nvPr/>
                  </p:nvSpPr>
                  <p:spPr>
                    <a:xfrm>
                      <a:off x="7305133" y="272309"/>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1</a:t>
                      </a:r>
                      <a:endParaRPr lang="en-US" b="1" kern="0" dirty="0">
                        <a:solidFill>
                          <a:prstClr val="black"/>
                        </a:solidFill>
                      </a:endParaRPr>
                    </a:p>
                  </p:txBody>
                </p:sp>
              </p:grpSp>
              <p:pic>
                <p:nvPicPr>
                  <p:cNvPr id="25" name="Picture 24">
                    <a:extLst>
                      <a:ext uri="{FF2B5EF4-FFF2-40B4-BE49-F238E27FC236}">
                        <a16:creationId xmlns:a16="http://schemas.microsoft.com/office/drawing/2014/main" id="{5C889EF4-CE0E-4B29-8CB4-E60CB4DEDF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15" name="Picture 14">
                  <a:extLst>
                    <a:ext uri="{FF2B5EF4-FFF2-40B4-BE49-F238E27FC236}">
                      <a16:creationId xmlns:a16="http://schemas.microsoft.com/office/drawing/2014/main" id="{99C8F979-BB5D-47AA-A09C-239F9D262D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151265" y="4739055"/>
                  <a:ext cx="646862" cy="545676"/>
                </a:xfrm>
                <a:prstGeom prst="rect">
                  <a:avLst/>
                </a:prstGeom>
              </p:spPr>
            </p:pic>
            <p:grpSp>
              <p:nvGrpSpPr>
                <p:cNvPr id="16" name="Group 15">
                  <a:extLst>
                    <a:ext uri="{FF2B5EF4-FFF2-40B4-BE49-F238E27FC236}">
                      <a16:creationId xmlns:a16="http://schemas.microsoft.com/office/drawing/2014/main" id="{FE831E02-1EC5-45A6-86D5-EEDAB83EC784}"/>
                    </a:ext>
                  </a:extLst>
                </p:cNvPr>
                <p:cNvGrpSpPr/>
                <p:nvPr/>
              </p:nvGrpSpPr>
              <p:grpSpPr>
                <a:xfrm>
                  <a:off x="559945" y="4572764"/>
                  <a:ext cx="4418486" cy="744440"/>
                  <a:chOff x="7252985" y="163236"/>
                  <a:chExt cx="2764623" cy="419474"/>
                </a:xfrm>
              </p:grpSpPr>
              <p:sp>
                <p:nvSpPr>
                  <p:cNvPr id="20" name="Rectangle: Rounded Corners 19">
                    <a:extLst>
                      <a:ext uri="{FF2B5EF4-FFF2-40B4-BE49-F238E27FC236}">
                        <a16:creationId xmlns:a16="http://schemas.microsoft.com/office/drawing/2014/main" id="{C846A07C-DD54-4454-8118-C9047A145172}"/>
                      </a:ext>
                    </a:extLst>
                  </p:cNvPr>
                  <p:cNvSpPr/>
                  <p:nvPr/>
                </p:nvSpPr>
                <p:spPr>
                  <a:xfrm>
                    <a:off x="7600452" y="163236"/>
                    <a:ext cx="2417156"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cs typeface="Arial" panose="020B0604020202020204" pitchFamily="34" charset="0"/>
                      </a:rPr>
                      <a:t>Đọc to, rõ ràng, đúng tốc độ</a:t>
                    </a:r>
                  </a:p>
                </p:txBody>
              </p:sp>
              <p:sp>
                <p:nvSpPr>
                  <p:cNvPr id="21" name="Oval 20">
                    <a:extLst>
                      <a:ext uri="{FF2B5EF4-FFF2-40B4-BE49-F238E27FC236}">
                        <a16:creationId xmlns:a16="http://schemas.microsoft.com/office/drawing/2014/main" id="{D1C76E2D-544D-403A-AE7D-B2BCEAA7C8B2}"/>
                      </a:ext>
                    </a:extLst>
                  </p:cNvPr>
                  <p:cNvSpPr/>
                  <p:nvPr/>
                </p:nvSpPr>
                <p:spPr>
                  <a:xfrm>
                    <a:off x="7252985" y="172549"/>
                    <a:ext cx="408019"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2</a:t>
                    </a:r>
                    <a:endParaRPr lang="en-US" b="1" kern="0" dirty="0">
                      <a:solidFill>
                        <a:prstClr val="black"/>
                      </a:solidFill>
                    </a:endParaRPr>
                  </a:p>
                </p:txBody>
              </p:sp>
            </p:grpSp>
            <p:pic>
              <p:nvPicPr>
                <p:cNvPr id="19" name="Picture 18">
                  <a:extLst>
                    <a:ext uri="{FF2B5EF4-FFF2-40B4-BE49-F238E27FC236}">
                      <a16:creationId xmlns:a16="http://schemas.microsoft.com/office/drawing/2014/main" id="{BA1EB47D-D270-4C2E-AA53-263BE19380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230245" y="5636926"/>
                  <a:ext cx="646862" cy="526494"/>
                </a:xfrm>
                <a:prstGeom prst="rect">
                  <a:avLst/>
                </a:prstGeom>
              </p:spPr>
            </p:pic>
          </p:grpSp>
        </p:grpSp>
      </p:grpSp>
    </p:spTree>
    <p:extLst>
      <p:ext uri="{BB962C8B-B14F-4D97-AF65-F5344CB8AC3E}">
        <p14:creationId xmlns:p14="http://schemas.microsoft.com/office/powerpoint/2010/main" val="24293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937" y="1291785"/>
            <a:ext cx="9542818" cy="3785652"/>
          </a:xfrm>
          <a:prstGeom prst="rect">
            <a:avLst/>
          </a:prstGeom>
          <a:noFill/>
        </p:spPr>
        <p:txBody>
          <a:bodyPr wrap="square" rtlCol="0">
            <a:spAutoFit/>
          </a:bodyPr>
          <a:lstStyle/>
          <a:p>
            <a:pPr lvl="0" algn="just">
              <a:lnSpc>
                <a:spcPct val="150000"/>
              </a:lnSpc>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Sách mở ra trước mắt chúng ta cả một thế giới sinh động và</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hấp 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tàng</a:t>
            </a:r>
            <a:r>
              <a:rPr lang="en-US" sz="3200" dirty="0">
                <a:latin typeface="Times New Roman" pitchFamily="18" charset="0"/>
                <a:cs typeface="Times New Roman" pitchFamily="18" charset="0"/>
              </a:rPr>
              <a:t> tri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giúp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nâng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tri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chăm chỉ đọc 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TextBox 5"/>
          <p:cNvSpPr txBox="1"/>
          <p:nvPr/>
        </p:nvSpPr>
        <p:spPr>
          <a:xfrm>
            <a:off x="1702937" y="1456559"/>
            <a:ext cx="9651999" cy="3785652"/>
          </a:xfrm>
          <a:prstGeom prst="rect">
            <a:avLst/>
          </a:prstGeom>
          <a:solidFill>
            <a:srgbClr val="00B050"/>
          </a:solidFill>
          <a:ln w="28575">
            <a:solidFill>
              <a:srgbClr val="FFFF00"/>
            </a:solidFill>
          </a:ln>
        </p:spPr>
        <p:txBody>
          <a:bodyPr wrap="square" rtlCol="0">
            <a:spAutoFit/>
          </a:bodyPr>
          <a:lstStyle/>
          <a:p>
            <a:pPr lvl="0">
              <a:lnSpc>
                <a:spcPct val="150000"/>
              </a:lnSpc>
            </a:pPr>
            <a:r>
              <a:rPr lang="en-US" sz="3200" b="1" dirty="0">
                <a:solidFill>
                  <a:schemeClr val="bg1"/>
                </a:solidFill>
                <a:latin typeface="+mj-lt"/>
              </a:rPr>
              <a:t>     </a:t>
            </a:r>
            <a:r>
              <a:rPr lang="vi-VN" sz="3200" b="1" dirty="0">
                <a:solidFill>
                  <a:schemeClr val="bg1"/>
                </a:solidFill>
                <a:latin typeface="+mj-lt"/>
              </a:rPr>
              <a:t>Bài thơ</a:t>
            </a:r>
            <a:r>
              <a:rPr lang="en-US" sz="3200" b="1" dirty="0">
                <a:solidFill>
                  <a:schemeClr val="bg1"/>
                </a:solidFill>
                <a:latin typeface="+mj-lt"/>
              </a:rPr>
              <a:t>:</a:t>
            </a:r>
            <a:r>
              <a:rPr lang="vi-VN" sz="3200" b="1" dirty="0">
                <a:solidFill>
                  <a:schemeClr val="bg1"/>
                </a:solidFill>
                <a:latin typeface="+mj-lt"/>
              </a:rPr>
              <a:t> </a:t>
            </a:r>
            <a:r>
              <a:rPr lang="en-US" sz="3200" b="1" dirty="0">
                <a:solidFill>
                  <a:schemeClr val="bg1"/>
                </a:solidFill>
                <a:latin typeface="+mj-lt"/>
              </a:rPr>
              <a:t>“</a:t>
            </a:r>
            <a:r>
              <a:rPr lang="vi-VN" sz="3200" b="1" i="1" dirty="0">
                <a:solidFill>
                  <a:schemeClr val="bg1"/>
                </a:solidFill>
                <a:latin typeface="+mj-lt"/>
              </a:rPr>
              <a:t>Khi trang sách mở ra</a:t>
            </a:r>
            <a:r>
              <a:rPr lang="en-US" sz="3200" b="1" i="1" dirty="0">
                <a:solidFill>
                  <a:schemeClr val="bg1"/>
                </a:solidFill>
                <a:latin typeface="+mj-lt"/>
              </a:rPr>
              <a:t>”</a:t>
            </a:r>
            <a:r>
              <a:rPr lang="vi-VN" sz="3200" b="1" dirty="0">
                <a:solidFill>
                  <a:schemeClr val="bg1"/>
                </a:solidFill>
                <a:latin typeface="+mj-lt"/>
              </a:rPr>
              <a:t> nói v</a:t>
            </a:r>
            <a:r>
              <a:rPr lang="en-US" sz="3200" b="1" dirty="0">
                <a:solidFill>
                  <a:schemeClr val="bg1"/>
                </a:solidFill>
                <a:latin typeface="+mj-lt"/>
              </a:rPr>
              <a:t>ề</a:t>
            </a:r>
            <a:r>
              <a:rPr lang="vi-VN" sz="3200" b="1" dirty="0">
                <a:solidFill>
                  <a:schemeClr val="bg1"/>
                </a:solidFill>
                <a:latin typeface="+mj-lt"/>
              </a:rPr>
              <a:t> ý nghĩa, tác dụng mà</a:t>
            </a:r>
            <a:r>
              <a:rPr lang="en-US" sz="3200" b="1" dirty="0">
                <a:solidFill>
                  <a:schemeClr val="bg1"/>
                </a:solidFill>
                <a:latin typeface="+mj-lt"/>
              </a:rPr>
              <a:t> </a:t>
            </a:r>
            <a:r>
              <a:rPr lang="vi-VN" sz="3200" b="1" dirty="0">
                <a:solidFill>
                  <a:schemeClr val="bg1"/>
                </a:solidFill>
                <a:latin typeface="+mj-lt"/>
              </a:rPr>
              <a:t>sách mang lại cho con người: Sách mang đến cho ta nhiều điều mới lạ và đẹp đẽ về thế</a:t>
            </a:r>
            <a:r>
              <a:rPr lang="en-US" sz="3200" b="1" dirty="0">
                <a:solidFill>
                  <a:schemeClr val="bg1"/>
                </a:solidFill>
                <a:latin typeface="+mj-lt"/>
              </a:rPr>
              <a:t> </a:t>
            </a:r>
            <a:r>
              <a:rPr lang="vi-VN" sz="3200" b="1" dirty="0">
                <a:solidFill>
                  <a:schemeClr val="bg1"/>
                </a:solidFill>
                <a:latin typeface="+mj-lt"/>
              </a:rPr>
              <a:t>giới xung quanh. Nhờ đọc sách, chúng ta hiểu biết nhiều điều hơn. Do vậy, chúng ta nên</a:t>
            </a:r>
            <a:r>
              <a:rPr lang="en-US" sz="3200" b="1" dirty="0">
                <a:solidFill>
                  <a:schemeClr val="bg1"/>
                </a:solidFill>
                <a:latin typeface="+mj-lt"/>
              </a:rPr>
              <a:t> </a:t>
            </a:r>
            <a:r>
              <a:rPr lang="vi-VN" sz="3200" b="1" dirty="0">
                <a:solidFill>
                  <a:schemeClr val="bg1"/>
                </a:solidFill>
                <a:latin typeface="+mj-lt"/>
              </a:rPr>
              <a:t>đọc sách mỗi ngày.</a:t>
            </a:r>
            <a:endParaRPr lang="en-US" sz="3200" b="1" dirty="0">
              <a:solidFill>
                <a:schemeClr val="bg1"/>
              </a:solidFill>
              <a:latin typeface="+mj-lt"/>
            </a:endParaRPr>
          </a:p>
        </p:txBody>
      </p:sp>
    </p:spTree>
    <p:extLst>
      <p:ext uri="{BB962C8B-B14F-4D97-AF65-F5344CB8AC3E}">
        <p14:creationId xmlns:p14="http://schemas.microsoft.com/office/powerpoint/2010/main" val="114536146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5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Scale>
                                      <p:cBhvr>
                                        <p:cTn id="1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
                                        </p:tgtEl>
                                        <p:attrNameLst>
                                          <p:attrName>ppt_x</p:attrName>
                                          <p:attrName>ppt_y</p:attrName>
                                        </p:attrNameLst>
                                      </p:cBhvr>
                                    </p:animMotion>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271269" cy="707886"/>
          </a:xfrm>
          <a:prstGeom prst="rect">
            <a:avLst/>
          </a:prstGeom>
        </p:spPr>
        <p:txBody>
          <a:bodyPr wrap="none">
            <a:spAutoFit/>
          </a:bodyPr>
          <a:lstStyle/>
          <a:p>
            <a:r>
              <a:rPr lang="en-US" altLang="zh-CN" sz="4000" b="1" dirty="0" err="1">
                <a:solidFill>
                  <a:srgbClr val="FF0000"/>
                </a:solidFill>
                <a:latin typeface="Times New Roman" panose="02020603050405020304" pitchFamily="18" charset="0"/>
                <a:cs typeface="Times New Roman" panose="02020603050405020304" pitchFamily="18" charset="0"/>
                <a:sym typeface="+mn-lt"/>
              </a:rPr>
              <a:t>Luyện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tập</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theo</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bản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đọc</a:t>
            </a:r>
            <a:endParaRPr lang="en-US" sz="4000" b="1" dirty="0">
              <a:solidFill>
                <a:srgbClr val="FF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A807A5E-B68A-410C-AB0D-1D86BD6E42C7}"/>
              </a:ext>
            </a:extLst>
          </p:cNvPr>
          <p:cNvGrpSpPr/>
          <p:nvPr/>
        </p:nvGrpSpPr>
        <p:grpSpPr>
          <a:xfrm>
            <a:off x="-39806" y="120675"/>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54776" y="420290"/>
            <a:ext cx="11042856" cy="584711"/>
          </a:xfrm>
          <a:prstGeom prst="rect">
            <a:avLst/>
          </a:prstGeom>
          <a:noFill/>
        </p:spPr>
        <p:txBody>
          <a:bodyPr wrap="square" lIns="121855" tIns="60928" rIns="121855" bIns="60928" rtlCol="0">
            <a:spAutoFit/>
          </a:bodyPr>
          <a:lstStyle/>
          <a:p>
            <a:pPr algn="just"/>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Picture 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9568" b="10151"/>
          <a:stretch/>
        </p:blipFill>
        <p:spPr>
          <a:xfrm>
            <a:off x="3023000" y="1888177"/>
            <a:ext cx="5727998" cy="4969823"/>
          </a:xfrm>
          <a:prstGeom prst="rect">
            <a:avLst/>
          </a:prstGeom>
        </p:spPr>
      </p:pic>
      <p:sp>
        <p:nvSpPr>
          <p:cNvPr id="11" name="TextBox 10"/>
          <p:cNvSpPr txBox="1"/>
          <p:nvPr/>
        </p:nvSpPr>
        <p:spPr>
          <a:xfrm>
            <a:off x="95003" y="1876302"/>
            <a:ext cx="5522026" cy="2708369"/>
          </a:xfrm>
          <a:prstGeom prst="rect">
            <a:avLst/>
          </a:prstGeom>
          <a:noFill/>
        </p:spPr>
        <p:txBody>
          <a:bodyPr wrap="square" lIns="121855" tIns="60928" rIns="121855" bIns="60928" numCol="1" rtlCol="0">
            <a:spAutoFit/>
          </a:bodyPr>
          <a:lstStyle/>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2" name="TextBox 11"/>
          <p:cNvSpPr txBox="1"/>
          <p:nvPr/>
        </p:nvSpPr>
        <p:spPr>
          <a:xfrm>
            <a:off x="7387621" y="1978339"/>
            <a:ext cx="5522026" cy="2708369"/>
          </a:xfrm>
          <a:prstGeom prst="rect">
            <a:avLst/>
          </a:prstGeom>
          <a:noFill/>
        </p:spPr>
        <p:txBody>
          <a:bodyPr wrap="square" lIns="121855" tIns="60928" rIns="121855" bIns="60928" numCol="1" rtlCol="0">
            <a:spAutoFit/>
          </a:bodyPr>
          <a:lstStyle/>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TextBox 13"/>
          <p:cNvSpPr txBox="1"/>
          <p:nvPr/>
        </p:nvSpPr>
        <p:spPr>
          <a:xfrm>
            <a:off x="3655957" y="2016439"/>
            <a:ext cx="1539236"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p:cNvSpPr txBox="1"/>
          <p:nvPr/>
        </p:nvSpPr>
        <p:spPr>
          <a:xfrm>
            <a:off x="1557855" y="2024573"/>
            <a:ext cx="2049873"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3021116" y="2670571"/>
            <a:ext cx="2095994"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 buồm</a:t>
            </a:r>
          </a:p>
        </p:txBody>
      </p:sp>
      <p:sp>
        <p:nvSpPr>
          <p:cNvPr id="17" name="TextBox 16"/>
          <p:cNvSpPr txBox="1"/>
          <p:nvPr/>
        </p:nvSpPr>
        <p:spPr>
          <a:xfrm>
            <a:off x="3668657" y="3314666"/>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17"/>
          <p:cNvSpPr txBox="1"/>
          <p:nvPr/>
        </p:nvSpPr>
        <p:spPr>
          <a:xfrm>
            <a:off x="3152082" y="3946886"/>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p:cNvSpPr txBox="1"/>
          <p:nvPr/>
        </p:nvSpPr>
        <p:spPr>
          <a:xfrm>
            <a:off x="10669098" y="2126725"/>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p:cNvSpPr txBox="1"/>
          <p:nvPr/>
        </p:nvSpPr>
        <p:spPr>
          <a:xfrm>
            <a:off x="8463696" y="2763407"/>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giấy</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10056200" y="3408327"/>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ao</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B8AEDDF2-FB87-4F01-AFDA-DC9324B494EF}"/>
              </a:ext>
            </a:extLst>
          </p:cNvPr>
          <p:cNvSpPr/>
          <p:nvPr/>
        </p:nvSpPr>
        <p:spPr>
          <a:xfrm>
            <a:off x="130146" y="2046289"/>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23" name="Oval 22">
            <a:extLst>
              <a:ext uri="{FF2B5EF4-FFF2-40B4-BE49-F238E27FC236}">
                <a16:creationId xmlns:a16="http://schemas.microsoft.com/office/drawing/2014/main" id="{65FD2C7D-DD4E-4EF0-B42C-510EC6E1C958}"/>
              </a:ext>
            </a:extLst>
          </p:cNvPr>
          <p:cNvSpPr/>
          <p:nvPr/>
        </p:nvSpPr>
        <p:spPr>
          <a:xfrm>
            <a:off x="7355353" y="2111203"/>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24" name="TextBox 23"/>
          <p:cNvSpPr txBox="1"/>
          <p:nvPr/>
        </p:nvSpPr>
        <p:spPr>
          <a:xfrm>
            <a:off x="1556999" y="3290253"/>
            <a:ext cx="2049873"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TextBox 24"/>
          <p:cNvSpPr txBox="1"/>
          <p:nvPr/>
        </p:nvSpPr>
        <p:spPr>
          <a:xfrm>
            <a:off x="7857635" y="2112566"/>
            <a:ext cx="2049873"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 sách</a:t>
            </a:r>
          </a:p>
        </p:txBody>
      </p:sp>
      <p:sp>
        <p:nvSpPr>
          <p:cNvPr id="26" name="TextBox 25"/>
          <p:cNvSpPr txBox="1"/>
          <p:nvPr/>
        </p:nvSpPr>
        <p:spPr>
          <a:xfrm>
            <a:off x="7857634" y="3389316"/>
            <a:ext cx="2049873"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 sách</a:t>
            </a:r>
          </a:p>
        </p:txBody>
      </p:sp>
      <p:sp>
        <p:nvSpPr>
          <p:cNvPr id="27" name="TextBox 26"/>
          <p:cNvSpPr txBox="1"/>
          <p:nvPr/>
        </p:nvSpPr>
        <p:spPr>
          <a:xfrm>
            <a:off x="8451339" y="4027582"/>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giấy</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6634443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6" grpId="0"/>
      <p:bldP spid="17" grpId="0"/>
      <p:bldP spid="18" grpId="0"/>
      <p:bldP spid="19" grpId="0"/>
      <p:bldP spid="20" grpId="0"/>
      <p:bldP spid="21"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5574" y="377621"/>
            <a:ext cx="12036425" cy="615489"/>
          </a:xfrm>
          <a:prstGeom prst="rect">
            <a:avLst/>
          </a:prstGeom>
          <a:noFill/>
        </p:spPr>
        <p:txBody>
          <a:bodyPr wrap="square" lIns="121855" tIns="60928" rIns="121855" bIns="60928" rtlCol="0">
            <a:spAutoFit/>
          </a:bodyPr>
          <a:lstStyle/>
          <a:p>
            <a:pPr algn="just"/>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AutoShape 2" descr="Album - Ảnh Chim Hoạt Hình - Free Transparent PNG Clipart Images Download"/>
          <p:cNvSpPr>
            <a:spLocks noChangeAspect="1" noChangeArrowheads="1"/>
          </p:cNvSpPr>
          <p:nvPr/>
        </p:nvSpPr>
        <p:spPr bwMode="auto">
          <a:xfrm>
            <a:off x="155575" y="185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6" name="Group 45">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7"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ed Rectangle 23"/>
          <p:cNvSpPr/>
          <p:nvPr/>
        </p:nvSpPr>
        <p:spPr>
          <a:xfrm>
            <a:off x="1312882" y="1645684"/>
            <a:ext cx="8947398" cy="722456"/>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Truyện</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Chu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cháu</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880" r="88506"/>
                    </a14:imgEffect>
                  </a14:imgLayer>
                </a14:imgProps>
              </a:ext>
              <a:ext uri="{28A0092B-C50C-407E-A947-70E740481C1C}">
                <a14:useLocalDpi xmlns:a14="http://schemas.microsoft.com/office/drawing/2010/main" val="0"/>
              </a:ext>
            </a:extLst>
          </a:blip>
          <a:srcRect l="43927" r="6541"/>
          <a:stretch/>
        </p:blipFill>
        <p:spPr>
          <a:xfrm>
            <a:off x="4470400" y="2006912"/>
            <a:ext cx="2984500" cy="4622033"/>
          </a:xfrm>
          <a:prstGeom prst="rect">
            <a:avLst/>
          </a:prstGeom>
        </p:spPr>
      </p:pic>
    </p:spTree>
    <p:extLst>
      <p:ext uri="{BB962C8B-B14F-4D97-AF65-F5344CB8AC3E}">
        <p14:creationId xmlns:p14="http://schemas.microsoft.com/office/powerpoint/2010/main" val="419802924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856358"/>
            <a:ext cx="9485086"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cần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lưu</a:t>
            </a:r>
            <a:r>
              <a:rPr lang="en-US" sz="3600" b="1" dirty="0">
                <a:solidFill>
                  <a:srgbClr val="0000CC"/>
                </a:solidFill>
                <a:latin typeface="Times New Roman" pitchFamily="18" charset="0"/>
                <a:cs typeface="Times New Roman" pitchFamily="18" charset="0"/>
              </a:rPr>
              <a:t> ý </a:t>
            </a:r>
            <a:r>
              <a:rPr lang="en-US" sz="3600" b="1" dirty="0" err="1">
                <a:solidFill>
                  <a:srgbClr val="0000CC"/>
                </a:solidFill>
                <a:latin typeface="Times New Roman" pitchFamily="18" charset="0"/>
                <a:cs typeface="Times New Roman" pitchFamily="18" charset="0"/>
              </a:rPr>
              <a:t>điều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gì</a:t>
            </a:r>
            <a:r>
              <a:rPr lang="en-US" sz="3600" b="1" dirty="0">
                <a:solidFill>
                  <a:srgbClr val="0000CC"/>
                </a:solidFill>
                <a:latin typeface="Times New Roman" pitchFamily="18" charset="0"/>
                <a:cs typeface="Times New Roman" pitchFamily="18" charset="0"/>
              </a:rPr>
              <a:t>?</a:t>
            </a:r>
          </a:p>
        </p:txBody>
      </p:sp>
      <p:sp>
        <p:nvSpPr>
          <p:cNvPr id="5" name="TextBox 4"/>
          <p:cNvSpPr txBox="1"/>
          <p:nvPr/>
        </p:nvSpPr>
        <p:spPr>
          <a:xfrm>
            <a:off x="1516744" y="1328081"/>
            <a:ext cx="6916056" cy="923330"/>
          </a:xfrm>
          <a:prstGeom prst="rect">
            <a:avLst/>
          </a:prstGeom>
          <a:noFill/>
        </p:spPr>
        <p:txBody>
          <a:bodyPr wrap="square" rtlCol="0">
            <a:spAutoFit/>
          </a:bodyPr>
          <a:lstStyle/>
          <a:p>
            <a:pPr>
              <a:lnSpc>
                <a:spcPct val="150000"/>
              </a:lnSpc>
            </a:pP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Khi</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đặt</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câu</a:t>
            </a:r>
            <a:r>
              <a:rPr lang="en-US" sz="3600" b="1" dirty="0">
                <a:solidFill>
                  <a:srgbClr val="FF0066"/>
                </a:solidFill>
                <a:latin typeface="Times New Roman" pitchFamily="18" charset="0"/>
                <a:cs typeface="Times New Roman" pitchFamily="18" charset="0"/>
              </a:rPr>
              <a:t> con </a:t>
            </a:r>
            <a:r>
              <a:rPr lang="en-US" sz="3600" b="1" dirty="0" err="1">
                <a:solidFill>
                  <a:srgbClr val="FF0066"/>
                </a:solidFill>
                <a:latin typeface="Times New Roman" pitchFamily="18" charset="0"/>
                <a:cs typeface="Times New Roman" pitchFamily="18" charset="0"/>
              </a:rPr>
              <a:t>cần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lưu</a:t>
            </a:r>
            <a:r>
              <a:rPr lang="en-US" sz="3600" b="1" dirty="0">
                <a:solidFill>
                  <a:srgbClr val="FF0066"/>
                </a:solidFill>
                <a:latin typeface="Times New Roman" pitchFamily="18" charset="0"/>
                <a:cs typeface="Times New Roman" pitchFamily="18" charset="0"/>
              </a:rPr>
              <a:t> ý:</a:t>
            </a:r>
          </a:p>
        </p:txBody>
      </p:sp>
      <p:sp>
        <p:nvSpPr>
          <p:cNvPr id="6" name="TextBox 5"/>
          <p:cNvSpPr txBox="1"/>
          <p:nvPr/>
        </p:nvSpPr>
        <p:spPr>
          <a:xfrm>
            <a:off x="1538510" y="2307795"/>
            <a:ext cx="611051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Viết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hoa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chữ</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a:t>
            </a:r>
          </a:p>
        </p:txBody>
      </p:sp>
      <p:sp>
        <p:nvSpPr>
          <p:cNvPr id="7" name="TextBox 6"/>
          <p:cNvSpPr txBox="1"/>
          <p:nvPr/>
        </p:nvSpPr>
        <p:spPr>
          <a:xfrm>
            <a:off x="1574798" y="3403624"/>
            <a:ext cx="611051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Cuối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dấu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chấm</a:t>
            </a:r>
            <a:r>
              <a:rPr lang="en-US" sz="3600" b="1" dirty="0">
                <a:solidFill>
                  <a:srgbClr val="0000CC"/>
                </a:solidFill>
                <a:latin typeface="Times New Roman" pitchFamily="18" charset="0"/>
                <a:cs typeface="Times New Roman" pitchFamily="18" charset="0"/>
              </a:rPr>
              <a:t>.</a:t>
            </a:r>
          </a:p>
        </p:txBody>
      </p:sp>
      <p:sp>
        <p:nvSpPr>
          <p:cNvPr id="8" name="TextBox 7"/>
          <p:cNvSpPr txBox="1"/>
          <p:nvPr/>
        </p:nvSpPr>
        <p:spPr>
          <a:xfrm>
            <a:off x="1625599" y="4513972"/>
            <a:ext cx="921657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văn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diễn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ý </a:t>
            </a:r>
            <a:r>
              <a:rPr lang="en-US" sz="3600" b="1" dirty="0" err="1">
                <a:solidFill>
                  <a:srgbClr val="0000CC"/>
                </a:solidFill>
                <a:latin typeface="Times New Roman" pitchFamily="18" charset="0"/>
                <a:cs typeface="Times New Roman" pitchFamily="18" charset="0"/>
              </a:rPr>
              <a:t>trọn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vẹn</a:t>
            </a:r>
            <a:r>
              <a:rPr lang="en-US" sz="3600" b="1" dirty="0">
                <a:solidFill>
                  <a:srgbClr val="0000CC"/>
                </a:solidFill>
                <a:latin typeface="Times New Roman" pitchFamily="18" charset="0"/>
                <a:cs typeface="Times New Roman" pitchFamily="18" charset="0"/>
              </a:rPr>
              <a:t>.</a:t>
            </a:r>
          </a:p>
        </p:txBody>
      </p:sp>
      <p:sp>
        <p:nvSpPr>
          <p:cNvPr id="9" name="TextBox 6">
            <a:extLst>
              <a:ext uri="{FF2B5EF4-FFF2-40B4-BE49-F238E27FC236}">
                <a16:creationId xmlns:a16="http://schemas.microsoft.com/office/drawing/2014/main" id="{F01C445E-893A-43EC-A7A0-E761B680D94F}"/>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4537903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857" y="228602"/>
            <a:ext cx="9652000" cy="200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76"/>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0" y="601754"/>
            <a:ext cx="8412479" cy="755650"/>
          </a:xfrm>
          <a:prstGeom prst="rect">
            <a:avLst/>
          </a:prstGeom>
        </p:spPr>
        <p:txBody>
          <a:bodyPr wrap="square">
            <a:spAutoFit/>
          </a:bodyPr>
          <a:lstStyle/>
          <a:p>
            <a:pPr lvl="0" algn="ct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Hôm</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nay </a:t>
            </a: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các</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học</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bài gì?</a:t>
            </a:r>
            <a:endParaRPr lang="en-US" sz="168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Cloud Callout 17"/>
          <p:cNvSpPr/>
          <p:nvPr/>
        </p:nvSpPr>
        <p:spPr>
          <a:xfrm>
            <a:off x="3176010" y="2523449"/>
            <a:ext cx="4455886" cy="2162048"/>
          </a:xfrm>
          <a:prstGeom prst="cloudCallout">
            <a:avLst>
              <a:gd name="adj1" fmla="val 60509"/>
              <a:gd name="adj2" fmla="val 47066"/>
            </a:avLst>
          </a:prstGeom>
          <a:solidFill>
            <a:schemeClr val="accent6">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Khi</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trang</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sách</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mở</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ra</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a:t>
            </a:r>
          </a:p>
        </p:txBody>
      </p:sp>
      <p:sp>
        <p:nvSpPr>
          <p:cNvPr id="22" name="Right Arrow 21">
            <a:hlinkClick r:id="rId6" action="ppaction://hlinksldjump"/>
          </p:cNvPr>
          <p:cNvSpPr/>
          <p:nvPr/>
        </p:nvSpPr>
        <p:spPr>
          <a:xfrm>
            <a:off x="8926487" y="5620772"/>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55589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379" y="411482"/>
            <a:ext cx="9580381" cy="183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76"/>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47843" y="503716"/>
            <a:ext cx="7360194" cy="1468864"/>
          </a:xfrm>
          <a:prstGeom prst="rect">
            <a:avLst/>
          </a:prstGeom>
          <a:noFill/>
        </p:spPr>
        <p:txBody>
          <a:bodyPr wrap="square">
            <a:spAutoFit/>
          </a:bodyPr>
          <a:lstStyle/>
          <a:p>
            <a:pPr algn="ctr">
              <a:lnSpc>
                <a:spcPct val="150000"/>
              </a:lnSpc>
            </a:pP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Mỗi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khi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lật</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từng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trang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để</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học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bài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thấy</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được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p>
        </p:txBody>
      </p:sp>
      <p:sp>
        <p:nvSpPr>
          <p:cNvPr id="18" name="Cloud Callout 17"/>
          <p:cNvSpPr/>
          <p:nvPr/>
        </p:nvSpPr>
        <p:spPr>
          <a:xfrm>
            <a:off x="284814" y="2201888"/>
            <a:ext cx="7585022" cy="3089639"/>
          </a:xfrm>
          <a:prstGeom prst="cloudCallout">
            <a:avLst>
              <a:gd name="adj1" fmla="val 52469"/>
              <a:gd name="adj2" fmla="val 29072"/>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08922"/>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940494" y="2653258"/>
            <a:ext cx="6389699" cy="2992679"/>
          </a:xfrm>
          <a:prstGeom prst="rect">
            <a:avLst/>
          </a:prstGeom>
          <a:noFill/>
        </p:spPr>
        <p:txBody>
          <a:bodyPr wrap="square" rtlCol="0">
            <a:spAutoFit/>
          </a:bodyPr>
          <a:lstStyle/>
          <a:p>
            <a:pPr>
              <a:lnSpc>
                <a:spcPct val="120000"/>
              </a:lnSpc>
            </a:pP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Mỗi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trang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đem</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đến</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cho</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chúng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hay,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mới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lạ</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kiến</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thức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vô</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cùng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quý</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giá</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endParaRPr lang="en-US" sz="3200" b="1" dirty="0">
              <a:latin typeface="Arial" panose="020B0604020202020204" pitchFamily="34" charset="0"/>
              <a:ea typeface="Arial-Rounded" panose="020B0500000000000000" pitchFamily="34" charset="0"/>
              <a:cs typeface="Arial" panose="020B0604020202020204" pitchFamily="34" charset="0"/>
            </a:endParaRPr>
          </a:p>
          <a:p>
            <a:pPr>
              <a:lnSpc>
                <a:spcPct val="120000"/>
              </a:lnSpc>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7565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a:latin typeface="Times New Roman" panose="02020603050405020304" pitchFamily="18" charset="0"/>
                <a:ea typeface="Arial-Rounded" panose="020B0500000000000000" pitchFamily="34" charset="0"/>
                <a:cs typeface="Times New Roman" panose="02020603050405020304" pitchFamily="18" charset="0"/>
              </a:rPr>
              <a:t>Nói tên những cuốn sách mà em đã đọc.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2" name="Picture 2" descr="Sách hè thiếu nhi được bán với giá 5.000 đồng - VnExpress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18708">
            <a:off x="1094939" y="3031084"/>
            <a:ext cx="3354276" cy="2924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4" descr="9 cuốn sách thiếu nhi hay nhất mọi thời đại mỗi đứa trẻ đều nên đọc - Liên  Chi hội Bảo vệ Quyền trẻ em tỉnh Quảng Ni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62325">
            <a:off x="4879451" y="2246578"/>
            <a:ext cx="2400900" cy="3402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descr="Truyện Cổ Tích Thế Giới - Vịt Con Xấu Xí | Newshop.vn: Sách, Truyện, Tiểu  Thuyế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644">
            <a:off x="7719729" y="2904490"/>
            <a:ext cx="2635189" cy="30009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106128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wipe(right)">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0" y="239787"/>
            <a:ext cx="9509760" cy="194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8501922" y="4388123"/>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289239"/>
            <a:ext cx="8961119" cy="1569660"/>
          </a:xfrm>
          <a:prstGeom prst="rect">
            <a:avLst/>
          </a:prstGeom>
        </p:spPr>
        <p:txBody>
          <a:bodyPr wrap="square">
            <a:spAutoFit/>
          </a:bodyPr>
          <a:lstStyle/>
          <a:p>
            <a:pPr algn="ctr">
              <a:lnSpc>
                <a:spcPct val="150000"/>
              </a:lnSpc>
            </a:pP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Theo con,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tác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dụng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đối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với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cuộc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sống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chúng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p>
        </p:txBody>
      </p:sp>
      <p:sp>
        <p:nvSpPr>
          <p:cNvPr id="18" name="Cloud Callout 17"/>
          <p:cNvSpPr/>
          <p:nvPr/>
        </p:nvSpPr>
        <p:spPr>
          <a:xfrm>
            <a:off x="1663908" y="1747900"/>
            <a:ext cx="8139659" cy="3183864"/>
          </a:xfrm>
          <a:prstGeom prst="cloudCallout">
            <a:avLst>
              <a:gd name="adj1" fmla="val 53118"/>
              <a:gd name="adj2" fmla="val 65290"/>
            </a:avLst>
          </a:prstGeom>
          <a:solidFill>
            <a:srgbClr val="7030A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44608"/>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2793166" y="2072153"/>
            <a:ext cx="6410793" cy="2308324"/>
          </a:xfrm>
          <a:prstGeom prst="rect">
            <a:avLst/>
          </a:prstGeom>
        </p:spPr>
        <p:txBody>
          <a:bodyPr wrap="square">
            <a:spAutoFit/>
          </a:bodyPr>
          <a:lstStyle/>
          <a:p>
            <a:pPr lvl="0">
              <a:lnSpc>
                <a:spcPct val="150000"/>
              </a:lnSpc>
            </a:pPr>
            <a:r>
              <a:rPr lang="vi-VN" sz="2400" b="1" dirty="0">
                <a:solidFill>
                  <a:schemeClr val="bg1"/>
                </a:solidFill>
                <a:latin typeface="Arial" panose="020B0604020202020204" pitchFamily="34" charset="0"/>
                <a:cs typeface="Arial" panose="020B0604020202020204" pitchFamily="34" charset="0"/>
              </a:rPr>
              <a:t>Sách mang đến cho ta nhiều điều mới lạ và đẹp đẽ về thế</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giới xung quanh. Nhờ đọc sách, chúng ta hiểu biết nhiều hơn. Do vậy, chúng ta nên</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đọc sách mỗi ngày.</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80769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0617" y="412932"/>
            <a:ext cx="9630239" cy="183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797384" y="4388123"/>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92657" y="739095"/>
            <a:ext cx="8470536" cy="2308324"/>
          </a:xfrm>
          <a:prstGeom prst="rect">
            <a:avLst/>
          </a:prstGeom>
        </p:spPr>
        <p:txBody>
          <a:bodyPr wrap="square">
            <a:spAutoFit/>
          </a:bodyPr>
          <a:lstStyle/>
          <a:p>
            <a:pPr algn="ct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Các</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cần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làm</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để</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giữ</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vở</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luôn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đẹp</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luôn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mới</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endParaRPr lang="en-US" sz="192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Cloud Callout 17"/>
          <p:cNvSpPr/>
          <p:nvPr/>
        </p:nvSpPr>
        <p:spPr>
          <a:xfrm>
            <a:off x="1268213" y="2305156"/>
            <a:ext cx="6796494" cy="3226214"/>
          </a:xfrm>
          <a:prstGeom prst="cloudCallout">
            <a:avLst>
              <a:gd name="adj1" fmla="val 53744"/>
              <a:gd name="adj2" fmla="val 44047"/>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30914"/>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2053651" y="2713220"/>
            <a:ext cx="5726242" cy="3046988"/>
          </a:xfrm>
          <a:prstGeom prst="rect">
            <a:avLst/>
          </a:prstGeom>
          <a:noFill/>
        </p:spPr>
        <p:txBody>
          <a:bodyPr wrap="square" rtlCol="0">
            <a:spAutoFit/>
          </a:bodyPr>
          <a:lstStyle/>
          <a:p>
            <a:pPr>
              <a:lnSpc>
                <a:spcPct val="120000"/>
              </a:lnSpc>
            </a:pPr>
            <a:r>
              <a:rPr lang="en-US" sz="3200" b="1" dirty="0" err="1">
                <a:solidFill>
                  <a:schemeClr val="bg1"/>
                </a:solidFill>
                <a:latin typeface="Arial" panose="020B0604020202020204" pitchFamily="34" charset="0"/>
                <a:cs typeface="Arial" panose="020B0604020202020204" pitchFamily="34" charset="0"/>
              </a:rPr>
              <a:t>Cần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giữ</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gìn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bảo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quản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vở</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cẩn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thận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mỗi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khi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dùng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xong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cất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cặp</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hoặc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để</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gọn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gàng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lên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giá</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5144683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0"/>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88223" y="906084"/>
            <a:ext cx="8354277" cy="140206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16" name="TextBox 15"/>
          <p:cNvSpPr txBox="1"/>
          <p:nvPr/>
        </p:nvSpPr>
        <p:spPr>
          <a:xfrm>
            <a:off x="1871531" y="3159805"/>
            <a:ext cx="418704" cy="646331"/>
          </a:xfrm>
          <a:prstGeom prst="rect">
            <a:avLst/>
          </a:prstGeom>
          <a:noFill/>
        </p:spPr>
        <p:txBody>
          <a:bodyPr wrap="none" rtlCol="0">
            <a:spAutoFit/>
          </a:bodyPr>
          <a:lstStyle/>
          <a:p>
            <a:r>
              <a:rPr lang="en-US" altLang="zh-CN" sz="3600" dirty="0">
                <a:solidFill>
                  <a:prstClr val="white"/>
                </a:solidFill>
              </a:rPr>
              <a:t>3</a:t>
            </a:r>
            <a:endParaRPr lang="zh-CN" altLang="en-US" sz="3600" dirty="0">
              <a:solidFill>
                <a:prstClr val="white"/>
              </a:solidFill>
            </a:endParaRPr>
          </a:p>
        </p:txBody>
      </p:sp>
      <p:sp>
        <p:nvSpPr>
          <p:cNvPr id="17" name="TextBox 16"/>
          <p:cNvSpPr txBox="1"/>
          <p:nvPr/>
        </p:nvSpPr>
        <p:spPr>
          <a:xfrm>
            <a:off x="3125061" y="4332355"/>
            <a:ext cx="418704" cy="646331"/>
          </a:xfrm>
          <a:prstGeom prst="rect">
            <a:avLst/>
          </a:prstGeom>
          <a:noFill/>
        </p:spPr>
        <p:txBody>
          <a:bodyPr wrap="none" rtlCol="0">
            <a:spAutoFit/>
          </a:bodyPr>
          <a:lstStyle/>
          <a:p>
            <a:r>
              <a:rPr lang="en-US" altLang="zh-CN" sz="3600" dirty="0">
                <a:solidFill>
                  <a:prstClr val="white"/>
                </a:solidFill>
              </a:rPr>
              <a:t>4</a:t>
            </a:r>
            <a:endParaRPr lang="zh-CN" altLang="en-US" sz="3600" dirty="0">
              <a:solidFill>
                <a:prstClr val="white"/>
              </a:solidFill>
            </a:endParaRPr>
          </a:p>
        </p:txBody>
      </p:sp>
      <p:sp>
        <p:nvSpPr>
          <p:cNvPr id="26" name="TextBox 71"/>
          <p:cNvSpPr txBox="1"/>
          <p:nvPr/>
        </p:nvSpPr>
        <p:spPr>
          <a:xfrm>
            <a:off x="3739147" y="518465"/>
            <a:ext cx="4562671" cy="584775"/>
          </a:xfrm>
          <a:prstGeom prst="rect">
            <a:avLst/>
          </a:prstGeom>
          <a:noFill/>
          <a:ln w="9525">
            <a:noFill/>
          </a:ln>
        </p:spPr>
        <p:txBody>
          <a:bodyPr wrap="square">
            <a:spAutoFit/>
          </a:bodyPr>
          <a:lstStyle/>
          <a:p>
            <a:pPr eaLnBrk="0" hangingPunct="0"/>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lang="zh-CN"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46116" descr="03"/>
          <p:cNvPicPr>
            <a:picLocks noChangeAspect="1"/>
          </p:cNvPicPr>
          <p:nvPr/>
        </p:nvPicPr>
        <p:blipFill>
          <a:blip r:embed="rId6"/>
          <a:stretch>
            <a:fillRect/>
          </a:stretch>
        </p:blipFill>
        <p:spPr>
          <a:xfrm>
            <a:off x="1475197" y="2501142"/>
            <a:ext cx="7215444" cy="1394507"/>
          </a:xfrm>
          <a:prstGeom prst="rect">
            <a:avLst/>
          </a:prstGeom>
          <a:noFill/>
          <a:ln w="9525">
            <a:noFill/>
          </a:ln>
        </p:spPr>
      </p:pic>
      <p:pic>
        <p:nvPicPr>
          <p:cNvPr id="28" name="图片 46117" descr="04"/>
          <p:cNvPicPr>
            <a:picLocks noChangeAspect="1"/>
          </p:cNvPicPr>
          <p:nvPr/>
        </p:nvPicPr>
        <p:blipFill>
          <a:blip r:embed="rId7"/>
          <a:stretch>
            <a:fillRect/>
          </a:stretch>
        </p:blipFill>
        <p:spPr>
          <a:xfrm>
            <a:off x="1622385" y="4150647"/>
            <a:ext cx="6635782" cy="1221453"/>
          </a:xfrm>
          <a:prstGeom prst="rect">
            <a:avLst/>
          </a:prstGeom>
          <a:noFill/>
          <a:ln w="9525">
            <a:noFill/>
          </a:ln>
        </p:spPr>
      </p:pic>
      <p:pic>
        <p:nvPicPr>
          <p:cNvPr id="31" name="图片 46121" descr="png-0731"/>
          <p:cNvPicPr>
            <a:picLocks noChangeAspect="1"/>
          </p:cNvPicPr>
          <p:nvPr/>
        </p:nvPicPr>
        <p:blipFill>
          <a:blip r:embed="rId8"/>
          <a:stretch>
            <a:fillRect/>
          </a:stretch>
        </p:blipFill>
        <p:spPr>
          <a:xfrm>
            <a:off x="1901005" y="4150647"/>
            <a:ext cx="1096963" cy="1096962"/>
          </a:xfrm>
          <a:prstGeom prst="rect">
            <a:avLst/>
          </a:prstGeom>
          <a:noFill/>
          <a:ln w="9525">
            <a:noFill/>
          </a:ln>
        </p:spPr>
      </p:pic>
      <p:pic>
        <p:nvPicPr>
          <p:cNvPr id="37" name="图片 46127" descr="png-0731"/>
          <p:cNvPicPr>
            <a:picLocks noChangeAspect="1"/>
          </p:cNvPicPr>
          <p:nvPr/>
        </p:nvPicPr>
        <p:blipFill>
          <a:blip r:embed="rId8"/>
          <a:stretch>
            <a:fillRect/>
          </a:stretch>
        </p:blipFill>
        <p:spPr>
          <a:xfrm>
            <a:off x="2028099" y="1244542"/>
            <a:ext cx="1096962" cy="818914"/>
          </a:xfrm>
          <a:prstGeom prst="rect">
            <a:avLst/>
          </a:prstGeom>
          <a:noFill/>
          <a:ln w="9525">
            <a:noFill/>
          </a:ln>
        </p:spPr>
      </p:pic>
      <p:pic>
        <p:nvPicPr>
          <p:cNvPr id="40" name="图片 46130" descr="png-0731副本"/>
          <p:cNvPicPr>
            <a:picLocks noChangeAspect="1"/>
          </p:cNvPicPr>
          <p:nvPr/>
        </p:nvPicPr>
        <p:blipFill>
          <a:blip r:embed="rId9"/>
          <a:stretch>
            <a:fillRect/>
          </a:stretch>
        </p:blipFill>
        <p:spPr>
          <a:xfrm>
            <a:off x="1925391" y="2684508"/>
            <a:ext cx="729688" cy="862807"/>
          </a:xfrm>
          <a:prstGeom prst="rect">
            <a:avLst/>
          </a:prstGeom>
          <a:noFill/>
          <a:ln w="9525">
            <a:noFill/>
          </a:ln>
        </p:spPr>
      </p:pic>
      <p:sp>
        <p:nvSpPr>
          <p:cNvPr id="43" name="TextBox 71"/>
          <p:cNvSpPr txBox="1"/>
          <p:nvPr/>
        </p:nvSpPr>
        <p:spPr>
          <a:xfrm>
            <a:off x="4019980" y="1221632"/>
            <a:ext cx="5257800" cy="830997"/>
          </a:xfrm>
          <a:prstGeom prst="rect">
            <a:avLst/>
          </a:prstGeom>
          <a:noFill/>
          <a:ln w="9525">
            <a:noFill/>
          </a:ln>
        </p:spPr>
        <p:txBody>
          <a:bodyPr wrap="square">
            <a:spAutoFit/>
          </a:bodyPr>
          <a:lstStyle/>
          <a:p>
            <a:pPr algn="just"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Đọc đúng, rõ ràng một văn bản, biết ngắt hơi ở chỗ có dấu câu. </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71"/>
          <p:cNvSpPr txBox="1"/>
          <p:nvPr/>
        </p:nvSpPr>
        <p:spPr>
          <a:xfrm>
            <a:off x="3580909" y="2806861"/>
            <a:ext cx="4879145" cy="830997"/>
          </a:xfrm>
          <a:prstGeom prst="rect">
            <a:avLst/>
          </a:prstGeom>
          <a:noFill/>
          <a:ln w="9525">
            <a:noFill/>
          </a:ln>
        </p:spPr>
        <p:txBody>
          <a:bodyPr wrap="square">
            <a:spAutoFit/>
          </a:bodyPr>
          <a:lstStyle/>
          <a:p>
            <a:pPr eaLnBrk="0" hangingPunct="0"/>
            <a:r>
              <a:rPr lang="en-US" altLang="zh-C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Nhận biết được các chi tiết trong tranh; Nắm được nội dung bài thơ.</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 name="TextBox 71"/>
          <p:cNvSpPr txBox="1"/>
          <p:nvPr/>
        </p:nvSpPr>
        <p:spPr>
          <a:xfrm>
            <a:off x="3739147" y="4364496"/>
            <a:ext cx="3821492" cy="830997"/>
          </a:xfrm>
          <a:prstGeom prst="rect">
            <a:avLst/>
          </a:prstGeom>
          <a:noFill/>
          <a:ln w="9525">
            <a:noFill/>
          </a:ln>
        </p:spPr>
        <p:txBody>
          <a:bodyPr wrap="square">
            <a:spAutoFit/>
          </a:bodyPr>
          <a:lstStyle/>
          <a:p>
            <a:pPr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Thêm yêu sách và có thêm cảm hứng để dọc sách.</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828993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3619" y="362080"/>
            <a:ext cx="5862502"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rPr>
              <a:t>Định hướng tiếp theo</a:t>
            </a:r>
            <a:endParaRPr lang="en-US" sz="4800" b="1" cap="none" spc="50" dirty="0">
              <a:ln w="11430"/>
              <a:solidFill>
                <a:srgbClr val="FF0000"/>
              </a:solidFill>
              <a:effectLst>
                <a:outerShdw blurRad="76200" dist="50800" dir="5400000" algn="tl" rotWithShape="0">
                  <a:srgbClr val="000000">
                    <a:alpha val="65000"/>
                  </a:srgbClr>
                </a:outerShdw>
              </a:effectLst>
            </a:endParaRPr>
          </a:p>
        </p:txBody>
      </p:sp>
      <p:sp>
        <p:nvSpPr>
          <p:cNvPr id="5" name="TextBox 4"/>
          <p:cNvSpPr txBox="1"/>
          <p:nvPr/>
        </p:nvSpPr>
        <p:spPr>
          <a:xfrm>
            <a:off x="1226930" y="1395895"/>
            <a:ext cx="10242172" cy="4247317"/>
          </a:xfrm>
          <a:prstGeom prst="rect">
            <a:avLst/>
          </a:prstGeom>
          <a:noFill/>
        </p:spPr>
        <p:txBody>
          <a:bodyPr wrap="square" rtlCol="0">
            <a:spAutoFit/>
          </a:bodyPr>
          <a:lstStyle/>
          <a:p>
            <a:pPr>
              <a:lnSpc>
                <a:spcPct val="150000"/>
              </a:lnSpc>
              <a:buFontTx/>
              <a:buChar char="-"/>
            </a:pPr>
            <a:r>
              <a:rPr lang="en-US" sz="3600" b="1"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Các</a:t>
            </a:r>
            <a:r>
              <a:rPr lang="en-US" sz="3600" dirty="0">
                <a:solidFill>
                  <a:srgbClr val="0000CC"/>
                </a:solidFill>
                <a:latin typeface="Times New Roman" pitchFamily="18" charset="0"/>
                <a:cs typeface="Times New Roman" pitchFamily="18" charset="0"/>
              </a:rPr>
              <a:t> con </a:t>
            </a:r>
            <a:r>
              <a:rPr lang="en-US" sz="3600" dirty="0" err="1">
                <a:solidFill>
                  <a:srgbClr val="0000CC"/>
                </a:solidFill>
                <a:latin typeface="Times New Roman" pitchFamily="18" charset="0"/>
                <a:cs typeface="Times New Roman" pitchFamily="18" charset="0"/>
              </a:rPr>
              <a:t>hãy</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chăm</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chỉ</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đọc</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mỗi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endParaRPr lang="en-US" sz="3600" dirty="0">
              <a:solidFill>
                <a:srgbClr val="0000CC"/>
              </a:solidFill>
              <a:latin typeface="Times New Roman" pitchFamily="18" charset="0"/>
              <a:cs typeface="Times New Roman" pitchFamily="18" charset="0"/>
            </a:endParaRPr>
          </a:p>
          <a:p>
            <a:pPr>
              <a:lnSpc>
                <a:spcPct val="150000"/>
              </a:lnSpc>
            </a:pP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giữ</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gìn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vở</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cẩn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thận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để</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vở</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đẹp</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mới</a:t>
            </a:r>
            <a:r>
              <a:rPr lang="en-US" sz="3600" dirty="0">
                <a:solidFill>
                  <a:srgbClr val="0000CC"/>
                </a:solidFill>
                <a:latin typeface="Times New Roman" pitchFamily="18" charset="0"/>
                <a:cs typeface="Times New Roman" pitchFamily="18" charset="0"/>
              </a:rPr>
              <a:t>.</a:t>
            </a:r>
          </a:p>
          <a:p>
            <a:pPr lvl="0">
              <a:lnSpc>
                <a:spcPct val="150000"/>
              </a:lnSpc>
            </a:pP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Chuẩn</a:t>
            </a:r>
            <a:r>
              <a:rPr lang="en-US" sz="3600" dirty="0">
                <a:solidFill>
                  <a:srgbClr val="0000CC"/>
                </a:solidFill>
                <a:latin typeface="Times New Roman" pitchFamily="18" charset="0"/>
                <a:cs typeface="Times New Roman" pitchFamily="18" charset="0"/>
              </a:rPr>
              <a:t> bị </a:t>
            </a:r>
            <a:r>
              <a:rPr lang="en-US" sz="3600" dirty="0" err="1">
                <a:solidFill>
                  <a:srgbClr val="0000CC"/>
                </a:solidFill>
                <a:latin typeface="Times New Roman" pitchFamily="18" charset="0"/>
                <a:cs typeface="Times New Roman" pitchFamily="18" charset="0"/>
              </a:rPr>
              <a:t>bài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sau</a:t>
            </a:r>
            <a:r>
              <a:rPr lang="en-US" sz="3600" dirty="0">
                <a:solidFill>
                  <a:srgbClr val="0000CC"/>
                </a:solidFill>
                <a:latin typeface="Times New Roman" pitchFamily="18" charset="0"/>
                <a:cs typeface="Times New Roman" pitchFamily="18" charset="0"/>
              </a:rPr>
              <a:t>:</a:t>
            </a:r>
          </a:p>
          <a:p>
            <a:pPr algn="ctr">
              <a:lnSpc>
                <a:spcPct val="150000"/>
              </a:lnSpc>
            </a:pPr>
            <a:r>
              <a:rPr lang="en-US" sz="3600" b="1" i="1" dirty="0" err="1">
                <a:solidFill>
                  <a:srgbClr val="FF0000"/>
                </a:solidFill>
                <a:latin typeface="Times New Roman" pitchFamily="18" charset="0"/>
                <a:cs typeface="Times New Roman" pitchFamily="18" charset="0"/>
              </a:rPr>
              <a:t>Ôn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tập</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giữa</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học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kì</a:t>
            </a:r>
            <a:r>
              <a:rPr lang="en-US" sz="3600" b="1" i="1" dirty="0">
                <a:solidFill>
                  <a:srgbClr val="FF0000"/>
                </a:solidFill>
                <a:latin typeface="Times New Roman" pitchFamily="18" charset="0"/>
                <a:cs typeface="Times New Roman" pitchFamily="18" charset="0"/>
              </a:rPr>
              <a:t> 1</a:t>
            </a:r>
          </a:p>
        </p:txBody>
      </p:sp>
      <p:sp>
        <p:nvSpPr>
          <p:cNvPr id="6" name="TextBox 6">
            <a:extLst>
              <a:ext uri="{FF2B5EF4-FFF2-40B4-BE49-F238E27FC236}">
                <a16:creationId xmlns:a16="http://schemas.microsoft.com/office/drawing/2014/main" id="{6161D032-17C4-4981-8D5F-E20CB1833C06}"/>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706891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061288" y="2411353"/>
            <a:ext cx="8532558" cy="2308324"/>
          </a:xfrm>
          <a:prstGeom prst="rect">
            <a:avLst/>
          </a:prstGeom>
          <a:noFill/>
        </p:spPr>
        <p:txBody>
          <a:bodyPr wrap="square" rtlCol="0">
            <a:spAutoFit/>
          </a:bodyPr>
          <a:lstStyle/>
          <a:p>
            <a:pPr algn="ctr">
              <a:lnSpc>
                <a:spcPct val="150000"/>
              </a:lnSpc>
            </a:pPr>
            <a:r>
              <a:rPr lang="en-US" sz="4800" dirty="0" err="1">
                <a:solidFill>
                  <a:srgbClr val="FF0000"/>
                </a:solidFill>
                <a:latin typeface="Times New Roman" panose="02020603050405020304" pitchFamily="18" charset="0"/>
                <a:cs typeface="Times New Roman" panose="02020603050405020304" pitchFamily="18" charset="0"/>
              </a:rPr>
              <a:t>Tạm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biệt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hẹn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gặp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lại</a:t>
            </a:r>
            <a:r>
              <a:rPr lang="en-US" sz="48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800" dirty="0" err="1">
                <a:solidFill>
                  <a:srgbClr val="FF0000"/>
                </a:solidFill>
                <a:latin typeface="Times New Roman" panose="02020603050405020304" pitchFamily="18" charset="0"/>
                <a:cs typeface="Times New Roman" panose="02020603050405020304" pitchFamily="18" charset="0"/>
              </a:rPr>
              <a:t>các</a:t>
            </a:r>
            <a:r>
              <a:rPr lang="en-US" sz="4800" dirty="0">
                <a:solidFill>
                  <a:srgbClr val="FF0000"/>
                </a:solidFill>
                <a:latin typeface="Times New Roman" panose="02020603050405020304" pitchFamily="18" charset="0"/>
                <a:cs typeface="Times New Roman" panose="02020603050405020304" pitchFamily="18" charset="0"/>
              </a:rPr>
              <a:t> con </a:t>
            </a:r>
            <a:r>
              <a:rPr lang="en-US" sz="4800" dirty="0" err="1">
                <a:solidFill>
                  <a:srgbClr val="FF0000"/>
                </a:solidFill>
                <a:latin typeface="Times New Roman" panose="02020603050405020304" pitchFamily="18" charset="0"/>
                <a:cs typeface="Times New Roman" panose="02020603050405020304" pitchFamily="18" charset="0"/>
              </a:rPr>
              <a:t>vào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những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tiết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học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sau</a:t>
            </a:r>
            <a:r>
              <a:rPr lang="en-US" sz="4800" dirty="0">
                <a:solidFill>
                  <a:srgbClr val="FF0000"/>
                </a:solidFill>
                <a:latin typeface="Times New Roman" panose="02020603050405020304" pitchFamily="18" charset="0"/>
                <a:cs typeface="Times New Roman" panose="02020603050405020304" pitchFamily="18" charset="0"/>
              </a:rPr>
              <a:t>!</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2" name="Picture 2" descr="Sách hè thiếu nhi được bán với giá 5.000 đồng - VnExpress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18708">
            <a:off x="1094939" y="3031084"/>
            <a:ext cx="3354276" cy="2924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5171971" y="2102479"/>
            <a:ext cx="6096000" cy="3539430"/>
          </a:xfrm>
          <a:prstGeom prst="rect">
            <a:avLst/>
          </a:prstGeom>
        </p:spPr>
        <p:txBody>
          <a:bodyPr>
            <a:spAutoFit/>
          </a:bodyPr>
          <a:lstStyle/>
          <a:p>
            <a:pPr algn="just"/>
            <a:r>
              <a:rPr lang="vi-VN" sz="2800" dirty="0">
                <a:solidFill>
                  <a:srgbClr val="0070C0"/>
                </a:solidFill>
                <a:latin typeface="+mj-lt"/>
                <a:cs typeface="Arial" panose="020B0604020202020204" pitchFamily="34" charset="0"/>
              </a:rPr>
              <a:t>Cuốn sách gồm 7 truyện ngắn. Câu chuyện ‘‘</a:t>
            </a:r>
            <a:r>
              <a:rPr lang="vi-VN" sz="2800" b="1" i="1" dirty="0">
                <a:solidFill>
                  <a:srgbClr val="0070C0"/>
                </a:solidFill>
                <a:latin typeface="+mj-lt"/>
                <a:cs typeface="Arial" panose="020B0604020202020204" pitchFamily="34" charset="0"/>
              </a:rPr>
              <a:t>Có một con mọt sách</a:t>
            </a:r>
            <a:r>
              <a:rPr lang="vi-VN" sz="2800" dirty="0">
                <a:solidFill>
                  <a:srgbClr val="0070C0"/>
                </a:solidFill>
                <a:latin typeface="+mj-lt"/>
                <a:cs typeface="Arial" panose="020B0604020202020204" pitchFamily="34" charset="0"/>
              </a:rPr>
              <a:t>’’ kể về cậu bé Sinh đam mê đọc sách nhưng đọc không đúng kỹ thuật nên bị biến thành con mọt, phải bò trên trang sách. Vì vậy, các con muốn không bị biến thành con mọt sách thì nên đọc sách đúng kỹ thuật và luôn vệ sinh mắt đúng cách. </a:t>
            </a:r>
          </a:p>
        </p:txBody>
      </p:sp>
    </p:spTree>
    <p:extLst>
      <p:ext uri="{BB962C8B-B14F-4D97-AF65-F5344CB8AC3E}">
        <p14:creationId xmlns:p14="http://schemas.microsoft.com/office/powerpoint/2010/main" val="219381101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4" name="Picture 4" descr="9 cuốn sách thiếu nhi hay nhất mọi thời đại mỗi đứa trẻ đều nên đọc - Liên  Chi hội Bảo vệ Quyền trẻ em tỉnh Quảng Ni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21586">
            <a:off x="1658580" y="2806686"/>
            <a:ext cx="2400900" cy="3402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p:cNvSpPr/>
          <p:nvPr/>
        </p:nvSpPr>
        <p:spPr>
          <a:xfrm>
            <a:off x="5431278" y="2371823"/>
            <a:ext cx="6096000" cy="3539430"/>
          </a:xfrm>
          <a:prstGeom prst="rect">
            <a:avLst/>
          </a:prstGeom>
        </p:spPr>
        <p:txBody>
          <a:bodyPr>
            <a:spAutoFit/>
          </a:bodyPr>
          <a:lstStyle/>
          <a:p>
            <a:pPr algn="just"/>
            <a:r>
              <a:rPr lang="vi-VN" sz="2800" b="1" i="1" dirty="0">
                <a:solidFill>
                  <a:srgbClr val="CC3399"/>
                </a:solidFill>
              </a:rPr>
              <a:t>Những tấm lòng cao cả</a:t>
            </a:r>
            <a:r>
              <a:rPr lang="vi-VN" sz="2800" dirty="0">
                <a:solidFill>
                  <a:srgbClr val="CC3399"/>
                </a:solidFill>
              </a:rPr>
              <a:t> là một cuốn tiểu thuyết trẻ em của nhà văn người Ý’ ghi lại nhật kí của cậu bé </a:t>
            </a:r>
            <a:r>
              <a:rPr lang="vi-VN" sz="2800" b="1" i="1" dirty="0">
                <a:solidFill>
                  <a:srgbClr val="CC3399"/>
                </a:solidFill>
              </a:rPr>
              <a:t>Enricô</a:t>
            </a:r>
            <a:r>
              <a:rPr lang="vi-VN" sz="2800" dirty="0">
                <a:solidFill>
                  <a:srgbClr val="CC3399"/>
                </a:solidFill>
              </a:rPr>
              <a:t> . Qua câu chuyện, tác giả muốn gửi gắm những bài học đạo đức sâu sắc cũng như vai trò quan trọng của nhà trường, cha mẹ trong việc dạy dỗ trẻ em.</a:t>
            </a:r>
            <a:endParaRPr lang="vi-VN" sz="2800" dirty="0">
              <a:solidFill>
                <a:srgbClr val="CC3399"/>
              </a:solidFill>
              <a:latin typeface="+mj-lt"/>
              <a:cs typeface="Arial" panose="020B0604020202020204" pitchFamily="34" charset="0"/>
            </a:endParaRPr>
          </a:p>
        </p:txBody>
      </p:sp>
    </p:spTree>
    <p:extLst>
      <p:ext uri="{BB962C8B-B14F-4D97-AF65-F5344CB8AC3E}">
        <p14:creationId xmlns:p14="http://schemas.microsoft.com/office/powerpoint/2010/main" val="31461898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1030" name="Picture 6" descr="Truyện Cổ Tích Thế Giới - Vịt Con Xấu Xí | Newshop.vn: Sách, Truyện, Tiểu  Thuyế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644">
            <a:off x="8481232" y="2975758"/>
            <a:ext cx="2635189" cy="30009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11"/>
          <p:cNvSpPr/>
          <p:nvPr/>
        </p:nvSpPr>
        <p:spPr>
          <a:xfrm>
            <a:off x="1309654" y="2413292"/>
            <a:ext cx="6096000" cy="3970318"/>
          </a:xfrm>
          <a:prstGeom prst="rect">
            <a:avLst/>
          </a:prstGeom>
        </p:spPr>
        <p:txBody>
          <a:bodyPr>
            <a:spAutoFit/>
          </a:bodyPr>
          <a:lstStyle/>
          <a:p>
            <a:pPr algn="just"/>
            <a:r>
              <a:rPr lang="vi-VN" sz="2800" dirty="0">
                <a:solidFill>
                  <a:srgbClr val="FF3399"/>
                </a:solidFill>
              </a:rPr>
              <a:t>Đây là một truyện cổ tích thần kỳ dành cho trẻ em của nhà văn người Đan Mạch Andersen.Truyện kể về một chú vịt con sinh ra trong một sân nuôi gia cầm, bị những gia cầm khác chung quanh đối xử tồi tệ, bắt nạt, cho tới khi chú lớn lên trở thành một con thiên nga xinh đẹp trước sự kinh ngạc của những gia cầm khác.</a:t>
            </a:r>
            <a:endParaRPr lang="vi-VN" sz="2800" dirty="0">
              <a:solidFill>
                <a:srgbClr val="FF3399"/>
              </a:solidFill>
              <a:latin typeface="+mj-lt"/>
              <a:cs typeface="Arial" panose="020B0604020202020204" pitchFamily="34" charset="0"/>
            </a:endParaRPr>
          </a:p>
        </p:txBody>
      </p:sp>
    </p:spTree>
    <p:extLst>
      <p:ext uri="{BB962C8B-B14F-4D97-AF65-F5344CB8AC3E}">
        <p14:creationId xmlns:p14="http://schemas.microsoft.com/office/powerpoint/2010/main" val="24090586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645" y="501445"/>
            <a:ext cx="1514168" cy="766916"/>
            <a:chOff x="9566064" y="964372"/>
            <a:chExt cx="5446164" cy="698253"/>
          </a:xfrm>
        </p:grpSpPr>
        <p:sp>
          <p:nvSpPr>
            <p:cNvPr id="5"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1600"/>
            </a:p>
          </p:txBody>
        </p:sp>
        <p:sp>
          <p:nvSpPr>
            <p:cNvPr id="6"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1600"/>
            </a:p>
          </p:txBody>
        </p:sp>
        <p:sp>
          <p:nvSpPr>
            <p:cNvPr id="7"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iCiel Cadena" panose="02000503000000020004" pitchFamily="2" charset="0"/>
                </a:rPr>
                <a:t>ĐỌC</a:t>
              </a:r>
            </a:p>
          </p:txBody>
        </p:sp>
      </p:grpSp>
      <p:pic>
        <p:nvPicPr>
          <p:cNvPr id="8" name="Picture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005976" y="1161957"/>
            <a:ext cx="7951973" cy="574733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04" y="0"/>
            <a:ext cx="12451404" cy="6858000"/>
          </a:xfrm>
          <a:prstGeom prst="rect">
            <a:avLst/>
          </a:prstGeom>
        </p:spPr>
      </p:pic>
    </p:spTree>
    <p:extLst>
      <p:ext uri="{BB962C8B-B14F-4D97-AF65-F5344CB8AC3E}">
        <p14:creationId xmlns:p14="http://schemas.microsoft.com/office/powerpoint/2010/main" val="10037329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7315" b="83889" l="21146" r="77708">
                        <a14:foregroundMark x1="50417" y1="19167" x2="55000" y2="24815"/>
                        <a14:foregroundMark x1="73021" y1="65833" x2="72135" y2="68519"/>
                        <a14:foregroundMark x1="22240" y1="38611" x2="29063" y2="38611"/>
                      </a14:backgroundRemoval>
                    </a14:imgEffect>
                  </a14:imgLayer>
                </a14:imgProps>
              </a:ext>
            </a:extLst>
          </a:blip>
          <a:srcRect l="21292" t="17544" r="22907" b="16428"/>
          <a:stretch/>
        </p:blipFill>
        <p:spPr>
          <a:xfrm rot="297542">
            <a:off x="1642358" y="818652"/>
            <a:ext cx="8957325" cy="5961950"/>
          </a:xfrm>
          <a:prstGeom prst="rect">
            <a:avLst/>
          </a:prstGeom>
        </p:spPr>
      </p:pic>
      <p:sp>
        <p:nvSpPr>
          <p:cNvPr id="5" name="TextBox 4"/>
          <p:cNvSpPr txBox="1"/>
          <p:nvPr/>
        </p:nvSpPr>
        <p:spPr>
          <a:xfrm>
            <a:off x="1937982" y="274140"/>
            <a:ext cx="8366078"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Tree>
    <p:extLst>
      <p:ext uri="{BB962C8B-B14F-4D97-AF65-F5344CB8AC3E}">
        <p14:creationId xmlns:p14="http://schemas.microsoft.com/office/powerpoint/2010/main" val="375149955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948077" y="1972637"/>
            <a:ext cx="6365887" cy="4885363"/>
          </a:xfrm>
          <a:prstGeom prst="rect">
            <a:avLst/>
          </a:prstGeom>
        </p:spPr>
      </p:pic>
      <p:sp>
        <p:nvSpPr>
          <p:cNvPr id="6" name="TextBox 5"/>
          <p:cNvSpPr txBox="1"/>
          <p:nvPr/>
        </p:nvSpPr>
        <p:spPr>
          <a:xfrm>
            <a:off x="2032985" y="320415"/>
            <a:ext cx="8366078" cy="677044"/>
          </a:xfrm>
          <a:prstGeom prst="rect">
            <a:avLst/>
          </a:prstGeom>
          <a:noFill/>
        </p:spPr>
        <p:txBody>
          <a:bodyPr wrap="square" lIns="121855" tIns="60928" rIns="121855" bIns="60928" rtlCol="0">
            <a:spAutoFit/>
          </a:bodyPr>
          <a:lstStyle/>
          <a:p>
            <a:pPr algn="ctr"/>
            <a:r>
              <a:rPr lang="en-US"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
        <p:nvSpPr>
          <p:cNvPr id="7" name="TextBox 6"/>
          <p:cNvSpPr txBox="1"/>
          <p:nvPr/>
        </p:nvSpPr>
        <p:spPr>
          <a:xfrm>
            <a:off x="7550" y="1113618"/>
            <a:ext cx="6311056" cy="4862805"/>
          </a:xfrm>
          <a:prstGeom prst="rect">
            <a:avLst/>
          </a:prstGeom>
          <a:noFill/>
        </p:spPr>
        <p:txBody>
          <a:bodyPr wrap="square" lIns="121855" tIns="60928" rIns="121855" bIns="60928" numCol="1" rtlCol="0">
            <a:spAutoFit/>
          </a:bodyPr>
          <a:lstStyle/>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ng</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7009942" y="1107623"/>
            <a:ext cx="5264756" cy="4862805"/>
          </a:xfrm>
          <a:prstGeom prst="rect">
            <a:avLst/>
          </a:prstGeom>
          <a:noFill/>
        </p:spPr>
        <p:txBody>
          <a:bodyPr wrap="square" lIns="121855" tIns="60928" rIns="121855" bIns="60928" numCol="1" rtlCol="0">
            <a:spAutoFit/>
          </a:bodyPr>
          <a:lstStyle/>
          <a:p>
            <a:pPr indent="46355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được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Sao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sóng vỗ</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3" name="Straight Connector 12"/>
          <p:cNvCxnSpPr/>
          <p:nvPr/>
        </p:nvCxnSpPr>
        <p:spPr>
          <a:xfrm>
            <a:off x="1211350" y="1568876"/>
            <a:ext cx="14723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605004" y="1984669"/>
            <a:ext cx="165184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2838300" y="1972637"/>
            <a:ext cx="106868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7567982" y="5392730"/>
            <a:ext cx="106868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9847968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4337</TotalTime>
  <Words>1581</Words>
  <Application>Microsoft Office PowerPoint</Application>
  <PresentationFormat>Widescreen</PresentationFormat>
  <Paragraphs>199</Paragraphs>
  <Slides>34</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Arial-Rounded</vt:lpstr>
      <vt:lpstr>Calibri</vt:lpstr>
      <vt:lpstr>Calibri Light</vt:lpstr>
      <vt:lpstr>iCiel Cadena</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trang sách mở 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Hanh Tham</cp:lastModifiedBy>
  <cp:revision>208</cp:revision>
  <dcterms:created xsi:type="dcterms:W3CDTF">2021-06-17T09:40:01Z</dcterms:created>
  <dcterms:modified xsi:type="dcterms:W3CDTF">2025-10-25T10:25:28Z</dcterms:modified>
</cp:coreProperties>
</file>