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9" r:id="rId2"/>
    <p:sldId id="266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</p:sldIdLst>
  <p:sldSz cx="12192000" cy="6858000"/>
  <p:notesSz cx="6858000" cy="9144000"/>
  <p:embeddedFontLs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Cambria Bold" panose="02040803050406030204" pitchFamily="18" charset="0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22B"/>
    <a:srgbClr val="9B3749"/>
    <a:srgbClr val="DC7280"/>
    <a:srgbClr val="FCF4C2"/>
    <a:srgbClr val="5F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3.sv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13.svg"/><Relationship Id="rId4" Type="http://schemas.openxmlformats.org/officeDocument/2006/relationships/image" Target="../media/image2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45240">
            <a:off x="6225887" y="2036045"/>
            <a:ext cx="7789672" cy="4178097"/>
          </a:xfrm>
          <a:custGeom>
            <a:avLst/>
            <a:gdLst/>
            <a:ahLst/>
            <a:cxnLst/>
            <a:rect l="l" t="t" r="r" b="b"/>
            <a:pathLst>
              <a:path w="11684508" h="6267145">
                <a:moveTo>
                  <a:pt x="0" y="0"/>
                </a:moveTo>
                <a:lnTo>
                  <a:pt x="11684508" y="0"/>
                </a:lnTo>
                <a:lnTo>
                  <a:pt x="11684508" y="6267145"/>
                </a:lnTo>
                <a:lnTo>
                  <a:pt x="0" y="626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17" y="0"/>
            <a:ext cx="12022583" cy="685799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8521645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55" y="1208433"/>
            <a:ext cx="5675868" cy="15302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935" y="2276475"/>
            <a:ext cx="4656914" cy="21963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392" y="4903061"/>
            <a:ext cx="212768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62061"/>
            <a:ext cx="12192000" cy="89593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604413" y="0"/>
            <a:ext cx="2739575" cy="5885805"/>
          </a:xfrm>
          <a:custGeom>
            <a:avLst/>
            <a:gdLst/>
            <a:ahLst/>
            <a:cxnLst/>
            <a:rect l="l" t="t" r="r" b="b"/>
            <a:pathLst>
              <a:path w="4109362" h="8828707">
                <a:moveTo>
                  <a:pt x="4109362" y="0"/>
                </a:moveTo>
                <a:lnTo>
                  <a:pt x="0" y="0"/>
                </a:lnTo>
                <a:lnTo>
                  <a:pt x="0" y="8828707"/>
                </a:lnTo>
                <a:lnTo>
                  <a:pt x="4109362" y="8828707"/>
                </a:lnTo>
                <a:lnTo>
                  <a:pt x="41093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51987" y="0"/>
            <a:ext cx="2739792" cy="5886272"/>
          </a:xfrm>
          <a:custGeom>
            <a:avLst/>
            <a:gdLst/>
            <a:ahLst/>
            <a:cxnLst/>
            <a:rect l="l" t="t" r="r" b="b"/>
            <a:pathLst>
              <a:path w="4109688" h="8829408">
                <a:moveTo>
                  <a:pt x="0" y="0"/>
                </a:moveTo>
                <a:lnTo>
                  <a:pt x="4109689" y="0"/>
                </a:lnTo>
                <a:lnTo>
                  <a:pt x="4109689" y="8829408"/>
                </a:lnTo>
                <a:lnTo>
                  <a:pt x="0" y="8829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71045" y="807362"/>
            <a:ext cx="10250129" cy="4398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920"/>
              </a:lnSpc>
            </a:pPr>
            <a:r>
              <a:rPr lang="en-US" sz="6000" b="1">
                <a:solidFill>
                  <a:schemeClr val="bg1"/>
                </a:solidFill>
                <a:latin typeface="Cambria"/>
              </a:rPr>
              <a:t>    </a:t>
            </a:r>
            <a:r>
              <a:rPr lang="en-US" sz="5000" b="1">
                <a:solidFill>
                  <a:schemeClr val="bg1"/>
                </a:solidFill>
                <a:latin typeface="Cambria"/>
              </a:rPr>
              <a:t>Bản xô-nát Ánh trăng được ra đời không chỉ bởi tài năng, đam mê âm nhạc của nhà soạn nhạc vĩ đại Bét-tô-ven mà bởi lòng nhân ái, luôn thấu hiểu và đồng cảm với con người, đặc biệt là những con người có số phận không may mắn.</a:t>
            </a:r>
            <a:endParaRPr lang="en-US" sz="5000" b="1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3852" b="33849"/>
          <a:stretch/>
        </p:blipFill>
        <p:spPr>
          <a:xfrm>
            <a:off x="3029446" y="5845493"/>
            <a:ext cx="6133108" cy="13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8955" y="2729647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4" y="0"/>
                </a:lnTo>
                <a:lnTo>
                  <a:pt x="1883884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2025" y="3931271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5" y="0"/>
                </a:lnTo>
                <a:lnTo>
                  <a:pt x="1883885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98635" y="5329979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4" y="0"/>
                </a:lnTo>
                <a:lnTo>
                  <a:pt x="1883884" y="2098061"/>
                </a:lnTo>
                <a:lnTo>
                  <a:pt x="0" y="209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0218" y="262069"/>
            <a:ext cx="2756833" cy="1295712"/>
          </a:xfrm>
          <a:custGeom>
            <a:avLst/>
            <a:gdLst/>
            <a:ahLst/>
            <a:cxnLst/>
            <a:rect l="l" t="t" r="r" b="b"/>
            <a:pathLst>
              <a:path w="4135250" h="1943568">
                <a:moveTo>
                  <a:pt x="0" y="0"/>
                </a:moveTo>
                <a:lnTo>
                  <a:pt x="4135250" y="0"/>
                </a:lnTo>
                <a:lnTo>
                  <a:pt x="4135250" y="1943567"/>
                </a:lnTo>
                <a:lnTo>
                  <a:pt x="0" y="1943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2025" y="1557781"/>
            <a:ext cx="1255340" cy="1398707"/>
          </a:xfrm>
          <a:custGeom>
            <a:avLst/>
            <a:gdLst/>
            <a:ahLst/>
            <a:cxnLst/>
            <a:rect l="l" t="t" r="r" b="b"/>
            <a:pathLst>
              <a:path w="1883010" h="2098061">
                <a:moveTo>
                  <a:pt x="0" y="0"/>
                </a:moveTo>
                <a:lnTo>
                  <a:pt x="1883011" y="0"/>
                </a:lnTo>
                <a:lnTo>
                  <a:pt x="1883011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17948" y="1934344"/>
            <a:ext cx="672396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Từ đầu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bản xô-nát Ánh trăng.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4878" y="3121089"/>
            <a:ext cx="720523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Tiếp theo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 ước mơ của mình.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8955" y="4406375"/>
            <a:ext cx="994846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Tiếp theo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 ánh trăng trên dòng sông Đa-nuýp.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7051" y="5706541"/>
            <a:ext cx="236457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Câu cuối.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8929228" y="262069"/>
            <a:ext cx="3303877" cy="4002678"/>
          </a:xfrm>
          <a:custGeom>
            <a:avLst/>
            <a:gdLst/>
            <a:ahLst/>
            <a:cxnLst/>
            <a:rect l="l" t="t" r="r" b="b"/>
            <a:pathLst>
              <a:path w="4955816" h="6004017">
                <a:moveTo>
                  <a:pt x="4955816" y="0"/>
                </a:moveTo>
                <a:lnTo>
                  <a:pt x="0" y="0"/>
                </a:lnTo>
                <a:lnTo>
                  <a:pt x="0" y="6004017"/>
                </a:lnTo>
                <a:lnTo>
                  <a:pt x="4955816" y="6004017"/>
                </a:lnTo>
                <a:lnTo>
                  <a:pt x="49558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b="35571"/>
          <a:stretch/>
        </p:blipFill>
        <p:spPr>
          <a:xfrm>
            <a:off x="2871353" y="350762"/>
            <a:ext cx="6936116" cy="11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5197" y="5616903"/>
            <a:ext cx="854685" cy="952295"/>
          </a:xfrm>
          <a:custGeom>
            <a:avLst/>
            <a:gdLst/>
            <a:ahLst/>
            <a:cxnLst/>
            <a:rect l="l" t="t" r="r" b="b"/>
            <a:pathLst>
              <a:path w="1282028" h="1428443">
                <a:moveTo>
                  <a:pt x="0" y="0"/>
                </a:moveTo>
                <a:lnTo>
                  <a:pt x="1282027" y="0"/>
                </a:lnTo>
                <a:lnTo>
                  <a:pt x="1282027" y="1428443"/>
                </a:lnTo>
                <a:lnTo>
                  <a:pt x="0" y="1428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57032">
            <a:off x="7531819" y="3560107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302153" y="5849409"/>
            <a:ext cx="94272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Đoạn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mở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giới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thiệu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02153" y="1407313"/>
            <a:ext cx="8050928" cy="3632066"/>
            <a:chOff x="2302153" y="1407313"/>
            <a:chExt cx="8050928" cy="3632066"/>
          </a:xfrm>
        </p:grpSpPr>
        <p:sp>
          <p:nvSpPr>
            <p:cNvPr id="9" name="Freeform 9"/>
            <p:cNvSpPr/>
            <p:nvPr/>
          </p:nvSpPr>
          <p:spPr>
            <a:xfrm>
              <a:off x="2302153" y="1407313"/>
              <a:ext cx="8050928" cy="3632066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661388" y="1876957"/>
              <a:ext cx="7455287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xô-nát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4154973" cy="5486400"/>
          </a:xfrm>
          <a:custGeom>
            <a:avLst/>
            <a:gdLst/>
            <a:ahLst/>
            <a:cxnLst/>
            <a:rect l="l" t="t" r="r" b="b"/>
            <a:pathLst>
              <a:path w="6232459" h="8229600">
                <a:moveTo>
                  <a:pt x="0" y="0"/>
                </a:moveTo>
                <a:lnTo>
                  <a:pt x="6232459" y="0"/>
                </a:lnTo>
                <a:lnTo>
                  <a:pt x="623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121039" y="1452017"/>
            <a:ext cx="6385161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FFFF00"/>
                </a:solidFill>
                <a:latin typeface="Cambria Bold"/>
              </a:rPr>
              <a:t>Lút-vích</a:t>
            </a:r>
            <a:r>
              <a:rPr lang="en-US" sz="4666" dirty="0">
                <a:solidFill>
                  <a:srgbClr val="FFFF00"/>
                </a:solidFill>
                <a:latin typeface="Cambria Bold"/>
              </a:rPr>
              <a:t> van </a:t>
            </a:r>
            <a:r>
              <a:rPr lang="en-US" sz="4666" dirty="0" err="1">
                <a:solidFill>
                  <a:srgbClr val="FFFF00"/>
                </a:solidFill>
                <a:latin typeface="Cambria Bold"/>
              </a:rPr>
              <a:t>Bét-tô-ven</a:t>
            </a:r>
            <a:endParaRPr lang="en-US" sz="4666" dirty="0">
              <a:solidFill>
                <a:srgbClr val="FFFF00"/>
              </a:solidFill>
              <a:latin typeface="Cambria Bol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dirty="0">
                <a:solidFill>
                  <a:srgbClr val="FFFF00"/>
                </a:solidFill>
                <a:latin typeface="Cambria Bold"/>
              </a:rPr>
              <a:t>(1770 - 1827)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98660" y="3627140"/>
            <a:ext cx="382992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cổ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điển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Đức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8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1862422"/>
            <a:ext cx="2180490" cy="3465679"/>
          </a:xfrm>
          <a:custGeom>
            <a:avLst/>
            <a:gdLst/>
            <a:ahLst/>
            <a:cxnLst/>
            <a:rect l="l" t="t" r="r" b="b"/>
            <a:pathLst>
              <a:path w="3270735" h="5198519">
                <a:moveTo>
                  <a:pt x="0" y="0"/>
                </a:moveTo>
                <a:lnTo>
                  <a:pt x="3270735" y="0"/>
                </a:lnTo>
                <a:lnTo>
                  <a:pt x="3270735" y="5198519"/>
                </a:lnTo>
                <a:lnTo>
                  <a:pt x="0" y="5198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675429" y="5474985"/>
            <a:ext cx="105165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gặp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hoàn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nào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0490" y="1449548"/>
            <a:ext cx="9548867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90"/>
              </a:lnSpc>
            </a:pPr>
            <a:r>
              <a:rPr lang="en-US" sz="3666" dirty="0">
                <a:solidFill>
                  <a:srgbClr val="FCF4C2"/>
                </a:solidFill>
                <a:latin typeface="Cambria"/>
              </a:rPr>
              <a:t>        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Bét-tô-ven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gặp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cha con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đêm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sáng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đứng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trên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cây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cầu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bắc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qua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dòng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sông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Đa-nuýp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thì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nghe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thấy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tiếng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dương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cầm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văng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vẳng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từ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phía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xa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.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đã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theo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tiếng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đàn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đến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ngôi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nhà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khu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lao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động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bắt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gặp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người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cha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đang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chăm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chú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ngồi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nghe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con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của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mình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đàn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2668" y="5513568"/>
            <a:ext cx="1040654" cy="1158965"/>
          </a:xfrm>
          <a:custGeom>
            <a:avLst/>
            <a:gdLst/>
            <a:ahLst/>
            <a:cxnLst/>
            <a:rect l="l" t="t" r="r" b="b"/>
            <a:pathLst>
              <a:path w="1560981" h="1738448">
                <a:moveTo>
                  <a:pt x="0" y="0"/>
                </a:moveTo>
                <a:lnTo>
                  <a:pt x="1560981" y="0"/>
                </a:lnTo>
                <a:lnTo>
                  <a:pt x="1560981" y="1738447"/>
                </a:lnTo>
                <a:lnTo>
                  <a:pt x="0" y="1738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404207" y="1990462"/>
            <a:ext cx="8050928" cy="2610202"/>
            <a:chOff x="2363567" y="1562572"/>
            <a:chExt cx="8050928" cy="2610202"/>
          </a:xfrm>
        </p:grpSpPr>
        <p:sp>
          <p:nvSpPr>
            <p:cNvPr id="8" name="Freeform 8"/>
            <p:cNvSpPr/>
            <p:nvPr/>
          </p:nvSpPr>
          <p:spPr>
            <a:xfrm>
              <a:off x="2363567" y="1562572"/>
              <a:ext cx="8050928" cy="2610202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661388" y="1891624"/>
              <a:ext cx="7455287" cy="196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có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ước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mơ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duy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nhất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được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ngắm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nhìn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trên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dòng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Đa-nuýp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75429" y="5474985"/>
            <a:ext cx="105165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gặp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hoàn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nào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32668" y="5513568"/>
            <a:ext cx="1040654" cy="1158965"/>
          </a:xfrm>
          <a:custGeom>
            <a:avLst/>
            <a:gdLst/>
            <a:ahLst/>
            <a:cxnLst/>
            <a:rect l="l" t="t" r="r" b="b"/>
            <a:pathLst>
              <a:path w="1560981" h="1738448">
                <a:moveTo>
                  <a:pt x="0" y="0"/>
                </a:moveTo>
                <a:lnTo>
                  <a:pt x="1560981" y="0"/>
                </a:lnTo>
                <a:lnTo>
                  <a:pt x="1560981" y="1738447"/>
                </a:lnTo>
                <a:lnTo>
                  <a:pt x="0" y="1738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7032">
            <a:off x="7459629" y="3030710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7032">
            <a:off x="7459629" y="3030710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363567" y="1818640"/>
            <a:ext cx="8050928" cy="2113280"/>
            <a:chOff x="2363567" y="1818640"/>
            <a:chExt cx="8050928" cy="2113280"/>
          </a:xfrm>
        </p:grpSpPr>
        <p:sp>
          <p:nvSpPr>
            <p:cNvPr id="8" name="Freeform 8"/>
            <p:cNvSpPr/>
            <p:nvPr/>
          </p:nvSpPr>
          <p:spPr>
            <a:xfrm>
              <a:off x="2363567" y="1818640"/>
              <a:ext cx="8050928" cy="2113280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661388" y="2156884"/>
              <a:ext cx="7455287" cy="1308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chơi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một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để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dành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tặng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cho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62454" y="5474985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để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giúp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thực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hiện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3354" y="5469265"/>
            <a:ext cx="1120214" cy="1247571"/>
          </a:xfrm>
          <a:custGeom>
            <a:avLst/>
            <a:gdLst/>
            <a:ahLst/>
            <a:cxnLst/>
            <a:rect l="l" t="t" r="r" b="b"/>
            <a:pathLst>
              <a:path w="1680321" h="1871356">
                <a:moveTo>
                  <a:pt x="0" y="0"/>
                </a:moveTo>
                <a:lnTo>
                  <a:pt x="1680321" y="0"/>
                </a:lnTo>
                <a:lnTo>
                  <a:pt x="1680321" y="1871355"/>
                </a:lnTo>
                <a:lnTo>
                  <a:pt x="0" y="1871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7032">
            <a:off x="7483693" y="3445522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61227" y="997003"/>
            <a:ext cx="9468131" cy="4271418"/>
            <a:chOff x="2261227" y="997003"/>
            <a:chExt cx="9468131" cy="4271418"/>
          </a:xfrm>
        </p:grpSpPr>
        <p:sp>
          <p:nvSpPr>
            <p:cNvPr id="8" name="Freeform 8"/>
            <p:cNvSpPr/>
            <p:nvPr/>
          </p:nvSpPr>
          <p:spPr>
            <a:xfrm>
              <a:off x="2261227" y="997003"/>
              <a:ext cx="9468131" cy="4271418"/>
            </a:xfrm>
            <a:custGeom>
              <a:avLst/>
              <a:gdLst/>
              <a:ahLst/>
              <a:cxnLst/>
              <a:rect l="l" t="t" r="r" b="b"/>
              <a:pathLst>
                <a:path w="14202196" h="6407127">
                  <a:moveTo>
                    <a:pt x="0" y="0"/>
                  </a:moveTo>
                  <a:lnTo>
                    <a:pt x="14202196" y="0"/>
                  </a:lnTo>
                  <a:lnTo>
                    <a:pt x="14202196" y="6407126"/>
                  </a:lnTo>
                  <a:lnTo>
                    <a:pt x="0" y="6407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611921" y="1166329"/>
              <a:ext cx="8701772" cy="3924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Những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câu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văn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miêu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vẻ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đẹp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của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mà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dành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tặng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: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Những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nốt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ngẫu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hứng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tràn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đầy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cảm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xúc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yêu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thương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êm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nhàng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như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mẽ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như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sóng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sông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Đa-nuýp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62454" y="5474984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câu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văn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miêu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vẻ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đẹp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842820" y="5460879"/>
            <a:ext cx="1059890" cy="1180388"/>
          </a:xfrm>
          <a:custGeom>
            <a:avLst/>
            <a:gdLst/>
            <a:ahLst/>
            <a:cxnLst/>
            <a:rect l="l" t="t" r="r" b="b"/>
            <a:pathLst>
              <a:path w="1589835" h="1770582">
                <a:moveTo>
                  <a:pt x="0" y="0"/>
                </a:moveTo>
                <a:lnTo>
                  <a:pt x="1589836" y="0"/>
                </a:lnTo>
                <a:lnTo>
                  <a:pt x="1589836" y="1770582"/>
                </a:lnTo>
                <a:lnTo>
                  <a:pt x="0" y="1770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8621" y="2650308"/>
            <a:ext cx="1944436" cy="3090494"/>
          </a:xfrm>
          <a:custGeom>
            <a:avLst/>
            <a:gdLst/>
            <a:ahLst/>
            <a:cxnLst/>
            <a:rect l="l" t="t" r="r" b="b"/>
            <a:pathLst>
              <a:path w="2916654" h="4635741">
                <a:moveTo>
                  <a:pt x="0" y="0"/>
                </a:moveTo>
                <a:lnTo>
                  <a:pt x="2916654" y="0"/>
                </a:lnTo>
                <a:lnTo>
                  <a:pt x="2916654" y="4635741"/>
                </a:lnTo>
                <a:lnTo>
                  <a:pt x="0" y="4635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33057" y="1533110"/>
            <a:ext cx="990976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20"/>
              </a:lnSpc>
            </a:pPr>
            <a:r>
              <a:rPr lang="en-US" sz="3666" dirty="0">
                <a:solidFill>
                  <a:srgbClr val="FCDF87"/>
                </a:solidFill>
                <a:latin typeface="Cambria"/>
              </a:rPr>
              <a:t>      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Vì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bản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nhạc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đó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giúp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cho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thực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hiện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được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ước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mơ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đó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là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ngắm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nhìn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đùa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giỡn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với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ánh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bên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dòng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sông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Đa-nuýp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tâm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trí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của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hai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cha con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dường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như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cuộc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sống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không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còn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khổ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đau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vì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bệnh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tật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chỉ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còn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thể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giới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huyền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ảo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lung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linh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tràn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ngập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ánh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2454" y="5474984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Vì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sao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0919" y="5379850"/>
            <a:ext cx="1132648" cy="1261417"/>
          </a:xfrm>
          <a:custGeom>
            <a:avLst/>
            <a:gdLst/>
            <a:ahLst/>
            <a:cxnLst/>
            <a:rect l="l" t="t" r="r" b="b"/>
            <a:pathLst>
              <a:path w="1698972" h="1892126">
                <a:moveTo>
                  <a:pt x="0" y="0"/>
                </a:moveTo>
                <a:lnTo>
                  <a:pt x="1698972" y="0"/>
                </a:lnTo>
                <a:lnTo>
                  <a:pt x="1698972" y="1892126"/>
                </a:lnTo>
                <a:lnTo>
                  <a:pt x="0" y="1892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459</Words>
  <Application>Microsoft Office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Cambria</vt:lpstr>
      <vt:lpstr>Cambria Bold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Quỳnh Chi Phan</cp:lastModifiedBy>
  <cp:revision>73</cp:revision>
  <dcterms:created xsi:type="dcterms:W3CDTF">2023-10-17T13:05:43Z</dcterms:created>
  <dcterms:modified xsi:type="dcterms:W3CDTF">2025-12-04T02:10:20Z</dcterms:modified>
</cp:coreProperties>
</file>