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82" r:id="rId4"/>
    <p:sldId id="279" r:id="rId5"/>
    <p:sldId id="284" r:id="rId6"/>
    <p:sldId id="280" r:id="rId7"/>
    <p:sldId id="287" r:id="rId8"/>
  </p:sldIdLst>
  <p:sldSz cx="18288000" cy="10287000"/>
  <p:notesSz cx="6858000" cy="9144000"/>
  <p:embeddedFontLst>
    <p:embeddedFont>
      <p:font typeface="#9Slide03 SVNNeutraface 2" panose="02000600040000020004" charset="0"/>
      <p:bold r:id="rId9"/>
    </p:embeddedFont>
    <p:embeddedFont>
      <p:font typeface="SVN-Yahoo" panose="02040603050506020204" pitchFamily="18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1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3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901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jp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490308" y="-1424818"/>
            <a:ext cx="6426592" cy="3349861"/>
          </a:xfrm>
          <a:custGeom>
            <a:avLst/>
            <a:gdLst/>
            <a:ahLst/>
            <a:cxnLst/>
            <a:rect l="l" t="t" r="r" b="b"/>
            <a:pathLst>
              <a:path w="6426592" h="3349861">
                <a:moveTo>
                  <a:pt x="0" y="0"/>
                </a:moveTo>
                <a:lnTo>
                  <a:pt x="6426592" y="0"/>
                </a:lnTo>
                <a:lnTo>
                  <a:pt x="6426592" y="3349861"/>
                </a:lnTo>
                <a:lnTo>
                  <a:pt x="0" y="33498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55944" y="-450393"/>
            <a:ext cx="2723997" cy="2958186"/>
          </a:xfrm>
          <a:custGeom>
            <a:avLst/>
            <a:gdLst/>
            <a:ahLst/>
            <a:cxnLst/>
            <a:rect l="l" t="t" r="r" b="b"/>
            <a:pathLst>
              <a:path w="2723997" h="2958186">
                <a:moveTo>
                  <a:pt x="0" y="0"/>
                </a:moveTo>
                <a:lnTo>
                  <a:pt x="2723997" y="0"/>
                </a:lnTo>
                <a:lnTo>
                  <a:pt x="2723997" y="2958186"/>
                </a:lnTo>
                <a:lnTo>
                  <a:pt x="0" y="29581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329870" y="7854696"/>
            <a:ext cx="7315200" cy="2807208"/>
          </a:xfrm>
          <a:custGeom>
            <a:avLst/>
            <a:gdLst/>
            <a:ahLst/>
            <a:cxnLst/>
            <a:rect l="l" t="t" r="r" b="b"/>
            <a:pathLst>
              <a:path w="7315200" h="2807208">
                <a:moveTo>
                  <a:pt x="0" y="0"/>
                </a:moveTo>
                <a:lnTo>
                  <a:pt x="7315200" y="0"/>
                </a:lnTo>
                <a:lnTo>
                  <a:pt x="7315200" y="2807208"/>
                </a:lnTo>
                <a:lnTo>
                  <a:pt x="0" y="280720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515834" y="7333488"/>
            <a:ext cx="7315200" cy="2953512"/>
          </a:xfrm>
          <a:custGeom>
            <a:avLst/>
            <a:gdLst/>
            <a:ahLst/>
            <a:cxnLst/>
            <a:rect l="l" t="t" r="r" b="b"/>
            <a:pathLst>
              <a:path w="7315200" h="2953512">
                <a:moveTo>
                  <a:pt x="0" y="0"/>
                </a:moveTo>
                <a:lnTo>
                  <a:pt x="7315200" y="0"/>
                </a:lnTo>
                <a:lnTo>
                  <a:pt x="7315200" y="2953512"/>
                </a:lnTo>
                <a:lnTo>
                  <a:pt x="0" y="295351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591404" y="6543617"/>
            <a:ext cx="9271537" cy="3743383"/>
          </a:xfrm>
          <a:custGeom>
            <a:avLst/>
            <a:gdLst/>
            <a:ahLst/>
            <a:cxnLst/>
            <a:rect l="l" t="t" r="r" b="b"/>
            <a:pathLst>
              <a:path w="9271537" h="3743383">
                <a:moveTo>
                  <a:pt x="0" y="0"/>
                </a:moveTo>
                <a:lnTo>
                  <a:pt x="9271537" y="0"/>
                </a:lnTo>
                <a:lnTo>
                  <a:pt x="9271537" y="3743383"/>
                </a:lnTo>
                <a:lnTo>
                  <a:pt x="0" y="37433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459749" y="4916345"/>
            <a:ext cx="4115022" cy="5370655"/>
          </a:xfrm>
          <a:custGeom>
            <a:avLst/>
            <a:gdLst/>
            <a:ahLst/>
            <a:cxnLst/>
            <a:rect l="l" t="t" r="r" b="b"/>
            <a:pathLst>
              <a:path w="4115022" h="5370655">
                <a:moveTo>
                  <a:pt x="0" y="0"/>
                </a:moveTo>
                <a:lnTo>
                  <a:pt x="4115022" y="0"/>
                </a:lnTo>
                <a:lnTo>
                  <a:pt x="4115022" y="5370655"/>
                </a:lnTo>
                <a:lnTo>
                  <a:pt x="0" y="53706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b="-3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771864" y="2507793"/>
            <a:ext cx="2770740" cy="2204958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728659" y="2291133"/>
            <a:ext cx="3462180" cy="2791578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771980" y="5257844"/>
            <a:ext cx="3115781" cy="2571545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b="-50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695664" y="6543617"/>
            <a:ext cx="3451030" cy="2903916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267822" y="6168273"/>
            <a:ext cx="5271750" cy="4817061"/>
          </a:xfrm>
          <a:custGeom>
            <a:avLst/>
            <a:gdLst/>
            <a:ahLst/>
            <a:cxnLst/>
            <a:rect l="l" t="t" r="r" b="b"/>
            <a:pathLst>
              <a:path w="5271750" h="4817061">
                <a:moveTo>
                  <a:pt x="0" y="0"/>
                </a:moveTo>
                <a:lnTo>
                  <a:pt x="5271750" y="0"/>
                </a:lnTo>
                <a:lnTo>
                  <a:pt x="5271750" y="4817061"/>
                </a:lnTo>
                <a:lnTo>
                  <a:pt x="0" y="481706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29" y="-301511"/>
            <a:ext cx="3016425" cy="3016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54" y="9258300"/>
            <a:ext cx="932769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106826" y="-1361004"/>
            <a:ext cx="15021846" cy="1009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SVN-Yahoo" panose="02040603050506020204" pitchFamily="18" charset="0"/>
              </a:rPr>
              <a:t>1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81400" y="373548"/>
            <a:ext cx="13792200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vi-VN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Mỗi mùa, bạn nhỏ đã mơ ước điều gì?</a:t>
            </a:r>
            <a:endParaRPr lang="en-US" sz="6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Em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nối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sao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6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6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đúng</a:t>
            </a:r>
            <a:endParaRPr lang="vi-VN" sz="199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1548340" y="3345348"/>
            <a:ext cx="4090460" cy="1219200"/>
          </a:xfrm>
          <a:prstGeom prst="hexagon">
            <a:avLst/>
          </a:prstGeom>
          <a:ln w="76200">
            <a:solidFill>
              <a:srgbClr val="F361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Mùa</a:t>
            </a:r>
            <a:r>
              <a:rPr lang="en-US" sz="4800" b="1" dirty="0"/>
              <a:t> </a:t>
            </a:r>
            <a:r>
              <a:rPr lang="en-US" sz="4800" b="1" dirty="0" err="1"/>
              <a:t>xuân</a:t>
            </a:r>
            <a:endParaRPr lang="en-US" sz="4800" b="1" dirty="0"/>
          </a:p>
        </p:txBody>
      </p:sp>
      <p:sp>
        <p:nvSpPr>
          <p:cNvPr id="7" name="Hexagon 6"/>
          <p:cNvSpPr/>
          <p:nvPr/>
        </p:nvSpPr>
        <p:spPr>
          <a:xfrm>
            <a:off x="1537454" y="4945548"/>
            <a:ext cx="4090460" cy="1219200"/>
          </a:xfrm>
          <a:prstGeom prst="hexagon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Mùa</a:t>
            </a:r>
            <a:r>
              <a:rPr lang="en-US" sz="4800" b="1" dirty="0"/>
              <a:t> </a:t>
            </a:r>
            <a:r>
              <a:rPr lang="en-US" sz="4800" b="1" dirty="0" err="1"/>
              <a:t>hạ</a:t>
            </a:r>
            <a:endParaRPr lang="en-US" sz="4800" b="1" dirty="0"/>
          </a:p>
        </p:txBody>
      </p:sp>
      <p:sp>
        <p:nvSpPr>
          <p:cNvPr id="8" name="Hexagon 7"/>
          <p:cNvSpPr/>
          <p:nvPr/>
        </p:nvSpPr>
        <p:spPr>
          <a:xfrm>
            <a:off x="1570111" y="6520624"/>
            <a:ext cx="4090460" cy="1219200"/>
          </a:xfrm>
          <a:prstGeom prst="hexagon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Mùa</a:t>
            </a:r>
            <a:r>
              <a:rPr lang="en-US" sz="4800" b="1" dirty="0"/>
              <a:t> </a:t>
            </a:r>
            <a:r>
              <a:rPr lang="en-US" sz="4800" b="1" dirty="0" err="1"/>
              <a:t>thu</a:t>
            </a:r>
            <a:endParaRPr lang="en-US" sz="4800" b="1" dirty="0"/>
          </a:p>
        </p:txBody>
      </p:sp>
      <p:sp>
        <p:nvSpPr>
          <p:cNvPr id="9" name="Hexagon 8"/>
          <p:cNvSpPr/>
          <p:nvPr/>
        </p:nvSpPr>
        <p:spPr>
          <a:xfrm>
            <a:off x="1512054" y="8122186"/>
            <a:ext cx="4090460" cy="1219200"/>
          </a:xfrm>
          <a:prstGeom prst="hexagon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/>
              <a:t>Mùa</a:t>
            </a:r>
            <a:r>
              <a:rPr lang="en-US" sz="4800" b="1" dirty="0"/>
              <a:t> </a:t>
            </a:r>
            <a:r>
              <a:rPr lang="en-US" sz="4800" b="1" dirty="0" err="1"/>
              <a:t>đông</a:t>
            </a:r>
            <a:endParaRPr lang="en-US" sz="48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6934200" y="3345348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ngọn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lửa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23314" y="4945548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cơn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gió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955971" y="6520624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vầng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trăng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tỏ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97914" y="8122186"/>
            <a:ext cx="9866086" cy="1219200"/>
          </a:xfrm>
          <a:prstGeom prst="roundRect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mình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cánh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én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Freeform 10"/>
          <p:cNvSpPr/>
          <p:nvPr/>
        </p:nvSpPr>
        <p:spPr>
          <a:xfrm>
            <a:off x="15869557" y="7966179"/>
            <a:ext cx="1905000" cy="1531213"/>
          </a:xfrm>
          <a:custGeom>
            <a:avLst/>
            <a:gdLst/>
            <a:ahLst/>
            <a:cxnLst/>
            <a:rect l="l" t="t" r="r" b="b"/>
            <a:pathLst>
              <a:path w="2770740" h="2204958">
                <a:moveTo>
                  <a:pt x="0" y="0"/>
                </a:moveTo>
                <a:lnTo>
                  <a:pt x="2770740" y="0"/>
                </a:lnTo>
                <a:lnTo>
                  <a:pt x="2770740" y="2204958"/>
                </a:lnTo>
                <a:lnTo>
                  <a:pt x="0" y="2204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49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/>
          <p:cNvSpPr/>
          <p:nvPr/>
        </p:nvSpPr>
        <p:spPr>
          <a:xfrm>
            <a:off x="15826440" y="3170296"/>
            <a:ext cx="1947691" cy="1513024"/>
          </a:xfrm>
          <a:custGeom>
            <a:avLst/>
            <a:gdLst/>
            <a:ahLst/>
            <a:cxnLst/>
            <a:rect l="l" t="t" r="r" b="b"/>
            <a:pathLst>
              <a:path w="3462180" h="2791578">
                <a:moveTo>
                  <a:pt x="0" y="0"/>
                </a:moveTo>
                <a:lnTo>
                  <a:pt x="3462180" y="0"/>
                </a:lnTo>
                <a:lnTo>
                  <a:pt x="3462180" y="2791578"/>
                </a:lnTo>
                <a:lnTo>
                  <a:pt x="0" y="27915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2"/>
          <p:cNvSpPr/>
          <p:nvPr/>
        </p:nvSpPr>
        <p:spPr>
          <a:xfrm>
            <a:off x="16093083" y="6409353"/>
            <a:ext cx="1765522" cy="1468226"/>
          </a:xfrm>
          <a:custGeom>
            <a:avLst/>
            <a:gdLst/>
            <a:ahLst/>
            <a:cxnLst/>
            <a:rect l="l" t="t" r="r" b="b"/>
            <a:pathLst>
              <a:path w="3115781" h="2571545">
                <a:moveTo>
                  <a:pt x="0" y="0"/>
                </a:moveTo>
                <a:lnTo>
                  <a:pt x="3115780" y="0"/>
                </a:lnTo>
                <a:lnTo>
                  <a:pt x="3115780" y="2571545"/>
                </a:lnTo>
                <a:lnTo>
                  <a:pt x="0" y="25715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 b="-50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3"/>
          <p:cNvSpPr/>
          <p:nvPr/>
        </p:nvSpPr>
        <p:spPr>
          <a:xfrm>
            <a:off x="15891507" y="4809154"/>
            <a:ext cx="1861100" cy="1433598"/>
          </a:xfrm>
          <a:custGeom>
            <a:avLst/>
            <a:gdLst/>
            <a:ahLst/>
            <a:cxnLst/>
            <a:rect l="l" t="t" r="r" b="b"/>
            <a:pathLst>
              <a:path w="3451030" h="2903916">
                <a:moveTo>
                  <a:pt x="0" y="0"/>
                </a:moveTo>
                <a:lnTo>
                  <a:pt x="3451030" y="0"/>
                </a:lnTo>
                <a:lnTo>
                  <a:pt x="3451030" y="2903915"/>
                </a:lnTo>
                <a:lnTo>
                  <a:pt x="0" y="29039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>
              <a:fillRect r="-4422"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9" name="Straight Connector 18"/>
          <p:cNvCxnSpPr>
            <a:stCxn id="5" idx="0"/>
            <a:endCxn id="13" idx="1"/>
          </p:cNvCxnSpPr>
          <p:nvPr/>
        </p:nvCxnSpPr>
        <p:spPr>
          <a:xfrm>
            <a:off x="5638800" y="3954948"/>
            <a:ext cx="1259114" cy="4776838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>
            <a:off x="5660571" y="5555148"/>
            <a:ext cx="1262743" cy="0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2" idx="1"/>
          </p:cNvCxnSpPr>
          <p:nvPr/>
        </p:nvCxnSpPr>
        <p:spPr>
          <a:xfrm flipH="1">
            <a:off x="5678714" y="7130224"/>
            <a:ext cx="1277257" cy="32010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0" idx="1"/>
          </p:cNvCxnSpPr>
          <p:nvPr/>
        </p:nvCxnSpPr>
        <p:spPr>
          <a:xfrm flipH="1">
            <a:off x="5615577" y="3954948"/>
            <a:ext cx="1318623" cy="4842824"/>
          </a:xfrm>
          <a:prstGeom prst="line">
            <a:avLst/>
          </a:prstGeom>
          <a:ln w="1301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chemeClr val="tx1"/>
                </a:solidFill>
                <a:latin typeface="SVN-Yahoo" panose="02040603050506020204" pitchFamily="18" charset="0"/>
              </a:rPr>
              <a:t>2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81400" y="495300"/>
            <a:ext cx="13792200" cy="189009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ln w="3175">
                  <a:solidFill>
                    <a:sysClr val="windowText" lastClr="000000"/>
                  </a:solidFill>
                </a:ln>
                <a:solidFill>
                  <a:srgbClr val="F3618D"/>
                </a:solidFill>
              </a:rPr>
              <a:t>Cùng bạn hỏi – đáp về lí do bạn nhỏ có những mơ ước đó trong mỗi mùa.</a:t>
            </a:r>
            <a:endParaRPr lang="vi-VN" sz="16600" b="1" dirty="0">
              <a:ln w="3175">
                <a:solidFill>
                  <a:sysClr val="windowText" lastClr="000000"/>
                </a:solidFill>
              </a:ln>
              <a:solidFill>
                <a:srgbClr val="F3618D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4907188"/>
            <a:ext cx="12556355" cy="501675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4000" b="1" dirty="0"/>
              <a:t>1/</a:t>
            </a:r>
            <a:r>
              <a:rPr lang="vi-VN" sz="4000" b="1" dirty="0"/>
              <a:t> Vì sao bạn nhỏ mơ là cơn gió?</a:t>
            </a:r>
          </a:p>
          <a:p>
            <a:r>
              <a:rPr lang="vi-VN" sz="4000" dirty="0"/>
              <a:t>- Vì bạn nhỏ muốn cùng mây bay đi đây đó, đem mưa dịu mát khắp muôn nơi vào những ngày hè nắng gắt.</a:t>
            </a:r>
          </a:p>
          <a:p>
            <a:r>
              <a:rPr lang="en-US" sz="4000" b="1" dirty="0"/>
              <a:t>2/</a:t>
            </a:r>
            <a:r>
              <a:rPr lang="vi-VN" sz="4000" b="1" dirty="0"/>
              <a:t> Vì sao bạn nhỏ mơ là vầng trăng tỏ?</a:t>
            </a:r>
          </a:p>
          <a:p>
            <a:r>
              <a:rPr lang="vi-VN" sz="4000" dirty="0"/>
              <a:t>- Vì bạn nhỏ muốn được sáng lung linh giữa bầu trời và vui đùa cùng những ngôi sao nhỏ.</a:t>
            </a:r>
          </a:p>
          <a:p>
            <a:r>
              <a:rPr lang="en-US" sz="4000" b="1" dirty="0"/>
              <a:t>3/</a:t>
            </a:r>
            <a:r>
              <a:rPr lang="vi-VN" sz="4000" b="1" dirty="0"/>
              <a:t> Vì sao bạn nhỏ mơ là ngọn lửa?</a:t>
            </a:r>
          </a:p>
          <a:p>
            <a:r>
              <a:rPr lang="vi-VN" sz="4000" dirty="0"/>
              <a:t>- Vì bạn nhỏ muốn xua tan cái giá lạnh mùa đông.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555" y="5436901"/>
            <a:ext cx="4487045" cy="448704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219200" y="2628900"/>
            <a:ext cx="16306800" cy="1905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M: 	-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Vì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sao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bạn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nhỏ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mơ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làm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cánh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én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?</a:t>
            </a:r>
          </a:p>
          <a:p>
            <a:pPr algn="just"/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	-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Vì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bạn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nhỏ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muốn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gọi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mùa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xuân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ấm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áp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tươi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vui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trở</a:t>
            </a:r>
            <a:r>
              <a:rPr lang="en-US" sz="4400" b="1" dirty="0">
                <a:ln w="3175">
                  <a:noFill/>
                </a:ln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ln w="3175">
                  <a:noFill/>
                </a:ln>
                <a:solidFill>
                  <a:schemeClr val="tx1"/>
                </a:solidFill>
              </a:rPr>
              <a:t>về</a:t>
            </a:r>
            <a:endParaRPr lang="vi-VN" sz="11500" b="1" dirty="0">
              <a:ln w="3175">
                <a:noFill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3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990600" y="495300"/>
            <a:ext cx="2348440" cy="1890096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>
                  <a:solidFill>
                    <a:schemeClr val="tx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Yahoo" panose="02040603050506020204" pitchFamily="18" charset="0"/>
              </a:rPr>
              <a:t>3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81400" y="373548"/>
            <a:ext cx="14249400" cy="21336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accent4">
                    <a:lumMod val="75000"/>
                  </a:schemeClr>
                </a:solidFill>
              </a:rPr>
              <a:t>Theo mơ ước của bạn nhỏ, khung cảnh mỗi mùa hiện ra có gì đẹp? Em thích khung cảnh nào nhất? Vì sao?</a:t>
            </a:r>
            <a:endParaRPr lang="vi-VN" sz="115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90600" y="2857500"/>
            <a:ext cx="12160811" cy="4267200"/>
            <a:chOff x="990600" y="2857500"/>
            <a:chExt cx="12160811" cy="4267200"/>
          </a:xfrm>
        </p:grpSpPr>
        <p:sp>
          <p:nvSpPr>
            <p:cNvPr id="8" name="Rectangle 7"/>
            <p:cNvSpPr/>
            <p:nvPr/>
          </p:nvSpPr>
          <p:spPr>
            <a:xfrm>
              <a:off x="990600" y="2857500"/>
              <a:ext cx="12160811" cy="42672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142999" y="3009900"/>
              <a:ext cx="11811001" cy="39703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lvl="0" algn="just">
                <a:spcAft>
                  <a:spcPts val="0"/>
                </a:spcAft>
                <a:buSzPts val="1000"/>
                <a:tabLst>
                  <a:tab pos="457200" algn="l"/>
                </a:tabLst>
              </a:pPr>
              <a:r>
                <a:rPr lang="vi-VN" sz="3600" dirty="0"/>
                <a:t>Theo mơ ước của bạn nhỏ, khung cảnh mỗi mùa hiện ra đều mang những nét đặc trưng riêng của từng mùa </a:t>
              </a:r>
              <a:endParaRPr lang="en-US" sz="3600" dirty="0"/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xuân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muôn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nơi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rộn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rã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cười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hạ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nắng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oi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nồng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mây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gió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dịu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mát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thu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vầng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trăng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tỏ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lung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linh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ngôi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sao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nhỏ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như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ngàn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mắt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long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lanh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  <a:p>
              <a:pPr marL="457200" lvl="0" indent="-457200" algn="just">
                <a:spcAft>
                  <a:spcPts val="0"/>
                </a:spcAft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</a:pP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Mùa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đông</a:t>
              </a:r>
              <a:r>
                <a:rPr lang="en-US" sz="3600" b="1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: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giá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lạnh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bữa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cơm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ấm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a typeface="Times New Roman" panose="02020603050405020304" pitchFamily="18" charset="0"/>
                </a:rPr>
                <a:t>nồng</a:t>
              </a:r>
              <a:r>
                <a:rPr lang="en-US" sz="3600" dirty="0">
                  <a:solidFill>
                    <a:srgbClr val="000000"/>
                  </a:solidFill>
                  <a:ea typeface="Times New Roman" panose="02020603050405020304" pitchFamily="18" charset="0"/>
                </a:rPr>
                <a:t>.</a:t>
              </a:r>
              <a:endParaRPr lang="en-US" sz="3600" dirty="0">
                <a:ea typeface="Calibri" panose="020F0502020204030204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990599" y="7341996"/>
            <a:ext cx="12160811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mặc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dù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lạnh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đàn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bay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bữa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cơm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nồng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đầm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ấm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, sum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vầy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411" y="5663365"/>
            <a:ext cx="5182309" cy="46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016000" y="495300"/>
            <a:ext cx="2348440" cy="1890096"/>
          </a:xfrm>
          <a:prstGeom prst="cloud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SVN-Yahoo" panose="02040603050506020204" pitchFamily="18" charset="0"/>
              </a:rPr>
              <a:t>4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581400" y="335448"/>
            <a:ext cx="137922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rgbClr val="C00000"/>
                </a:solidFill>
              </a:rPr>
              <a:t>Theo em, khổ thơ cuối muốn nói điều gì về mơ ước của tuổi thơ? </a:t>
            </a:r>
            <a:endParaRPr lang="en-US" sz="4400" dirty="0">
              <a:solidFill>
                <a:srgbClr val="C00000"/>
              </a:solidFill>
            </a:endParaRPr>
          </a:p>
          <a:p>
            <a:pPr algn="ctr"/>
            <a:r>
              <a:rPr lang="vi-VN" sz="4400" dirty="0">
                <a:solidFill>
                  <a:srgbClr val="C00000"/>
                </a:solidFill>
              </a:rPr>
              <a:t>Chọn câu trả lời dưới đây hoặc nêu ý kiến của em.</a:t>
            </a:r>
            <a:endParaRPr lang="vi-VN" sz="11500" dirty="0">
              <a:solidFill>
                <a:srgbClr val="C00000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1850572" y="3619500"/>
            <a:ext cx="1575860" cy="1219200"/>
          </a:xfrm>
          <a:prstGeom prst="hexagon">
            <a:avLst/>
          </a:prstGeom>
          <a:ln w="76200">
            <a:solidFill>
              <a:srgbClr val="F3618D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</a:p>
        </p:txBody>
      </p:sp>
      <p:sp>
        <p:nvSpPr>
          <p:cNvPr id="7" name="Hexagon 6"/>
          <p:cNvSpPr/>
          <p:nvPr/>
        </p:nvSpPr>
        <p:spPr>
          <a:xfrm>
            <a:off x="1839686" y="5219700"/>
            <a:ext cx="1575860" cy="1219200"/>
          </a:xfrm>
          <a:prstGeom prst="hexagon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</a:t>
            </a:r>
          </a:p>
        </p:txBody>
      </p:sp>
      <p:sp>
        <p:nvSpPr>
          <p:cNvPr id="8" name="Hexagon 7"/>
          <p:cNvSpPr/>
          <p:nvPr/>
        </p:nvSpPr>
        <p:spPr>
          <a:xfrm>
            <a:off x="1872343" y="6794776"/>
            <a:ext cx="1575860" cy="1219200"/>
          </a:xfrm>
          <a:prstGeom prst="hexagon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81400" y="3619500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tuổi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thơ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dài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tới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tận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chân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trời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70514" y="5219700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cho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em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được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đến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mọi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miền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đất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nước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03171" y="6794776"/>
            <a:ext cx="13966371" cy="1219200"/>
          </a:xfrm>
          <a:prstGeom prst="roundRect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Mơ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ước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đứa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trẻ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thơ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tới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tương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lai</a:t>
            </a:r>
            <a:endParaRPr lang="en-US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60273" y="8364133"/>
            <a:ext cx="14478000" cy="1263973"/>
          </a:xfrm>
          <a:prstGeom prst="roundRect">
            <a:avLst/>
          </a:prstGeom>
          <a:solidFill>
            <a:srgbClr val="0070C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Chia </a:t>
            </a:r>
            <a:r>
              <a:rPr lang="en-US" sz="4400" b="1" dirty="0" err="1">
                <a:solidFill>
                  <a:schemeClr val="bg1"/>
                </a:solidFill>
              </a:rPr>
              <a:t>sẻ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lựa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chọn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của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em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và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nêu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lí</a:t>
            </a:r>
            <a:r>
              <a:rPr lang="en-US" sz="4400" b="1" dirty="0">
                <a:solidFill>
                  <a:schemeClr val="bg1"/>
                </a:solidFill>
              </a:rPr>
              <a:t> do </a:t>
            </a:r>
            <a:r>
              <a:rPr lang="en-US" sz="4400" b="1" dirty="0" err="1">
                <a:solidFill>
                  <a:schemeClr val="bg1"/>
                </a:solidFill>
              </a:rPr>
              <a:t>vì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sao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em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chọn</a:t>
            </a:r>
            <a:endParaRPr lang="vi-VN" sz="115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0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8700" y="2552700"/>
            <a:ext cx="16230600" cy="6629400"/>
            <a:chOff x="2362199" y="4427052"/>
            <a:chExt cx="13792200" cy="4552720"/>
          </a:xfrm>
        </p:grpSpPr>
        <p:sp>
          <p:nvSpPr>
            <p:cNvPr id="3" name="Rounded Rectangle 2"/>
            <p:cNvSpPr/>
            <p:nvPr/>
          </p:nvSpPr>
          <p:spPr>
            <a:xfrm>
              <a:off x="2362199" y="4427052"/>
              <a:ext cx="13792200" cy="4552720"/>
            </a:xfrm>
            <a:prstGeom prst="roundRect">
              <a:avLst>
                <a:gd name="adj" fmla="val 463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vi-VN" sz="6600" dirty="0">
                <a:solidFill>
                  <a:srgbClr val="C00000"/>
                </a:solidFill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705098" y="4531712"/>
              <a:ext cx="13106400" cy="42498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5000"/>
                </a:lnSpc>
                <a:spcAft>
                  <a:spcPts val="0"/>
                </a:spcAft>
              </a:pPr>
              <a:r>
                <a:rPr lang="en-US" sz="6000" dirty="0">
                  <a:ea typeface="Calibri" panose="020F0502020204030204" pitchFamily="34" charset="0"/>
                </a:rPr>
                <a:t>	</a:t>
              </a:r>
              <a:r>
                <a:rPr lang="en-US" sz="6000" dirty="0" err="1">
                  <a:ea typeface="Calibri" panose="020F0502020204030204" pitchFamily="34" charset="0"/>
                </a:rPr>
                <a:t>Ước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mơ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của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mỗi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người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đều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rất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đẹp</a:t>
              </a:r>
              <a:r>
                <a:rPr lang="en-US" sz="6000" dirty="0">
                  <a:ea typeface="Calibri" panose="020F0502020204030204" pitchFamily="34" charset="0"/>
                </a:rPr>
                <a:t>, </a:t>
              </a:r>
              <a:r>
                <a:rPr lang="en-US" sz="6000" dirty="0" err="1">
                  <a:ea typeface="Calibri" panose="020F0502020204030204" pitchFamily="34" charset="0"/>
                </a:rPr>
                <a:t>rất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đáng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trân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trọng</a:t>
              </a:r>
              <a:r>
                <a:rPr lang="en-US" sz="6000" dirty="0">
                  <a:ea typeface="Calibri" panose="020F0502020204030204" pitchFamily="34" charset="0"/>
                </a:rPr>
                <a:t>. Con </a:t>
              </a:r>
              <a:r>
                <a:rPr lang="en-US" sz="6000" dirty="0" err="1">
                  <a:ea typeface="Calibri" panose="020F0502020204030204" pitchFamily="34" charset="0"/>
                </a:rPr>
                <a:t>người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cần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nuôi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dưỡng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những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hoài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bão</a:t>
              </a:r>
              <a:r>
                <a:rPr lang="en-US" sz="6000" dirty="0">
                  <a:ea typeface="Calibri" panose="020F0502020204030204" pitchFamily="34" charset="0"/>
                </a:rPr>
                <a:t>, </a:t>
              </a:r>
              <a:r>
                <a:rPr lang="en-US" sz="6000" dirty="0" err="1">
                  <a:ea typeface="Calibri" panose="020F0502020204030204" pitchFamily="34" charset="0"/>
                </a:rPr>
                <a:t>ước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mơ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đẹp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đẽ</a:t>
              </a:r>
              <a:r>
                <a:rPr lang="en-US" sz="6000" dirty="0">
                  <a:ea typeface="Calibri" panose="020F0502020204030204" pitchFamily="34" charset="0"/>
                </a:rPr>
                <a:t>, </a:t>
              </a:r>
              <a:r>
                <a:rPr lang="en-US" sz="6000" dirty="0" err="1">
                  <a:ea typeface="Calibri" panose="020F0502020204030204" pitchFamily="34" charset="0"/>
                </a:rPr>
                <a:t>hướng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tới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những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điều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tốt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đẹp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trong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cuộc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sống</a:t>
              </a:r>
              <a:r>
                <a:rPr lang="en-US" sz="6000" dirty="0">
                  <a:ea typeface="Calibri" panose="020F0502020204030204" pitchFamily="34" charset="0"/>
                </a:rPr>
                <a:t>, </a:t>
              </a:r>
              <a:r>
                <a:rPr lang="en-US" sz="6000" dirty="0" err="1">
                  <a:ea typeface="Calibri" panose="020F0502020204030204" pitchFamily="34" charset="0"/>
                </a:rPr>
                <a:t>cho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mọi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người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xung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quanh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và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cho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bản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thân</a:t>
              </a:r>
              <a:r>
                <a:rPr lang="en-US" sz="6000" dirty="0">
                  <a:ea typeface="Calibri" panose="020F0502020204030204" pitchFamily="34" charset="0"/>
                </a:rPr>
                <a:t> </a:t>
              </a:r>
              <a:r>
                <a:rPr lang="en-US" sz="6000" dirty="0" err="1">
                  <a:ea typeface="Calibri" panose="020F0502020204030204" pitchFamily="34" charset="0"/>
                </a:rPr>
                <a:t>mình</a:t>
              </a:r>
              <a:r>
                <a:rPr lang="en-US" sz="6000" dirty="0">
                  <a:ea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5372100" y="809084"/>
            <a:ext cx="7543800" cy="1295400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#9Slide03 SVNNeutraface 2" panose="02000600040000020004" pitchFamily="2" charset="0"/>
              </a:rPr>
              <a:t>NỘI DUNG</a:t>
            </a:r>
          </a:p>
        </p:txBody>
      </p:sp>
    </p:spTree>
    <p:extLst>
      <p:ext uri="{BB962C8B-B14F-4D97-AF65-F5344CB8AC3E}">
        <p14:creationId xmlns:p14="http://schemas.microsoft.com/office/powerpoint/2010/main" val="3807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469</Words>
  <Application>Microsoft Office PowerPoint</Application>
  <PresentationFormat>Custom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Times New Roman</vt:lpstr>
      <vt:lpstr>思源黑体</vt:lpstr>
      <vt:lpstr>Wingdings</vt:lpstr>
      <vt:lpstr>SVN-Yahoo</vt:lpstr>
      <vt:lpstr>Arial</vt:lpstr>
      <vt:lpstr>#9Slide03 SVNNeutraface 2</vt:lpstr>
      <vt:lpstr>Calibri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Spring Presentation in Blue Green and Pink Hand Drawn Style</dc:title>
  <cp:lastModifiedBy>Quỳnh Chi Phan</cp:lastModifiedBy>
  <cp:revision>33</cp:revision>
  <dcterms:created xsi:type="dcterms:W3CDTF">2006-08-16T00:00:00Z</dcterms:created>
  <dcterms:modified xsi:type="dcterms:W3CDTF">2025-12-19T07:51:34Z</dcterms:modified>
  <dc:identifier>DAFxZa246i0</dc:identifier>
</cp:coreProperties>
</file>