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1" r:id="rId2"/>
    <p:sldId id="266" r:id="rId3"/>
    <p:sldId id="268" r:id="rId4"/>
    <p:sldId id="271" r:id="rId5"/>
    <p:sldId id="272" r:id="rId6"/>
    <p:sldId id="275" r:id="rId7"/>
    <p:sldId id="310" r:id="rId8"/>
    <p:sldId id="311" r:id="rId9"/>
    <p:sldId id="312" r:id="rId10"/>
    <p:sldId id="31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EFA"/>
    <a:srgbClr val="DCEAB1"/>
    <a:srgbClr val="FFDF99"/>
    <a:srgbClr val="A7D19D"/>
    <a:srgbClr val="F6A9A5"/>
    <a:srgbClr val="F7935C"/>
    <a:srgbClr val="078F99"/>
    <a:srgbClr val="B7E5A5"/>
    <a:srgbClr val="035174"/>
    <a:srgbClr val="46A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7433F-BBD2-42B1-9ECB-B15A7CC2A8B5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2F332-9C2F-40F1-9EEA-FE64454868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52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25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527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948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1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2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9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100000" l="0" r="100000">
                        <a14:backgroundMark x1="15032" y1="61161" x2="12500" y2="66964"/>
                        <a14:backgroundMark x1="80063" y1="78571" x2="86234" y2="75000"/>
                        <a14:backgroundMark x1="6171" y1="68304" x2="8228" y2="65625"/>
                        <a14:backgroundMark x1="40665" y1="94196" x2="43829" y2="93973"/>
                        <a14:backgroundMark x1="54747" y1="97768" x2="58544" y2="98214"/>
                        <a14:backgroundMark x1="72627" y1="94196" x2="72627" y2="95536"/>
                        <a14:backgroundMark x1="68987" y1="91518" x2="68987" y2="91518"/>
                        <a14:backgroundMark x1="70253" y1="95313" x2="70253" y2="95313"/>
                        <a14:backgroundMark x1="70728" y1="98661" x2="70728" y2="98661"/>
                        <a14:backgroundMark x1="88766" y1="77679" x2="88766" y2="77679"/>
                        <a14:backgroundMark x1="96994" y1="79688" x2="96994" y2="79688"/>
                        <a14:backgroundMark x1="97627" y1="75893" x2="96203" y2="81027"/>
                        <a14:backgroundMark x1="88924" y1="75670" x2="88608" y2="80580"/>
                        <a14:backgroundMark x1="22468" y1="82589" x2="22310" y2="83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" t="55783"/>
          <a:stretch/>
        </p:blipFill>
        <p:spPr>
          <a:xfrm>
            <a:off x="0" y="2986269"/>
            <a:ext cx="12192000" cy="3871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18" y="493259"/>
            <a:ext cx="11894327" cy="65659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902" y="-162045"/>
            <a:ext cx="1875098" cy="18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18852" y="2546430"/>
            <a:ext cx="11830394" cy="3981692"/>
          </a:xfrm>
          <a:prstGeom prst="roundRect">
            <a:avLst>
              <a:gd name="adj" fmla="val 5803"/>
            </a:avLst>
          </a:prstGeom>
          <a:solidFill>
            <a:schemeClr val="bg1">
              <a:alpha val="94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92" y="304042"/>
            <a:ext cx="9850056" cy="20253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362" y="202490"/>
            <a:ext cx="3197247" cy="2080342"/>
            <a:chOff x="126254" y="37823"/>
            <a:chExt cx="3197247" cy="20803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4" y="37823"/>
              <a:ext cx="3197247" cy="20803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1595" y="564651"/>
              <a:ext cx="19665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accent1">
                      <a:lumMod val="50000"/>
                    </a:schemeClr>
                  </a:solidFill>
                  <a:latin typeface="#9Slide03 AmpleSoft Bold" panose="02000000000000000000" pitchFamily="2" charset="0"/>
                </a:rPr>
                <a:t>CÂU 4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87836" y="304042"/>
            <a:ext cx="8864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Nếu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được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vẽ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một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bức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tranh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với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đề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tài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tự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chọn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sẽ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vẽ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gì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?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chọn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nào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vẽ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?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Vì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sao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?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107" y="3013782"/>
            <a:ext cx="72110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Gợi</a:t>
            </a:r>
            <a:r>
              <a:rPr lang="en-US" sz="3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ý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Nếu được vẽ một bức tranh về đề tài tự chọn, em sẽ vẽ bức tranh gia đình em.</a:t>
            </a:r>
          </a:p>
          <a:p>
            <a:pPr algn="just"/>
            <a:r>
              <a:rPr lang="vi-VN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Em chọn màu hồng để vẽ. Vì màu hồng thể hiện sự hạnh phúc.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74" y="2546430"/>
            <a:ext cx="2769581" cy="398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2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3">
            <a:extLst>
              <a:ext uri="{FF2B5EF4-FFF2-40B4-BE49-F238E27FC236}">
                <a16:creationId xmlns:a16="http://schemas.microsoft.com/office/drawing/2014/main" id="{439F2E60-BBFB-3001-6AB3-4F744528449D}"/>
              </a:ext>
            </a:extLst>
          </p:cNvPr>
          <p:cNvSpPr/>
          <p:nvPr/>
        </p:nvSpPr>
        <p:spPr>
          <a:xfrm>
            <a:off x="345831" y="143302"/>
            <a:ext cx="11705141" cy="6550924"/>
          </a:xfrm>
          <a:prstGeom prst="roundRect">
            <a:avLst>
              <a:gd name="adj" fmla="val 574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7B4A8C-555E-27D9-2103-D6CC2BA77676}"/>
              </a:ext>
            </a:extLst>
          </p:cNvPr>
          <p:cNvSpPr txBox="1"/>
          <p:nvPr/>
        </p:nvSpPr>
        <p:spPr>
          <a:xfrm>
            <a:off x="6483125" y="143302"/>
            <a:ext cx="459635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Còn chiếc áo tím này 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Tặng hoàng hôn sắm tối 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Những đôi mắt biết nói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Vẽ màu biển biếc trong.</a:t>
            </a:r>
          </a:p>
          <a:p>
            <a:pPr algn="just" fontAlgn="t"/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Màu nâu này biết không </a:t>
            </a: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đại ngàn xa thẳm </a:t>
            </a: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Riêng đêm như màu mực </a:t>
            </a: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thắp sao lên trời.</a:t>
            </a:r>
          </a:p>
          <a:p>
            <a:pPr algn="just" fontAlgn="t"/>
            <a:r>
              <a:rPr lang="vi-VN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nhìn khắp muôn nơi </a:t>
            </a: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Sắc màu không kể hết</a:t>
            </a: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tô thêm màu trắng </a:t>
            </a:r>
          </a:p>
          <a:p>
            <a:pPr algn="just" fontAlgn="t"/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 tóc mẹ sương </a:t>
            </a:r>
            <a:r>
              <a:rPr lang="en-US" sz="30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rơi</a:t>
            </a:r>
            <a:r>
              <a:rPr lang="vi-VN" sz="30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3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t"/>
            <a:r>
              <a:rPr lang="en-US" sz="3000" i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0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i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Ngọc</a:t>
            </a:r>
            <a:r>
              <a:rPr lang="en-US" sz="3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30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59" y="327359"/>
            <a:ext cx="4226636" cy="18147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584" y="2149019"/>
            <a:ext cx="56886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Màu đỏ cánh hoa hồng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Nhuộm bừng cho đôi má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Còn màu xanh chiếc lá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Làm mát những rặng cây.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Bình minh treo trên mây 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Thả nắng vàng xuống đất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Gió mang theo hương ngát 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Cho ong giỏ mật đầy.</a:t>
            </a:r>
          </a:p>
          <a:p>
            <a:pPr algn="just" fontAlgn="t"/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118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26" name="图片 25" descr="卡通人物&#10;&#10;中度可信度描述已自动生成">
            <a:extLst>
              <a:ext uri="{FF2B5EF4-FFF2-40B4-BE49-F238E27FC236}">
                <a16:creationId xmlns:a16="http://schemas.microsoft.com/office/drawing/2014/main" id="{53C3ED0A-D6A9-4AEE-9E31-8CC0ED458F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61" y="1285500"/>
            <a:ext cx="6680573" cy="668057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B4DA896A-E45A-49B9-87C6-B760EE58B2E8}"/>
              </a:ext>
            </a:extLst>
          </p:cNvPr>
          <p:cNvSpPr/>
          <p:nvPr/>
        </p:nvSpPr>
        <p:spPr>
          <a:xfrm>
            <a:off x="7873906" y="2810733"/>
            <a:ext cx="3068469" cy="1015663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sym typeface="Arial" panose="020B0604020202020204" pitchFamily="34" charset="0"/>
              </a:rPr>
              <a:t>Chia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sym typeface="Arial" panose="020B0604020202020204" pitchFamily="34" charset="0"/>
              </a:rPr>
              <a:t>khổ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209F77-0030-33DA-1E63-B7EA449F26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1167" y="934241"/>
            <a:ext cx="4938560" cy="2088006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CD3A71-F6C5-E085-5F6A-8A0CEA02C930}"/>
              </a:ext>
            </a:extLst>
          </p:cNvPr>
          <p:cNvGrpSpPr/>
          <p:nvPr/>
        </p:nvGrpSpPr>
        <p:grpSpPr>
          <a:xfrm>
            <a:off x="0" y="612430"/>
            <a:ext cx="7258443" cy="5482138"/>
            <a:chOff x="222512" y="1363701"/>
            <a:chExt cx="5259740" cy="5169315"/>
          </a:xfrm>
        </p:grpSpPr>
        <p:pic>
          <p:nvPicPr>
            <p:cNvPr id="15" name="图片 5">
              <a:extLst>
                <a:ext uri="{FF2B5EF4-FFF2-40B4-BE49-F238E27FC236}">
                  <a16:creationId xmlns:a16="http://schemas.microsoft.com/office/drawing/2014/main" id="{DABD0A8A-E8ED-B24D-B054-ACE125FCC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12" y="1363701"/>
              <a:ext cx="5259740" cy="5169315"/>
            </a:xfrm>
            <a:prstGeom prst="rect">
              <a:avLst/>
            </a:prstGeom>
          </p:spPr>
        </p:pic>
        <p:sp>
          <p:nvSpPr>
            <p:cNvPr id="16" name="矩形 2">
              <a:extLst>
                <a:ext uri="{FF2B5EF4-FFF2-40B4-BE49-F238E27FC236}">
                  <a16:creationId xmlns:a16="http://schemas.microsoft.com/office/drawing/2014/main" id="{D7BDA9EF-A416-8A43-E030-103C9DA17DE2}"/>
                </a:ext>
              </a:extLst>
            </p:cNvPr>
            <p:cNvSpPr/>
            <p:nvPr/>
          </p:nvSpPr>
          <p:spPr>
            <a:xfrm>
              <a:off x="588217" y="3036343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Theo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em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đọc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mấy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khổ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thơ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?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18C592-9035-CCFA-4CD2-1E3BAA2A63E5}"/>
              </a:ext>
            </a:extLst>
          </p:cNvPr>
          <p:cNvGrpSpPr/>
          <p:nvPr/>
        </p:nvGrpSpPr>
        <p:grpSpPr>
          <a:xfrm>
            <a:off x="121214" y="1126144"/>
            <a:ext cx="7533565" cy="4542520"/>
            <a:chOff x="122830" y="1806702"/>
            <a:chExt cx="5459104" cy="4283314"/>
          </a:xfrm>
        </p:grpSpPr>
        <p:pic>
          <p:nvPicPr>
            <p:cNvPr id="18" name="图片 5">
              <a:extLst>
                <a:ext uri="{FF2B5EF4-FFF2-40B4-BE49-F238E27FC236}">
                  <a16:creationId xmlns:a16="http://schemas.microsoft.com/office/drawing/2014/main" id="{45F9E77E-9EFF-6383-443D-EBB0E099D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30" y="1806702"/>
              <a:ext cx="5459104" cy="4283314"/>
            </a:xfrm>
            <a:prstGeom prst="rect">
              <a:avLst/>
            </a:prstGeom>
          </p:spPr>
        </p:pic>
        <p:sp>
          <p:nvSpPr>
            <p:cNvPr id="19" name="矩形 2">
              <a:extLst>
                <a:ext uri="{FF2B5EF4-FFF2-40B4-BE49-F238E27FC236}">
                  <a16:creationId xmlns:a16="http://schemas.microsoft.com/office/drawing/2014/main" id="{BD29C7B4-55D0-4511-0C35-AFCD21E96697}"/>
                </a:ext>
              </a:extLst>
            </p:cNvPr>
            <p:cNvSpPr/>
            <p:nvPr/>
          </p:nvSpPr>
          <p:spPr>
            <a:xfrm>
              <a:off x="370429" y="3023921"/>
              <a:ext cx="4569560" cy="1654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Bài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viết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chia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ra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làm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5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khổ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A344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thơ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A3446"/>
                </a:solidFill>
                <a:effectLst/>
                <a:uLnTx/>
                <a:uFillTx/>
                <a:latin typeface="Cambria" panose="02040503050406030204" pitchFamily="18" charset="0"/>
                <a:ea typeface="字魂131号-酷乐潮玩体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914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F2849753-48A0-4EE5-ADDD-D965E336B816}"/>
              </a:ext>
            </a:extLst>
          </p:cNvPr>
          <p:cNvSpPr/>
          <p:nvPr/>
        </p:nvSpPr>
        <p:spPr>
          <a:xfrm>
            <a:off x="1051546" y="1465362"/>
            <a:ext cx="10162903" cy="5388442"/>
          </a:xfrm>
          <a:prstGeom prst="roundRect">
            <a:avLst>
              <a:gd name="adj" fmla="val 574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endParaRPr kumimoji="0" lang="en-US" sz="12000" b="0" i="0" u="none" strike="noStrike" kern="0" cap="none" spc="0" normalizeH="0" baseline="0" noProof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effectLst/>
              <a:uLnTx/>
              <a:uFillTx/>
              <a:latin typeface="#9Slide05 SVNSweetie" panose="02000000000000000000" pitchFamily="2" charset="0"/>
              <a:cs typeface="Chango"/>
              <a:sym typeface="Chango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4B24C72-9C1D-AB46-CB6E-C48BB7604F3D}"/>
              </a:ext>
            </a:extLst>
          </p:cNvPr>
          <p:cNvGrpSpPr/>
          <p:nvPr/>
        </p:nvGrpSpPr>
        <p:grpSpPr>
          <a:xfrm>
            <a:off x="7171074" y="3646352"/>
            <a:ext cx="3155362" cy="1495643"/>
            <a:chOff x="2120933" y="2221349"/>
            <a:chExt cx="3866191" cy="1860883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D356B49-3126-955A-1267-FC68185B84D4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DB2580-7CAA-4B2C-6CB6-52CC64EB13C4}"/>
                </a:ext>
              </a:extLst>
            </p:cNvPr>
            <p:cNvSpPr txBox="1"/>
            <p:nvPr/>
          </p:nvSpPr>
          <p:spPr>
            <a:xfrm>
              <a:off x="2120933" y="280361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sắm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tối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C9F28CF-E426-0855-6DE8-85E03400E2C8}"/>
              </a:ext>
            </a:extLst>
          </p:cNvPr>
          <p:cNvGrpSpPr/>
          <p:nvPr/>
        </p:nvGrpSpPr>
        <p:grpSpPr>
          <a:xfrm>
            <a:off x="4318480" y="2270706"/>
            <a:ext cx="3155362" cy="1495643"/>
            <a:chOff x="2157098" y="2221349"/>
            <a:chExt cx="3866191" cy="1860883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154D84C-4715-6119-17A5-6A72B48D88C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3DCDA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6BB0BE3-F5D0-5C99-42FD-73821E584145}"/>
                </a:ext>
              </a:extLst>
            </p:cNvPr>
            <p:cNvSpPr txBox="1"/>
            <p:nvPr/>
          </p:nvSpPr>
          <p:spPr>
            <a:xfrm>
              <a:off x="2157098" y="272656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rặng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cây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79777C-CAA3-0E4E-F557-A418EBC5E912}"/>
              </a:ext>
            </a:extLst>
          </p:cNvPr>
          <p:cNvGrpSpPr/>
          <p:nvPr/>
        </p:nvGrpSpPr>
        <p:grpSpPr>
          <a:xfrm>
            <a:off x="1242467" y="3829859"/>
            <a:ext cx="3155362" cy="1495643"/>
            <a:chOff x="2105101" y="2221349"/>
            <a:chExt cx="3866191" cy="1860883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733FD51-CF28-89DA-5BB4-B5E344AED3FF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92E8E9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00FB2B-2835-89E3-0836-702A454002B0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giỏ</a:t>
              </a:r>
              <a:r>
                <a:rPr kumimoji="0" lang="en-US" sz="2500" b="1" i="0" u="none" strike="noStrike" kern="0" cap="none" spc="0" normalizeH="0" baseline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mật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3B28187-EA01-9C96-1728-C84D7257D5B0}"/>
              </a:ext>
            </a:extLst>
          </p:cNvPr>
          <p:cNvGrpSpPr/>
          <p:nvPr/>
        </p:nvGrpSpPr>
        <p:grpSpPr>
          <a:xfrm>
            <a:off x="6909804" y="1281675"/>
            <a:ext cx="3155362" cy="1495643"/>
            <a:chOff x="2109830" y="2221349"/>
            <a:chExt cx="3866191" cy="1860883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CDA1FFF-A7AC-1830-EB3D-04A5866B37A5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E5A4">
                <a:lumMod val="90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05BE32C-F63F-A7C0-C1B4-70B8102A6199}"/>
                </a:ext>
              </a:extLst>
            </p:cNvPr>
            <p:cNvSpPr txBox="1"/>
            <p:nvPr/>
          </p:nvSpPr>
          <p:spPr>
            <a:xfrm>
              <a:off x="2109830" y="2828517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hương</a:t>
              </a:r>
              <a:r>
                <a:rPr kumimoji="0" lang="en-US" sz="2500" b="1" i="0" u="none" strike="noStrike" kern="0" cap="none" spc="0" normalizeH="0" noProof="0" dirty="0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 </a:t>
              </a:r>
              <a:r>
                <a:rPr kumimoji="0" lang="en-US" sz="2500" b="1" i="0" u="none" strike="noStrike" kern="0" cap="none" spc="0" normalizeH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ngát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BF16F72-AA2C-4525-A74D-87507AFCB0BD}"/>
              </a:ext>
            </a:extLst>
          </p:cNvPr>
          <p:cNvGrpSpPr/>
          <p:nvPr/>
        </p:nvGrpSpPr>
        <p:grpSpPr>
          <a:xfrm>
            <a:off x="4259011" y="4474658"/>
            <a:ext cx="3155362" cy="1495643"/>
            <a:chOff x="2118699" y="2221349"/>
            <a:chExt cx="3866191" cy="1860883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F5DDFEE-C31F-EAE5-95F4-DFB3ACAF2EEA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solidFill>
                <a:srgbClr val="CC427C">
                  <a:lumMod val="75000"/>
                </a:srgbClr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BB039C-F595-632B-BC1B-DEC38F40D52E}"/>
                </a:ext>
              </a:extLst>
            </p:cNvPr>
            <p:cNvSpPr txBox="1"/>
            <p:nvPr/>
          </p:nvSpPr>
          <p:spPr>
            <a:xfrm>
              <a:off x="2118699" y="2671312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hoàng</a:t>
              </a:r>
              <a:r>
                <a:rPr lang="en-US" sz="2500" b="1" kern="0" dirty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hôn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ED8BA51-BD46-BF22-D402-4E80280E9041}"/>
              </a:ext>
            </a:extLst>
          </p:cNvPr>
          <p:cNvGrpSpPr/>
          <p:nvPr/>
        </p:nvGrpSpPr>
        <p:grpSpPr>
          <a:xfrm>
            <a:off x="1237348" y="1607270"/>
            <a:ext cx="3155362" cy="1495643"/>
            <a:chOff x="2035835" y="2221349"/>
            <a:chExt cx="3866191" cy="186088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28254F19-5F2A-4BBE-E266-4664D2C9CEE3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597000">
                <a:lumMod val="20000"/>
                <a:lumOff val="80000"/>
              </a:srgbClr>
            </a:solidFill>
            <a:ln w="25400" cap="flat" cmpd="sng" algn="ctr">
              <a:solidFill>
                <a:srgbClr val="F369AC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94BDB77-1100-8C14-6733-DA183C88BBCC}"/>
                </a:ext>
              </a:extLst>
            </p:cNvPr>
            <p:cNvSpPr txBox="1"/>
            <p:nvPr/>
          </p:nvSpPr>
          <p:spPr>
            <a:xfrm>
              <a:off x="2035835" y="2781425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5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6351CA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  <a:sym typeface="Arial"/>
                </a:rPr>
                <a:t>nhuộm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A377E5A-949E-29CB-9F39-ABAA1BDD4314}"/>
              </a:ext>
            </a:extLst>
          </p:cNvPr>
          <p:cNvGrpSpPr/>
          <p:nvPr/>
        </p:nvGrpSpPr>
        <p:grpSpPr>
          <a:xfrm>
            <a:off x="9329260" y="2378338"/>
            <a:ext cx="3155362" cy="1495643"/>
            <a:chOff x="2105101" y="2221349"/>
            <a:chExt cx="3866191" cy="1860883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2CBCD2B-DF8C-6497-4938-33342FB66D9E}"/>
                </a:ext>
              </a:extLst>
            </p:cNvPr>
            <p:cNvSpPr/>
            <p:nvPr/>
          </p:nvSpPr>
          <p:spPr>
            <a:xfrm>
              <a:off x="2315329" y="2221349"/>
              <a:ext cx="3250548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rgbClr val="A2DF48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id-ID" sz="25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199E604-942C-7914-886B-8A873081CCBE}"/>
                </a:ext>
              </a:extLst>
            </p:cNvPr>
            <p:cNvSpPr txBox="1"/>
            <p:nvPr/>
          </p:nvSpPr>
          <p:spPr>
            <a:xfrm>
              <a:off x="2105101" y="2608968"/>
              <a:ext cx="3866191" cy="995173"/>
            </a:xfrm>
            <a:prstGeom prst="flowChartTerminator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đại</a:t>
              </a:r>
              <a:r>
                <a:rPr lang="en-US" sz="2500" b="1" kern="0" dirty="0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 </a:t>
              </a:r>
              <a:r>
                <a:rPr lang="en-US" sz="2500" b="1" kern="0" dirty="0" err="1">
                  <a:solidFill>
                    <a:srgbClr val="6351CA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  <a:sym typeface="Arial"/>
                </a:rPr>
                <a:t>ngàn</a:t>
              </a:r>
              <a:endParaRPr kumimoji="0" lang="vi-VN" sz="2500" b="1" i="0" u="none" strike="noStrike" kern="0" cap="none" spc="0" normalizeH="0" baseline="0" noProof="0" dirty="0">
                <a:ln>
                  <a:noFill/>
                </a:ln>
                <a:solidFill>
                  <a:srgbClr val="6351CA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75" name="Picture 74">
            <a:extLst>
              <a:ext uri="{FF2B5EF4-FFF2-40B4-BE49-F238E27FC236}">
                <a16:creationId xmlns:a16="http://schemas.microsoft.com/office/drawing/2014/main" id="{020B805E-9CFC-DD08-1AF2-9F355F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646" y="-36474"/>
            <a:ext cx="9852703" cy="31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1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23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657600"/>
            <a:ext cx="12192000" cy="320040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" y="5203370"/>
            <a:ext cx="12191999" cy="165463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4397829" cy="1654629"/>
          </a:xfrm>
          <a:prstGeom prst="rect">
            <a:avLst/>
          </a:prstGeom>
        </p:spPr>
      </p:pic>
      <p:sp>
        <p:nvSpPr>
          <p:cNvPr id="38" name="Google Shape;1910;p31">
            <a:extLst>
              <a:ext uri="{FF2B5EF4-FFF2-40B4-BE49-F238E27FC236}">
                <a16:creationId xmlns:a16="http://schemas.microsoft.com/office/drawing/2014/main" id="{82801B5A-2781-4DB4-AB28-7C481D8180A1}"/>
              </a:ext>
            </a:extLst>
          </p:cNvPr>
          <p:cNvSpPr txBox="1">
            <a:spLocks/>
          </p:cNvSpPr>
          <p:nvPr/>
        </p:nvSpPr>
        <p:spPr>
          <a:xfrm>
            <a:off x="2218930" y="279518"/>
            <a:ext cx="6826198" cy="72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hango"/>
              <a:buNone/>
              <a:tabLst/>
              <a:defRPr/>
            </a:pPr>
            <a:endParaRPr kumimoji="0" lang="en-US" sz="12000" b="0" i="0" u="none" strike="noStrike" kern="0" cap="none" spc="0" normalizeH="0" baseline="0" noProof="0">
              <a:ln w="12700">
                <a:solidFill>
                  <a:srgbClr val="FFFFFF"/>
                </a:solidFill>
              </a:ln>
              <a:solidFill>
                <a:srgbClr val="CE2C81"/>
              </a:solidFill>
              <a:effectLst/>
              <a:uLnTx/>
              <a:uFillTx/>
              <a:latin typeface="#9Slide05 SVNSweetie" panose="02000000000000000000" pitchFamily="2" charset="0"/>
              <a:cs typeface="Chango"/>
              <a:sym typeface="Chang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4D559A-C69B-0835-45CA-3DF95722FD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704" y="161684"/>
            <a:ext cx="7135524" cy="2441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F28E5-1046-415F-0400-A2EADDA0E40E}"/>
              </a:ext>
            </a:extLst>
          </p:cNvPr>
          <p:cNvSpPr txBox="1"/>
          <p:nvPr/>
        </p:nvSpPr>
        <p:spPr>
          <a:xfrm>
            <a:off x="7569914" y="3220201"/>
            <a:ext cx="4259244" cy="1938992"/>
          </a:xfrm>
          <a:custGeom>
            <a:avLst/>
            <a:gdLst>
              <a:gd name="connsiteX0" fmla="*/ 0 w 4259244"/>
              <a:gd name="connsiteY0" fmla="*/ 323172 h 1938992"/>
              <a:gd name="connsiteX1" fmla="*/ 323172 w 4259244"/>
              <a:gd name="connsiteY1" fmla="*/ 0 h 1938992"/>
              <a:gd name="connsiteX2" fmla="*/ 3936072 w 4259244"/>
              <a:gd name="connsiteY2" fmla="*/ 0 h 1938992"/>
              <a:gd name="connsiteX3" fmla="*/ 4259244 w 4259244"/>
              <a:gd name="connsiteY3" fmla="*/ 323172 h 1938992"/>
              <a:gd name="connsiteX4" fmla="*/ 4259244 w 4259244"/>
              <a:gd name="connsiteY4" fmla="*/ 1615820 h 1938992"/>
              <a:gd name="connsiteX5" fmla="*/ 3936072 w 4259244"/>
              <a:gd name="connsiteY5" fmla="*/ 1938992 h 1938992"/>
              <a:gd name="connsiteX6" fmla="*/ 323172 w 4259244"/>
              <a:gd name="connsiteY6" fmla="*/ 1938992 h 1938992"/>
              <a:gd name="connsiteX7" fmla="*/ 0 w 4259244"/>
              <a:gd name="connsiteY7" fmla="*/ 1615820 h 1938992"/>
              <a:gd name="connsiteX8" fmla="*/ 0 w 4259244"/>
              <a:gd name="connsiteY8" fmla="*/ 323172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244" h="1938992" fill="none" extrusionOk="0">
                <a:moveTo>
                  <a:pt x="0" y="323172"/>
                </a:moveTo>
                <a:cubicBezTo>
                  <a:pt x="1065" y="173512"/>
                  <a:pt x="150731" y="10140"/>
                  <a:pt x="323172" y="0"/>
                </a:cubicBezTo>
                <a:cubicBezTo>
                  <a:pt x="1669996" y="72427"/>
                  <a:pt x="3458769" y="61419"/>
                  <a:pt x="3936072" y="0"/>
                </a:cubicBezTo>
                <a:cubicBezTo>
                  <a:pt x="4111579" y="-20485"/>
                  <a:pt x="4233911" y="137026"/>
                  <a:pt x="4259244" y="323172"/>
                </a:cubicBezTo>
                <a:cubicBezTo>
                  <a:pt x="4210666" y="477079"/>
                  <a:pt x="4160365" y="1306920"/>
                  <a:pt x="4259244" y="1615820"/>
                </a:cubicBezTo>
                <a:cubicBezTo>
                  <a:pt x="4262720" y="1776664"/>
                  <a:pt x="4111843" y="1935951"/>
                  <a:pt x="3936072" y="1938992"/>
                </a:cubicBezTo>
                <a:cubicBezTo>
                  <a:pt x="2522980" y="1968819"/>
                  <a:pt x="804900" y="1859686"/>
                  <a:pt x="323172" y="1938992"/>
                </a:cubicBezTo>
                <a:cubicBezTo>
                  <a:pt x="173882" y="1935692"/>
                  <a:pt x="-13032" y="1796880"/>
                  <a:pt x="0" y="1615820"/>
                </a:cubicBezTo>
                <a:cubicBezTo>
                  <a:pt x="97807" y="1077172"/>
                  <a:pt x="-87189" y="477102"/>
                  <a:pt x="0" y="323172"/>
                </a:cubicBezTo>
                <a:close/>
              </a:path>
              <a:path w="4259244" h="1938992" stroke="0" extrusionOk="0">
                <a:moveTo>
                  <a:pt x="0" y="323172"/>
                </a:moveTo>
                <a:cubicBezTo>
                  <a:pt x="7500" y="146733"/>
                  <a:pt x="147491" y="5838"/>
                  <a:pt x="323172" y="0"/>
                </a:cubicBezTo>
                <a:cubicBezTo>
                  <a:pt x="1732313" y="123000"/>
                  <a:pt x="3108070" y="-96860"/>
                  <a:pt x="3936072" y="0"/>
                </a:cubicBezTo>
                <a:cubicBezTo>
                  <a:pt x="4106919" y="-5820"/>
                  <a:pt x="4263914" y="135275"/>
                  <a:pt x="4259244" y="323172"/>
                </a:cubicBezTo>
                <a:cubicBezTo>
                  <a:pt x="4299505" y="523889"/>
                  <a:pt x="4314050" y="1094740"/>
                  <a:pt x="4259244" y="1615820"/>
                </a:cubicBezTo>
                <a:cubicBezTo>
                  <a:pt x="4250000" y="1797652"/>
                  <a:pt x="4110941" y="1938401"/>
                  <a:pt x="3936072" y="1938992"/>
                </a:cubicBezTo>
                <a:cubicBezTo>
                  <a:pt x="3416309" y="1778285"/>
                  <a:pt x="735670" y="1978659"/>
                  <a:pt x="323172" y="1938992"/>
                </a:cubicBezTo>
                <a:cubicBezTo>
                  <a:pt x="113592" y="1932711"/>
                  <a:pt x="-26569" y="1782266"/>
                  <a:pt x="0" y="1615820"/>
                </a:cubicBezTo>
                <a:cubicBezTo>
                  <a:pt x="74906" y="1107967"/>
                  <a:pt x="-73153" y="453724"/>
                  <a:pt x="0" y="3231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rừng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rậm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rạp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pic>
        <p:nvPicPr>
          <p:cNvPr id="4098" name="Picture 2" descr="Khám phá Tây Nguyên hùng vĩ: Bài 2- Trải nghiệm ở đại ngàn bí ẩn | Báo Dân  tộc và Phát triể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2" y="2071011"/>
            <a:ext cx="6562810" cy="4356065"/>
          </a:xfrm>
          <a:prstGeom prst="rect">
            <a:avLst/>
          </a:prstGeom>
          <a:ln w="762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73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山上的风景&#10;&#10;描述已自动生成">
            <a:extLst>
              <a:ext uri="{FF2B5EF4-FFF2-40B4-BE49-F238E27FC236}">
                <a16:creationId xmlns:a16="http://schemas.microsoft.com/office/drawing/2014/main" id="{95105CDA-0285-41CD-853A-1B82C284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蛋糕, 游戏机, 桌子, 大&#10;&#10;描述已自动生成">
            <a:extLst>
              <a:ext uri="{FF2B5EF4-FFF2-40B4-BE49-F238E27FC236}">
                <a16:creationId xmlns:a16="http://schemas.microsoft.com/office/drawing/2014/main" id="{26B86783-9634-47A1-84FE-5A4B6A4AA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0" y="3527502"/>
            <a:ext cx="12192000" cy="3200400"/>
          </a:xfrm>
          <a:prstGeom prst="rect">
            <a:avLst/>
          </a:prstGeom>
        </p:spPr>
      </p:pic>
      <p:pic>
        <p:nvPicPr>
          <p:cNvPr id="7" name="图片 6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92CABA3-F569-47B2-9622-BB6278B3C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29" b="75873"/>
          <a:stretch/>
        </p:blipFill>
        <p:spPr>
          <a:xfrm>
            <a:off x="0" y="0"/>
            <a:ext cx="5910420" cy="2223723"/>
          </a:xfrm>
          <a:prstGeom prst="rect">
            <a:avLst/>
          </a:prstGeom>
        </p:spPr>
      </p:pic>
      <p:pic>
        <p:nvPicPr>
          <p:cNvPr id="8" name="图片 7" descr="图片包含 游戏机, 灯光, 星星&#10;&#10;描述已自动生成">
            <a:extLst>
              <a:ext uri="{FF2B5EF4-FFF2-40B4-BE49-F238E27FC236}">
                <a16:creationId xmlns:a16="http://schemas.microsoft.com/office/drawing/2014/main" id="{E9942DD8-D3F1-43FD-B5FE-8F304FB790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6" r="21047"/>
          <a:stretch/>
        </p:blipFill>
        <p:spPr>
          <a:xfrm>
            <a:off x="7001652" y="4180820"/>
            <a:ext cx="4812977" cy="3044570"/>
          </a:xfrm>
          <a:prstGeom prst="rect">
            <a:avLst/>
          </a:prstGeom>
        </p:spPr>
      </p:pic>
      <p:pic>
        <p:nvPicPr>
          <p:cNvPr id="9" name="图片 8" descr="图片包含 游戏机, 花, 星星, 鱼&#10;&#10;描述已自动生成">
            <a:extLst>
              <a:ext uri="{FF2B5EF4-FFF2-40B4-BE49-F238E27FC236}">
                <a16:creationId xmlns:a16="http://schemas.microsoft.com/office/drawing/2014/main" id="{3EA4EAC1-C825-4707-8658-A56BB8D76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73"/>
          <a:stretch/>
        </p:blipFill>
        <p:spPr>
          <a:xfrm>
            <a:off x="-1614" y="5212895"/>
            <a:ext cx="12191999" cy="1654630"/>
          </a:xfrm>
          <a:prstGeom prst="rect">
            <a:avLst/>
          </a:prstGeom>
        </p:spPr>
      </p:pic>
      <p:pic>
        <p:nvPicPr>
          <p:cNvPr id="22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589FA553-9BC9-424D-9B54-DF89CE3298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4473637" y="1367251"/>
            <a:ext cx="6030277" cy="3486359"/>
          </a:xfrm>
          <a:prstGeom prst="rect">
            <a:avLst/>
          </a:prstGeom>
        </p:spPr>
      </p:pic>
      <p:pic>
        <p:nvPicPr>
          <p:cNvPr id="13" name="图片 21" descr="图片包含 笔记本, 游戏机, 电脑, 花&#10;&#10;描述已自动生成">
            <a:extLst>
              <a:ext uri="{FF2B5EF4-FFF2-40B4-BE49-F238E27FC236}">
                <a16:creationId xmlns:a16="http://schemas.microsoft.com/office/drawing/2014/main" id="{74274940-CA93-1495-DB0B-CC6F312275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9" b="51534"/>
          <a:stretch/>
        </p:blipFill>
        <p:spPr>
          <a:xfrm>
            <a:off x="266077" y="1379677"/>
            <a:ext cx="6030277" cy="34863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75" y="1007966"/>
            <a:ext cx="8521210" cy="296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221" y="1875099"/>
            <a:ext cx="5311868" cy="531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4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18852" y="2118165"/>
            <a:ext cx="11830394" cy="4155313"/>
          </a:xfrm>
          <a:prstGeom prst="roundRect">
            <a:avLst>
              <a:gd name="adj" fmla="val 5803"/>
            </a:avLst>
          </a:prstGeom>
          <a:solidFill>
            <a:schemeClr val="bg1">
              <a:alpha val="94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92" y="304042"/>
            <a:ext cx="9850056" cy="15479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254" y="37823"/>
            <a:ext cx="3197247" cy="2080342"/>
            <a:chOff x="126254" y="37823"/>
            <a:chExt cx="3197247" cy="20803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4" y="37823"/>
              <a:ext cx="3197247" cy="20803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14908" y="600062"/>
              <a:ext cx="187198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atin typeface="#9Slide03 AmpleSoft Bold" panose="02000000000000000000" pitchFamily="2" charset="0"/>
                </a:rPr>
                <a:t>CÂU 1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73031" y="416275"/>
            <a:ext cx="8783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8199" y="2384381"/>
            <a:ext cx="2444832" cy="847686"/>
          </a:xfrm>
          <a:custGeom>
            <a:avLst/>
            <a:gdLst>
              <a:gd name="connsiteX0" fmla="*/ 0 w 3472405"/>
              <a:gd name="connsiteY0" fmla="*/ 0 h 1145893"/>
              <a:gd name="connsiteX1" fmla="*/ 3472405 w 3472405"/>
              <a:gd name="connsiteY1" fmla="*/ 0 h 1145893"/>
              <a:gd name="connsiteX2" fmla="*/ 3472405 w 3472405"/>
              <a:gd name="connsiteY2" fmla="*/ 1145893 h 1145893"/>
              <a:gd name="connsiteX3" fmla="*/ 0 w 3472405"/>
              <a:gd name="connsiteY3" fmla="*/ 1145893 h 1145893"/>
              <a:gd name="connsiteX4" fmla="*/ 0 w 3472405"/>
              <a:gd name="connsiteY4" fmla="*/ 0 h 1145893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39362 h 1185255"/>
              <a:gd name="connsiteX1" fmla="*/ 3472405 w 3472405"/>
              <a:gd name="connsiteY1" fmla="*/ 39362 h 1185255"/>
              <a:gd name="connsiteX2" fmla="*/ 3472405 w 3472405"/>
              <a:gd name="connsiteY2" fmla="*/ 1185255 h 1185255"/>
              <a:gd name="connsiteX3" fmla="*/ 0 w 3472405"/>
              <a:gd name="connsiteY3" fmla="*/ 1185255 h 1185255"/>
              <a:gd name="connsiteX4" fmla="*/ 0 w 3472405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3848" h="1185255">
                <a:moveTo>
                  <a:pt x="0" y="39362"/>
                </a:moveTo>
                <a:cubicBezTo>
                  <a:pt x="925975" y="-87960"/>
                  <a:pt x="2037144" y="143534"/>
                  <a:pt x="3472405" y="39362"/>
                </a:cubicBezTo>
                <a:cubicBezTo>
                  <a:pt x="3588152" y="687544"/>
                  <a:pt x="3472405" y="803291"/>
                  <a:pt x="3472405" y="1185255"/>
                </a:cubicBezTo>
                <a:cubicBezTo>
                  <a:pt x="2268638" y="1081083"/>
                  <a:pt x="717630" y="1069508"/>
                  <a:pt x="0" y="1185255"/>
                </a:cubicBezTo>
                <a:cubicBezTo>
                  <a:pt x="0" y="803291"/>
                  <a:pt x="115747" y="722268"/>
                  <a:pt x="0" y="39362"/>
                </a:cubicBezTo>
                <a:close/>
              </a:path>
            </a:pathLst>
          </a:custGeom>
          <a:solidFill>
            <a:srgbClr val="F6A9A5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0"/>
          <p:cNvSpPr/>
          <p:nvPr/>
        </p:nvSpPr>
        <p:spPr>
          <a:xfrm>
            <a:off x="5544094" y="2334487"/>
            <a:ext cx="1642739" cy="778238"/>
          </a:xfrm>
          <a:custGeom>
            <a:avLst/>
            <a:gdLst>
              <a:gd name="connsiteX0" fmla="*/ 0 w 3472405"/>
              <a:gd name="connsiteY0" fmla="*/ 0 h 1145893"/>
              <a:gd name="connsiteX1" fmla="*/ 3472405 w 3472405"/>
              <a:gd name="connsiteY1" fmla="*/ 0 h 1145893"/>
              <a:gd name="connsiteX2" fmla="*/ 3472405 w 3472405"/>
              <a:gd name="connsiteY2" fmla="*/ 1145893 h 1145893"/>
              <a:gd name="connsiteX3" fmla="*/ 0 w 3472405"/>
              <a:gd name="connsiteY3" fmla="*/ 1145893 h 1145893"/>
              <a:gd name="connsiteX4" fmla="*/ 0 w 3472405"/>
              <a:gd name="connsiteY4" fmla="*/ 0 h 1145893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39362 h 1185255"/>
              <a:gd name="connsiteX1" fmla="*/ 3472405 w 3472405"/>
              <a:gd name="connsiteY1" fmla="*/ 39362 h 1185255"/>
              <a:gd name="connsiteX2" fmla="*/ 3472405 w 3472405"/>
              <a:gd name="connsiteY2" fmla="*/ 1185255 h 1185255"/>
              <a:gd name="connsiteX3" fmla="*/ 0 w 3472405"/>
              <a:gd name="connsiteY3" fmla="*/ 1185255 h 1185255"/>
              <a:gd name="connsiteX4" fmla="*/ 0 w 3472405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3848" h="1185255">
                <a:moveTo>
                  <a:pt x="0" y="39362"/>
                </a:moveTo>
                <a:cubicBezTo>
                  <a:pt x="925975" y="-87960"/>
                  <a:pt x="2037144" y="143534"/>
                  <a:pt x="3472405" y="39362"/>
                </a:cubicBezTo>
                <a:cubicBezTo>
                  <a:pt x="3588152" y="687544"/>
                  <a:pt x="3472405" y="803291"/>
                  <a:pt x="3472405" y="1185255"/>
                </a:cubicBezTo>
                <a:cubicBezTo>
                  <a:pt x="2268638" y="1081083"/>
                  <a:pt x="717630" y="1069508"/>
                  <a:pt x="0" y="1185255"/>
                </a:cubicBezTo>
                <a:cubicBezTo>
                  <a:pt x="0" y="803291"/>
                  <a:pt x="115747" y="722268"/>
                  <a:pt x="0" y="39362"/>
                </a:cubicBezTo>
                <a:close/>
              </a:path>
            </a:pathLst>
          </a:custGeom>
          <a:solidFill>
            <a:srgbClr val="A7D19D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0"/>
          <p:cNvSpPr/>
          <p:nvPr/>
        </p:nvSpPr>
        <p:spPr>
          <a:xfrm>
            <a:off x="728199" y="3822784"/>
            <a:ext cx="1513063" cy="778238"/>
          </a:xfrm>
          <a:custGeom>
            <a:avLst/>
            <a:gdLst>
              <a:gd name="connsiteX0" fmla="*/ 0 w 3472405"/>
              <a:gd name="connsiteY0" fmla="*/ 0 h 1145893"/>
              <a:gd name="connsiteX1" fmla="*/ 3472405 w 3472405"/>
              <a:gd name="connsiteY1" fmla="*/ 0 h 1145893"/>
              <a:gd name="connsiteX2" fmla="*/ 3472405 w 3472405"/>
              <a:gd name="connsiteY2" fmla="*/ 1145893 h 1145893"/>
              <a:gd name="connsiteX3" fmla="*/ 0 w 3472405"/>
              <a:gd name="connsiteY3" fmla="*/ 1145893 h 1145893"/>
              <a:gd name="connsiteX4" fmla="*/ 0 w 3472405"/>
              <a:gd name="connsiteY4" fmla="*/ 0 h 1145893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39362 h 1185255"/>
              <a:gd name="connsiteX1" fmla="*/ 3472405 w 3472405"/>
              <a:gd name="connsiteY1" fmla="*/ 39362 h 1185255"/>
              <a:gd name="connsiteX2" fmla="*/ 3472405 w 3472405"/>
              <a:gd name="connsiteY2" fmla="*/ 1185255 h 1185255"/>
              <a:gd name="connsiteX3" fmla="*/ 0 w 3472405"/>
              <a:gd name="connsiteY3" fmla="*/ 1185255 h 1185255"/>
              <a:gd name="connsiteX4" fmla="*/ 0 w 3472405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3848" h="1185255">
                <a:moveTo>
                  <a:pt x="0" y="39362"/>
                </a:moveTo>
                <a:cubicBezTo>
                  <a:pt x="925975" y="-87960"/>
                  <a:pt x="2037144" y="143534"/>
                  <a:pt x="3472405" y="39362"/>
                </a:cubicBezTo>
                <a:cubicBezTo>
                  <a:pt x="3588152" y="687544"/>
                  <a:pt x="3472405" y="803291"/>
                  <a:pt x="3472405" y="1185255"/>
                </a:cubicBezTo>
                <a:cubicBezTo>
                  <a:pt x="2268638" y="1081083"/>
                  <a:pt x="717630" y="1069508"/>
                  <a:pt x="0" y="1185255"/>
                </a:cubicBezTo>
                <a:cubicBezTo>
                  <a:pt x="0" y="803291"/>
                  <a:pt x="115747" y="722268"/>
                  <a:pt x="0" y="39362"/>
                </a:cubicBezTo>
                <a:close/>
              </a:path>
            </a:pathLst>
          </a:custGeom>
          <a:solidFill>
            <a:srgbClr val="F6A9A5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0"/>
          <p:cNvSpPr/>
          <p:nvPr/>
        </p:nvSpPr>
        <p:spPr>
          <a:xfrm>
            <a:off x="728199" y="5191739"/>
            <a:ext cx="2874881" cy="777778"/>
          </a:xfrm>
          <a:custGeom>
            <a:avLst/>
            <a:gdLst>
              <a:gd name="connsiteX0" fmla="*/ 0 w 3472405"/>
              <a:gd name="connsiteY0" fmla="*/ 0 h 1145893"/>
              <a:gd name="connsiteX1" fmla="*/ 3472405 w 3472405"/>
              <a:gd name="connsiteY1" fmla="*/ 0 h 1145893"/>
              <a:gd name="connsiteX2" fmla="*/ 3472405 w 3472405"/>
              <a:gd name="connsiteY2" fmla="*/ 1145893 h 1145893"/>
              <a:gd name="connsiteX3" fmla="*/ 0 w 3472405"/>
              <a:gd name="connsiteY3" fmla="*/ 1145893 h 1145893"/>
              <a:gd name="connsiteX4" fmla="*/ 0 w 3472405"/>
              <a:gd name="connsiteY4" fmla="*/ 0 h 1145893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39362 h 1185255"/>
              <a:gd name="connsiteX1" fmla="*/ 3472405 w 3472405"/>
              <a:gd name="connsiteY1" fmla="*/ 39362 h 1185255"/>
              <a:gd name="connsiteX2" fmla="*/ 3472405 w 3472405"/>
              <a:gd name="connsiteY2" fmla="*/ 1185255 h 1185255"/>
              <a:gd name="connsiteX3" fmla="*/ 0 w 3472405"/>
              <a:gd name="connsiteY3" fmla="*/ 1185255 h 1185255"/>
              <a:gd name="connsiteX4" fmla="*/ 0 w 3472405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3848" h="1185255">
                <a:moveTo>
                  <a:pt x="0" y="39362"/>
                </a:moveTo>
                <a:cubicBezTo>
                  <a:pt x="925975" y="-87960"/>
                  <a:pt x="2037144" y="143534"/>
                  <a:pt x="3472405" y="39362"/>
                </a:cubicBezTo>
                <a:cubicBezTo>
                  <a:pt x="3588152" y="687544"/>
                  <a:pt x="3472405" y="803291"/>
                  <a:pt x="3472405" y="1185255"/>
                </a:cubicBezTo>
                <a:cubicBezTo>
                  <a:pt x="2268638" y="1081083"/>
                  <a:pt x="717630" y="1069508"/>
                  <a:pt x="0" y="1185255"/>
                </a:cubicBezTo>
                <a:cubicBezTo>
                  <a:pt x="0" y="803291"/>
                  <a:pt x="115747" y="722268"/>
                  <a:pt x="0" y="39362"/>
                </a:cubicBezTo>
                <a:close/>
              </a:path>
            </a:pathLst>
          </a:custGeom>
          <a:solidFill>
            <a:srgbClr val="DCEAB1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0"/>
          <p:cNvSpPr/>
          <p:nvPr/>
        </p:nvSpPr>
        <p:spPr>
          <a:xfrm>
            <a:off x="6001320" y="5177063"/>
            <a:ext cx="3696684" cy="777778"/>
          </a:xfrm>
          <a:custGeom>
            <a:avLst/>
            <a:gdLst>
              <a:gd name="connsiteX0" fmla="*/ 0 w 3472405"/>
              <a:gd name="connsiteY0" fmla="*/ 0 h 1145893"/>
              <a:gd name="connsiteX1" fmla="*/ 3472405 w 3472405"/>
              <a:gd name="connsiteY1" fmla="*/ 0 h 1145893"/>
              <a:gd name="connsiteX2" fmla="*/ 3472405 w 3472405"/>
              <a:gd name="connsiteY2" fmla="*/ 1145893 h 1145893"/>
              <a:gd name="connsiteX3" fmla="*/ 0 w 3472405"/>
              <a:gd name="connsiteY3" fmla="*/ 1145893 h 1145893"/>
              <a:gd name="connsiteX4" fmla="*/ 0 w 3472405"/>
              <a:gd name="connsiteY4" fmla="*/ 0 h 1145893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39362 h 1185255"/>
              <a:gd name="connsiteX1" fmla="*/ 3472405 w 3472405"/>
              <a:gd name="connsiteY1" fmla="*/ 39362 h 1185255"/>
              <a:gd name="connsiteX2" fmla="*/ 3472405 w 3472405"/>
              <a:gd name="connsiteY2" fmla="*/ 1185255 h 1185255"/>
              <a:gd name="connsiteX3" fmla="*/ 0 w 3472405"/>
              <a:gd name="connsiteY3" fmla="*/ 1185255 h 1185255"/>
              <a:gd name="connsiteX4" fmla="*/ 0 w 3472405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3848" h="1185255">
                <a:moveTo>
                  <a:pt x="0" y="39362"/>
                </a:moveTo>
                <a:cubicBezTo>
                  <a:pt x="925975" y="-87960"/>
                  <a:pt x="2037144" y="143534"/>
                  <a:pt x="3472405" y="39362"/>
                </a:cubicBezTo>
                <a:cubicBezTo>
                  <a:pt x="3588152" y="687544"/>
                  <a:pt x="3472405" y="803291"/>
                  <a:pt x="3472405" y="1185255"/>
                </a:cubicBezTo>
                <a:cubicBezTo>
                  <a:pt x="2268638" y="1081083"/>
                  <a:pt x="717630" y="1069508"/>
                  <a:pt x="0" y="1185255"/>
                </a:cubicBezTo>
                <a:cubicBezTo>
                  <a:pt x="0" y="803291"/>
                  <a:pt x="115747" y="722268"/>
                  <a:pt x="0" y="39362"/>
                </a:cubicBezTo>
                <a:close/>
              </a:path>
            </a:pathLst>
          </a:custGeom>
          <a:solidFill>
            <a:srgbClr val="D3EEFA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ngàn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0"/>
          <p:cNvSpPr/>
          <p:nvPr/>
        </p:nvSpPr>
        <p:spPr>
          <a:xfrm>
            <a:off x="7279431" y="3784284"/>
            <a:ext cx="2249056" cy="777778"/>
          </a:xfrm>
          <a:custGeom>
            <a:avLst/>
            <a:gdLst>
              <a:gd name="connsiteX0" fmla="*/ 0 w 3472405"/>
              <a:gd name="connsiteY0" fmla="*/ 0 h 1145893"/>
              <a:gd name="connsiteX1" fmla="*/ 3472405 w 3472405"/>
              <a:gd name="connsiteY1" fmla="*/ 0 h 1145893"/>
              <a:gd name="connsiteX2" fmla="*/ 3472405 w 3472405"/>
              <a:gd name="connsiteY2" fmla="*/ 1145893 h 1145893"/>
              <a:gd name="connsiteX3" fmla="*/ 0 w 3472405"/>
              <a:gd name="connsiteY3" fmla="*/ 1145893 h 1145893"/>
              <a:gd name="connsiteX4" fmla="*/ 0 w 3472405"/>
              <a:gd name="connsiteY4" fmla="*/ 0 h 1145893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56587 h 1202480"/>
              <a:gd name="connsiteX1" fmla="*/ 3472405 w 3472405"/>
              <a:gd name="connsiteY1" fmla="*/ 56587 h 1202480"/>
              <a:gd name="connsiteX2" fmla="*/ 3472405 w 3472405"/>
              <a:gd name="connsiteY2" fmla="*/ 1202480 h 1202480"/>
              <a:gd name="connsiteX3" fmla="*/ 0 w 3472405"/>
              <a:gd name="connsiteY3" fmla="*/ 1202480 h 1202480"/>
              <a:gd name="connsiteX4" fmla="*/ 0 w 3472405"/>
              <a:gd name="connsiteY4" fmla="*/ 56587 h 1202480"/>
              <a:gd name="connsiteX0" fmla="*/ 0 w 3472405"/>
              <a:gd name="connsiteY0" fmla="*/ 39362 h 1185255"/>
              <a:gd name="connsiteX1" fmla="*/ 3472405 w 3472405"/>
              <a:gd name="connsiteY1" fmla="*/ 39362 h 1185255"/>
              <a:gd name="connsiteX2" fmla="*/ 3472405 w 3472405"/>
              <a:gd name="connsiteY2" fmla="*/ 1185255 h 1185255"/>
              <a:gd name="connsiteX3" fmla="*/ 0 w 3472405"/>
              <a:gd name="connsiteY3" fmla="*/ 1185255 h 1185255"/>
              <a:gd name="connsiteX4" fmla="*/ 0 w 3472405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  <a:gd name="connsiteX0" fmla="*/ 0 w 3523848"/>
              <a:gd name="connsiteY0" fmla="*/ 39362 h 1185255"/>
              <a:gd name="connsiteX1" fmla="*/ 3472405 w 3523848"/>
              <a:gd name="connsiteY1" fmla="*/ 39362 h 1185255"/>
              <a:gd name="connsiteX2" fmla="*/ 3472405 w 3523848"/>
              <a:gd name="connsiteY2" fmla="*/ 1185255 h 1185255"/>
              <a:gd name="connsiteX3" fmla="*/ 0 w 3523848"/>
              <a:gd name="connsiteY3" fmla="*/ 1185255 h 1185255"/>
              <a:gd name="connsiteX4" fmla="*/ 0 w 3523848"/>
              <a:gd name="connsiteY4" fmla="*/ 39362 h 118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3848" h="1185255">
                <a:moveTo>
                  <a:pt x="0" y="39362"/>
                </a:moveTo>
                <a:cubicBezTo>
                  <a:pt x="925975" y="-87960"/>
                  <a:pt x="2037144" y="143534"/>
                  <a:pt x="3472405" y="39362"/>
                </a:cubicBezTo>
                <a:cubicBezTo>
                  <a:pt x="3588152" y="687544"/>
                  <a:pt x="3472405" y="803291"/>
                  <a:pt x="3472405" y="1185255"/>
                </a:cubicBezTo>
                <a:cubicBezTo>
                  <a:pt x="2268638" y="1081083"/>
                  <a:pt x="717630" y="1069508"/>
                  <a:pt x="0" y="1185255"/>
                </a:cubicBezTo>
                <a:cubicBezTo>
                  <a:pt x="0" y="803291"/>
                  <a:pt x="115747" y="722268"/>
                  <a:pt x="0" y="39362"/>
                </a:cubicBezTo>
                <a:close/>
              </a:path>
            </a:pathLst>
          </a:custGeom>
          <a:solidFill>
            <a:srgbClr val="FFDF99"/>
          </a:solidFill>
          <a:ln w="57150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4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1594" y="2446722"/>
            <a:ext cx="2342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33383" y="2446722"/>
            <a:ext cx="2928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40649" y="3843007"/>
            <a:ext cx="5021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02977" y="3832524"/>
            <a:ext cx="2537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03080" y="5246955"/>
            <a:ext cx="232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tím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651006" y="5212009"/>
            <a:ext cx="2323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85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18852" y="2118165"/>
            <a:ext cx="11830394" cy="4409957"/>
          </a:xfrm>
          <a:prstGeom prst="roundRect">
            <a:avLst>
              <a:gd name="adj" fmla="val 5803"/>
            </a:avLst>
          </a:prstGeom>
          <a:solidFill>
            <a:schemeClr val="bg1">
              <a:alpha val="94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92" y="304042"/>
            <a:ext cx="9850056" cy="15479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6254" y="37823"/>
            <a:ext cx="3197247" cy="2080342"/>
            <a:chOff x="126254" y="37823"/>
            <a:chExt cx="3197247" cy="20803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4" y="37823"/>
              <a:ext cx="3197247" cy="20803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1595" y="564651"/>
              <a:ext cx="19665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CÂU 2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080433" y="416274"/>
            <a:ext cx="8968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2">
                    <a:lumMod val="50000"/>
                  </a:schemeClr>
                </a:solidFill>
              </a:rPr>
              <a:t>Các khổ thơ 2, 3, 4 nói về màu sắc của cảnh vật ở những thời điểm nào? 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1595" y="2945843"/>
            <a:ext cx="37231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Bình minh treo trên mây 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Thả nắng vàng xuống đất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Gió mang theo hương ngát 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Cho ong giỏ mật đầy.</a:t>
            </a:r>
          </a:p>
        </p:txBody>
      </p:sp>
      <p:sp>
        <p:nvSpPr>
          <p:cNvPr id="3" name="Rectangle 2"/>
          <p:cNvSpPr/>
          <p:nvPr/>
        </p:nvSpPr>
        <p:spPr>
          <a:xfrm>
            <a:off x="4681814" y="2981175"/>
            <a:ext cx="45243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Còn chiếc áo tím này 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Tặng hoàng hôn sắm tối 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Những đôi mắt biết nói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Vẽ màu biển biếc trong.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6977" y="2981240"/>
            <a:ext cx="35624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Màu nâu này biết không 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Từ đại ngàn xa thẳm 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Riêng đêm như màu mực </a:t>
            </a:r>
          </a:p>
          <a:p>
            <a:pPr algn="just" fontAlgn="t"/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Để thắp sao lên trời.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59410" y="2078648"/>
            <a:ext cx="931530" cy="931530"/>
            <a:chOff x="0" y="1672201"/>
            <a:chExt cx="931530" cy="931530"/>
          </a:xfrm>
        </p:grpSpPr>
        <p:pic>
          <p:nvPicPr>
            <p:cNvPr id="19" name="Picture 1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EBAB02C-88E1-1406-EB62-811FF6CC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2201"/>
              <a:ext cx="931530" cy="9315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D1D7BF-5308-8AA0-A2E9-5EE9FEB311A0}"/>
                </a:ext>
              </a:extLst>
            </p:cNvPr>
            <p:cNvSpPr txBox="1"/>
            <p:nvPr/>
          </p:nvSpPr>
          <p:spPr>
            <a:xfrm>
              <a:off x="52760" y="1876356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#9Slide07 Stormtrooper" panose="020B0500000000000000" pitchFamily="34" charset="0"/>
                  <a:cs typeface="+mn-cs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22376" y="2112128"/>
            <a:ext cx="931530" cy="931530"/>
            <a:chOff x="0" y="1672201"/>
            <a:chExt cx="931530" cy="931530"/>
          </a:xfrm>
        </p:grpSpPr>
        <p:pic>
          <p:nvPicPr>
            <p:cNvPr id="22" name="Picture 21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EBAB02C-88E1-1406-EB62-811FF6CC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2201"/>
              <a:ext cx="931530" cy="93153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D1D7BF-5308-8AA0-A2E9-5EE9FEB311A0}"/>
                </a:ext>
              </a:extLst>
            </p:cNvPr>
            <p:cNvSpPr txBox="1"/>
            <p:nvPr/>
          </p:nvSpPr>
          <p:spPr>
            <a:xfrm>
              <a:off x="52760" y="1876356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#9Slide07 Stormtrooper" panose="020B0500000000000000" pitchFamily="34" charset="0"/>
                  <a:cs typeface="+mn-cs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447040" y="2112128"/>
            <a:ext cx="931530" cy="931530"/>
            <a:chOff x="0" y="1672201"/>
            <a:chExt cx="931530" cy="931530"/>
          </a:xfrm>
        </p:grpSpPr>
        <p:pic>
          <p:nvPicPr>
            <p:cNvPr id="25" name="Picture 24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FEBAB02C-88E1-1406-EB62-811FF6CCA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72201"/>
              <a:ext cx="931530" cy="931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D1D7BF-5308-8AA0-A2E9-5EE9FEB311A0}"/>
                </a:ext>
              </a:extLst>
            </p:cNvPr>
            <p:cNvSpPr txBox="1"/>
            <p:nvPr/>
          </p:nvSpPr>
          <p:spPr>
            <a:xfrm>
              <a:off x="52760" y="1876356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#9Slide07 Stormtrooper" panose="020B0500000000000000" pitchFamily="34" charset="0"/>
                  <a:cs typeface="+mn-cs"/>
                </a:rPr>
                <a:t>4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9252" y="4691687"/>
            <a:ext cx="309876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OpenSans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minh.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4769467" y="4725166"/>
            <a:ext cx="3098765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OpenSans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hoàng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hôn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.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8613851" y="4725165"/>
            <a:ext cx="3098765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OpenSans"/>
              </a:rPr>
              <a:t>Nói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sắc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cảnh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Sans"/>
              </a:rPr>
              <a:t>đêm</a:t>
            </a:r>
            <a:r>
              <a:rPr lang="en-US" sz="2400" dirty="0">
                <a:solidFill>
                  <a:srgbClr val="000000"/>
                </a:solidFill>
                <a:latin typeface="OpenSans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8814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2" grpId="0"/>
      <p:bldP spid="3" grpId="0"/>
      <p:bldP spid="4" grpId="0"/>
      <p:bldP spid="1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18852" y="2546430"/>
            <a:ext cx="11830394" cy="3981692"/>
          </a:xfrm>
          <a:prstGeom prst="roundRect">
            <a:avLst>
              <a:gd name="adj" fmla="val 5803"/>
            </a:avLst>
          </a:prstGeom>
          <a:solidFill>
            <a:schemeClr val="bg1">
              <a:alpha val="94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592" y="304042"/>
            <a:ext cx="9850056" cy="202537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362" y="202490"/>
            <a:ext cx="3197247" cy="2080342"/>
            <a:chOff x="126254" y="37823"/>
            <a:chExt cx="3197247" cy="20803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4" y="37823"/>
              <a:ext cx="3197247" cy="20803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1595" y="564651"/>
              <a:ext cx="19665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accent2">
                      <a:lumMod val="50000"/>
                    </a:schemeClr>
                  </a:solidFill>
                  <a:latin typeface="#9Slide03 AmpleSoft Bold" panose="02000000000000000000" pitchFamily="2" charset="0"/>
                </a:rPr>
                <a:t>CÂU 3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987836" y="304042"/>
            <a:ext cx="8864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Theo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bạn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nhỏ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muốn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nói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gì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qua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hai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dòng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thơ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“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Em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tô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thêm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màu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trắng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/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Trên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tóc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mẹ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sương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</a:rPr>
              <a:t>rơi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…”</a:t>
            </a:r>
            <a:endParaRPr lang="en-US" sz="7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84008" y="2629286"/>
            <a:ext cx="72684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OpenSans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tô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màu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trắng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tóc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”,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lẽ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rằng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tóc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bạc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già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;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OpenSans"/>
              </a:rPr>
              <a:t>“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sương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rơi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”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tóc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vất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vả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nắng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sương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OpenSans"/>
              </a:rPr>
              <a:t> qua.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thấu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hiểu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nỗi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vất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vả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Bạn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rất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mẹ</a:t>
            </a:r>
            <a:r>
              <a:rPr lang="en-US" sz="2800" dirty="0">
                <a:solidFill>
                  <a:srgbClr val="000000"/>
                </a:solidFill>
                <a:latin typeface="OpenSans"/>
                <a:sym typeface="Wingdings" panose="05000000000000000000" pitchFamily="2" charset="2"/>
              </a:rPr>
              <a:t>.</a:t>
            </a:r>
            <a:endParaRPr lang="en-US" sz="28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2" y="2282832"/>
            <a:ext cx="4469646" cy="46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1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/>
      <p:bldP spid="1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</TotalTime>
  <Words>517</Words>
  <Application>Microsoft Office PowerPoint</Application>
  <PresentationFormat>Widescreen</PresentationFormat>
  <Paragraphs>81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#9Slide03 AmpleSoft Bold</vt:lpstr>
      <vt:lpstr>#9Slide05 SVNSweetie</vt:lpstr>
      <vt:lpstr>#9Slide07 Stormtrooper</vt:lpstr>
      <vt:lpstr>Arial</vt:lpstr>
      <vt:lpstr>Calibri</vt:lpstr>
      <vt:lpstr>Cambria</vt:lpstr>
      <vt:lpstr>Chango</vt:lpstr>
      <vt:lpstr>Open Sans</vt:lpstr>
      <vt:lpstr>OpenSans</vt:lpstr>
      <vt:lpstr>UTM Avo</vt:lpstr>
      <vt:lpstr>思源黑体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Quỳnh Chi Phan</cp:lastModifiedBy>
  <cp:revision>23</cp:revision>
  <dcterms:created xsi:type="dcterms:W3CDTF">2023-09-05T02:54:41Z</dcterms:created>
  <dcterms:modified xsi:type="dcterms:W3CDTF">2025-11-14T12:57:27Z</dcterms:modified>
</cp:coreProperties>
</file>