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64" r:id="rId4"/>
    <p:sldId id="261" r:id="rId5"/>
    <p:sldId id="265" r:id="rId6"/>
    <p:sldId id="259" r:id="rId7"/>
    <p:sldId id="269" r:id="rId8"/>
    <p:sldId id="270" r:id="rId9"/>
    <p:sldId id="258"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7" r:id="rId24"/>
    <p:sldId id="266" r:id="rId25"/>
    <p:sldId id="267" r:id="rId26"/>
    <p:sldId id="286" r:id="rId27"/>
    <p:sldId id="285"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40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7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10634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15205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1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9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70263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1" name="Title 1">
            <a:extLst>
              <a:ext uri="{FF2B5EF4-FFF2-40B4-BE49-F238E27FC236}">
                <a16:creationId xmlns:a16="http://schemas.microsoft.com/office/drawing/2014/main"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7" name="Picture 6"/>
          <p:cNvPicPr>
            <a:picLocks noChangeAspect="1"/>
          </p:cNvPicPr>
          <p:nvPr/>
        </p:nvPicPr>
        <p:blipFill>
          <a:blip r:embed="rId4"/>
          <a:stretch>
            <a:fillRect/>
          </a:stretch>
        </p:blipFill>
        <p:spPr>
          <a:xfrm>
            <a:off x="-484851" y="634666"/>
            <a:ext cx="12942930" cy="7510923"/>
          </a:xfrm>
          <a:prstGeom prst="rect">
            <a:avLst/>
          </a:prstGeom>
        </p:spPr>
      </p:pic>
    </p:spTree>
    <p:extLst>
      <p:ext uri="{BB962C8B-B14F-4D97-AF65-F5344CB8AC3E}">
        <p14:creationId xmlns:p14="http://schemas.microsoft.com/office/powerpoint/2010/main" val="99507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en-US" sz="4000" b="1" i="1" dirty="0" err="1">
                  <a:solidFill>
                    <a:srgbClr val="0070C0"/>
                  </a:solidFill>
                  <a:latin typeface="Cambria" panose="02040503050406030204" pitchFamily="18" charset="0"/>
                  <a:ea typeface="Cambria" panose="02040503050406030204" pitchFamily="18" charset="0"/>
                  <a:cs typeface="Arial" panose="020B0604020202020204" pitchFamily="34" charset="0"/>
                </a:rPr>
                <a:t>các</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0070C0"/>
                  </a:solidFill>
                  <a:latin typeface="Cambria" panose="02040503050406030204" pitchFamily="18" charset="0"/>
                  <a:ea typeface="Cambria" panose="02040503050406030204" pitchFamily="18" charset="0"/>
                  <a:cs typeface="Arial" panose="020B0604020202020204" pitchFamily="34" charset="0"/>
                </a:rPr>
                <a:t>chàng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0070C0"/>
                  </a:solidFill>
                  <a:latin typeface="Cambria" panose="02040503050406030204" pitchFamily="18" charset="0"/>
                  <a:ea typeface="Cambria" panose="02040503050406030204" pitchFamily="18" charset="0"/>
                  <a:cs typeface="Arial" panose="020B0604020202020204" pitchFamily="34" charset="0"/>
                </a:rPr>
                <a:t>công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4000" b="1" i="1" dirty="0" err="1">
                  <a:solidFill>
                    <a:srgbClr val="0070C0"/>
                  </a:solidFill>
                  <a:latin typeface="Cambria" panose="02040503050406030204" pitchFamily="18" charset="0"/>
                  <a:ea typeface="Cambria" panose="02040503050406030204" pitchFamily="18" charset="0"/>
                  <a:cs typeface="Arial" panose="020B0604020202020204" pitchFamily="34" charset="0"/>
                </a:rPr>
                <a:t>tử</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283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20674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vi-VN" sz="31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(Theo Ma Văn Kháng)</a:t>
            </a:r>
          </a:p>
        </p:txBody>
      </p:sp>
    </p:spTree>
    <p:extLst>
      <p:ext uri="{BB962C8B-B14F-4D97-AF65-F5344CB8AC3E}">
        <p14:creationId xmlns:p14="http://schemas.microsoft.com/office/powerpoint/2010/main" val="41894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12085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D33CB0D1-8FD9-7C5D-268F-E2711EEE24E1}"/>
              </a:ext>
            </a:extLst>
          </p:cNvPr>
          <p:cNvSpPr/>
          <p:nvPr/>
        </p:nvSpPr>
        <p:spPr>
          <a:xfrm>
            <a:off x="5391809" y="3297778"/>
            <a:ext cx="4752332"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n w="3175">
                  <a:solidFill>
                    <a:schemeClr val="bg1"/>
                  </a:solidFill>
                </a:ln>
                <a:solidFill>
                  <a:srgbClr val="009999"/>
                </a:solidFill>
                <a:latin typeface="UTM Avo" panose="02040603050506020204" pitchFamily="18" charset="0"/>
              </a:rPr>
              <a:t> </a:t>
            </a:r>
            <a:r>
              <a:rPr lang="en-US" sz="5400" b="1">
                <a:ln w="3175">
                  <a:solidFill>
                    <a:schemeClr val="bg1"/>
                  </a:solidFill>
                </a:ln>
                <a:solidFill>
                  <a:srgbClr val="009999"/>
                </a:solidFill>
                <a:latin typeface="UTM Avo" panose="02040603050506020204" pitchFamily="18" charset="0"/>
              </a:rPr>
              <a:t>tặc lưỡi</a:t>
            </a:r>
            <a:endParaRPr sz="54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D33CB0D1-8FD9-7C5D-268F-E2711EEE24E1}"/>
              </a:ext>
            </a:extLst>
          </p:cNvPr>
          <p:cNvSpPr/>
          <p:nvPr/>
        </p:nvSpPr>
        <p:spPr>
          <a:xfrm>
            <a:off x="819694" y="2971207"/>
            <a:ext cx="4517644"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bg1"/>
                </a:solidFill>
                <a:latin typeface="UTM Avo" panose="02040603050506020204" pitchFamily="18" charset="0"/>
              </a:rPr>
              <a:t> </a:t>
            </a:r>
            <a:r>
              <a:rPr lang="en-US" sz="4800" b="1">
                <a:ln>
                  <a:solidFill>
                    <a:schemeClr val="bg1"/>
                  </a:solidFill>
                </a:ln>
                <a:solidFill>
                  <a:srgbClr val="FF0066"/>
                </a:solidFill>
                <a:latin typeface="UTM Avo" panose="02040603050506020204" pitchFamily="18" charset="0"/>
              </a:rPr>
              <a:t>xấp tranh</a:t>
            </a:r>
            <a:endParaRPr sz="48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D33CB0D1-8FD9-7C5D-268F-E2711EEE24E1}"/>
              </a:ext>
            </a:extLst>
          </p:cNvPr>
          <p:cNvSpPr/>
          <p:nvPr/>
        </p:nvSpPr>
        <p:spPr>
          <a:xfrm>
            <a:off x="2074518" y="4951334"/>
            <a:ext cx="4024530"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2">
                    <a:lumMod val="75000"/>
                  </a:schemeClr>
                </a:solidFill>
                <a:latin typeface="UTM Avo" panose="02040603050506020204" pitchFamily="18" charset="0"/>
              </a:rPr>
              <a:t> </a:t>
            </a:r>
            <a:r>
              <a:rPr lang="en-US" sz="4800" b="1">
                <a:ln w="3175">
                  <a:noFill/>
                </a:ln>
                <a:solidFill>
                  <a:srgbClr val="7030A0"/>
                </a:solidFill>
                <a:latin typeface="UTM Avo" panose="02040603050506020204" pitchFamily="18" charset="0"/>
              </a:rPr>
              <a:t>trầm trồ</a:t>
            </a:r>
            <a:endParaRPr sz="48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6595839" y="4746547"/>
            <a:ext cx="4218041"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9999"/>
                </a:solidFill>
                <a:latin typeface="UTM Avo" panose="02040603050506020204" pitchFamily="18" charset="0"/>
              </a:rPr>
              <a:t> </a:t>
            </a:r>
            <a:r>
              <a:rPr lang="en-US" sz="4800" b="1">
                <a:solidFill>
                  <a:srgbClr val="00CC00"/>
                </a:solidFill>
                <a:latin typeface="UTM Avo" panose="02040603050506020204" pitchFamily="18" charset="0"/>
              </a:rPr>
              <a:t>chóp nhọn</a:t>
            </a:r>
            <a:endParaRPr sz="48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41990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Mắt lá răm: </a:t>
              </a:r>
              <a:r>
                <a:rPr lang="en-US" sz="3600" b="1">
                  <a:latin typeface="Cambria" panose="02040503050406030204" pitchFamily="18" charset="0"/>
                  <a:ea typeface="Cambria" panose="02040503050406030204" pitchFamily="18" charset="0"/>
                </a:rPr>
                <a:t>Mắt một mí nhưng tròng to, đuôi mắt dài và sắc trông như đuôi của lá răm. </a:t>
              </a: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4"/>
          <a:stretch>
            <a:fillRect/>
          </a:stretch>
        </p:blipFill>
        <p:spPr>
          <a:xfrm>
            <a:off x="255617" y="451794"/>
            <a:ext cx="9577646" cy="2365453"/>
          </a:xfrm>
          <a:prstGeom prst="rect">
            <a:avLst/>
          </a:prstGeom>
        </p:spPr>
      </p:pic>
    </p:spTree>
    <p:extLst>
      <p:ext uri="{BB962C8B-B14F-4D97-AF65-F5344CB8AC3E}">
        <p14:creationId xmlns:p14="http://schemas.microsoft.com/office/powerpoint/2010/main" val="39193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600" b="1">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Điều 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lang="en-US" sz="3600" b="1">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97406" y="-253180"/>
            <a:ext cx="6030277" cy="348635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a:extLst>
              <a:ext uri="{FF2B5EF4-FFF2-40B4-BE49-F238E27FC236}">
                <a16:creationId xmlns:a16="http://schemas.microsoft.com/office/drawing/2014/main"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33885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p>
          </p:txBody>
        </p:sp>
      </p:grpSp>
      <p:sp>
        <p:nvSpPr>
          <p:cNvPr id="10" name="ĐÚNG">
            <a:extLst>
              <a:ext uri="{FF2B5EF4-FFF2-40B4-BE49-F238E27FC236}">
                <a16:creationId xmlns:a16="http://schemas.microsoft.com/office/drawing/2014/main"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chemeClr val="accent6">
                    <a:lumMod val="50000"/>
                  </a:schemeClr>
                </a:solidFill>
                <a:latin typeface="Cambria" panose="02040503050406030204" pitchFamily="18" charset="0"/>
                <a:ea typeface="Cambria" panose="02040503050406030204" pitchFamily="18" charset="0"/>
              </a:rPr>
              <a:t>A.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 Khi được họa sĩ hỏi: “Sao dưới bụng con gà mái mẹ lại có một hàng chấm chấm?”. Bống trả lời: “Đó là tí của nó ạ. Không có tí, gà con bú mẹ sao được ạ.”</a:t>
              </a:r>
              <a:endParaRPr lang="vi-VN" sz="6000" b="1">
                <a:latin typeface="Cambria" panose="02040503050406030204" pitchFamily="18" charset="0"/>
                <a:ea typeface="Cambria" panose="02040503050406030204" pitchFamily="18" charset="0"/>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algn="just"/>
            <a:r>
              <a:rPr lang="vi-VN" sz="3600" b="1">
                <a:solidFill>
                  <a:schemeClr val="accent5">
                    <a:lumMod val="50000"/>
                  </a:schemeClr>
                </a:solidFill>
                <a:latin typeface="Cambria" panose="02040503050406030204" pitchFamily="18" charset="0"/>
                <a:ea typeface="Cambria" panose="02040503050406030204" pitchFamily="18" charset="0"/>
              </a:rPr>
              <a:t>- Khi được hỏi: “Thế con chuột nhắt đứng cạnh cái vòng tròn có hai chóp nhọn là cái gì?”. Bống trả lời: “Là lưng con mèo. Ý cháu là... hỡi tên chuột kia, mi hãy giờ hồn, mèo chưa quay đầu lại đâu!”</a:t>
            </a:r>
            <a:endParaRPr lang="vi-VN" sz="9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Em có ấn tượng với nhân vật chuột nhắt trong các bức vẽ của Bống. Vì chuột nhắt đang đứng trên đầu </a:t>
              </a:r>
              <a:r>
                <a:rPr lang="en-US" sz="3600" b="1">
                  <a:latin typeface="Cambria" panose="02040503050406030204" pitchFamily="18" charset="0"/>
                  <a:ea typeface="Cambria" panose="02040503050406030204" pitchFamily="18" charset="0"/>
                </a:rPr>
                <a:t>con </a:t>
              </a:r>
              <a:r>
                <a:rPr lang="vi-VN" sz="3600" b="1">
                  <a:latin typeface="Cambria" panose="02040503050406030204" pitchFamily="18" charset="0"/>
                  <a:ea typeface="Cambria" panose="02040503050406030204" pitchFamily="18" charset="0"/>
                </a:rPr>
                <a:t>mèo rất dũng cảm. </a:t>
              </a:r>
              <a:endParaRPr lang="vi-VN" sz="239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r>
              <a:rPr lang="en-US" sz="4800" b="1" u="sng">
                <a:latin typeface="Cambria" panose="02040503050406030204" pitchFamily="18" charset="0"/>
                <a:ea typeface="Cambria" panose="02040503050406030204" pitchFamily="18" charset="0"/>
              </a:rPr>
              <a:t>Ví dụ</a:t>
            </a:r>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a:solidFill>
                    <a:srgbClr val="002060"/>
                  </a:solidFill>
                  <a:latin typeface="Cambria" panose="02040503050406030204" pitchFamily="18" charset="0"/>
                  <a:ea typeface="Cambria" panose="02040503050406030204" pitchFamily="18" charset="0"/>
                </a:rPr>
                <a:t>Đam mê hội họa sẽ đem đến niềm vui cho các bạn nhỏ.</a:t>
              </a:r>
              <a:endParaRPr lang="vi-VN" sz="496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18105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8" name="Picture 7"/>
          <p:cNvPicPr>
            <a:picLocks noChangeAspect="1"/>
          </p:cNvPicPr>
          <p:nvPr/>
        </p:nvPicPr>
        <p:blipFill>
          <a:blip r:embed="rId4"/>
          <a:stretch>
            <a:fillRect/>
          </a:stretch>
        </p:blipFill>
        <p:spPr>
          <a:xfrm>
            <a:off x="3715615" y="501889"/>
            <a:ext cx="7998645" cy="3036071"/>
          </a:xfrm>
          <a:prstGeom prst="rect">
            <a:avLst/>
          </a:prstGeom>
        </p:spPr>
      </p:pic>
    </p:spTree>
    <p:extLst>
      <p:ext uri="{BB962C8B-B14F-4D97-AF65-F5344CB8AC3E}">
        <p14:creationId xmlns:p14="http://schemas.microsoft.com/office/powerpoint/2010/main" val="67747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Tạo ra những giá trị mới về vật chất hoặc tinh thần</a:t>
                </a: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Nghĩ và chế tạo ra cái trước đó chưa từng có</a:t>
                </a: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Làm ra tác phẩm văn học, nghệ thuật</a:t>
                </a: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a:solidFill>
                  <a:srgbClr val="FF0066"/>
                </a:solidFill>
                <a:latin typeface="Cambria" panose="02040503050406030204" pitchFamily="18" charset="0"/>
                <a:ea typeface="Cambria" panose="02040503050406030204" pitchFamily="18" charset="0"/>
              </a:rPr>
              <a:t>M: </a:t>
            </a:r>
            <a:r>
              <a:rPr lang="en-US" sz="4000" b="1">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4" name="Picture 3">
            <a:extLst>
              <a:ext uri="{FF2B5EF4-FFF2-40B4-BE49-F238E27FC236}">
                <a16:creationId xmlns:a16="http://schemas.microsoft.com/office/drawing/2014/main" id="{F143AD40-AE78-DB5E-9BFE-EFE35509DA22}"/>
              </a:ext>
            </a:extLst>
          </p:cNvPr>
          <p:cNvPicPr>
            <a:picLocks noChangeAspect="1"/>
          </p:cNvPicPr>
          <p:nvPr/>
        </p:nvPicPr>
        <p:blipFill>
          <a:blip r:embed="rId4"/>
          <a:stretch>
            <a:fillRect/>
          </a:stretch>
        </p:blipFill>
        <p:spPr>
          <a:xfrm>
            <a:off x="3252054" y="473698"/>
            <a:ext cx="9181372" cy="3846909"/>
          </a:xfrm>
          <a:prstGeom prst="rect">
            <a:avLst/>
          </a:prstGeom>
        </p:spPr>
      </p:pic>
      <p:grpSp>
        <p:nvGrpSpPr>
          <p:cNvPr id="5" name="Group 4"/>
          <p:cNvGrpSpPr/>
          <p:nvPr/>
        </p:nvGrpSpPr>
        <p:grpSpPr>
          <a:xfrm>
            <a:off x="5107238" y="2930330"/>
            <a:ext cx="6270296" cy="2781764"/>
            <a:chOff x="197374" y="173694"/>
            <a:chExt cx="11163353" cy="1474997"/>
          </a:xfrm>
        </p:grpSpPr>
        <p:sp>
          <p:nvSpPr>
            <p:cNvPr id="6" name="Rounded Rectangle 5"/>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89"/>
              <a:ext cx="10654148" cy="1126044"/>
            </a:xfrm>
            <a:prstGeom prst="rect">
              <a:avLst/>
            </a:prstGeom>
            <a:noFill/>
          </p:spPr>
          <p:txBody>
            <a:bodyPr wrap="square" rtlCol="0">
              <a:spAutoFit/>
            </a:bodyPr>
            <a:lstStyle/>
            <a:p>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89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图片 2">
            <a:extLst>
              <a:ext uri="{FF2B5EF4-FFF2-40B4-BE49-F238E27FC236}">
                <a16:creationId xmlns:a16="http://schemas.microsoft.com/office/drawing/2014/main" id="{6B1A72B1-F808-DF69-B391-0FC1B1B87108}"/>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5" name="Picture 4">
            <a:extLst>
              <a:ext uri="{FF2B5EF4-FFF2-40B4-BE49-F238E27FC236}">
                <a16:creationId xmlns:a16="http://schemas.microsoft.com/office/drawing/2014/main" id="{78A4A8B8-24F7-2A6B-ADA0-DF2FF2083658}"/>
              </a:ext>
            </a:extLst>
          </p:cNvPr>
          <p:cNvPicPr>
            <a:picLocks noChangeAspect="1"/>
          </p:cNvPicPr>
          <p:nvPr/>
        </p:nvPicPr>
        <p:blipFill>
          <a:blip r:embed="rId4"/>
          <a:stretch>
            <a:fillRect/>
          </a:stretch>
        </p:blipFill>
        <p:spPr>
          <a:xfrm>
            <a:off x="2375357" y="-291673"/>
            <a:ext cx="8386891" cy="4641289"/>
          </a:xfrm>
          <a:prstGeom prst="rect">
            <a:avLst/>
          </a:prstGeom>
        </p:spPr>
      </p:pic>
    </p:spTree>
    <p:extLst>
      <p:ext uri="{BB962C8B-B14F-4D97-AF65-F5344CB8AC3E}">
        <p14:creationId xmlns:p14="http://schemas.microsoft.com/office/powerpoint/2010/main" val="31321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grpSp>
        <p:nvGrpSpPr>
          <p:cNvPr id="5" name="Group 4"/>
          <p:cNvGrpSpPr/>
          <p:nvPr/>
        </p:nvGrpSpPr>
        <p:grpSpPr>
          <a:xfrm>
            <a:off x="796120" y="264259"/>
            <a:ext cx="11395880" cy="4135682"/>
            <a:chOff x="796120" y="264259"/>
            <a:chExt cx="11395880" cy="4135682"/>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796120" y="264259"/>
              <a:ext cx="11395880" cy="4135682"/>
            </a:xfrm>
            <a:prstGeom prst="rect">
              <a:avLst/>
            </a:prstGeom>
          </p:spPr>
        </p:pic>
        <p:sp>
          <p:nvSpPr>
            <p:cNvPr id="4" name="TextBox 3"/>
            <p:cNvSpPr txBox="1"/>
            <p:nvPr/>
          </p:nvSpPr>
          <p:spPr>
            <a:xfrm>
              <a:off x="1796143" y="1175658"/>
              <a:ext cx="8833756" cy="1938992"/>
            </a:xfrm>
            <a:prstGeom prst="rect">
              <a:avLst/>
            </a:prstGeom>
            <a:noFill/>
          </p:spPr>
          <p:txBody>
            <a:bodyPr wrap="square" rtlCol="0">
              <a:spAutoFit/>
            </a:bodyPr>
            <a:lstStyle/>
            <a:p>
              <a:pPr algn="just"/>
              <a:r>
                <a:rPr lang="en-US" sz="4000" b="1">
                  <a:solidFill>
                    <a:schemeClr val="accent2">
                      <a:lumMod val="75000"/>
                    </a:schemeClr>
                  </a:solidFill>
                  <a:latin typeface="Cambria" panose="02040503050406030204" pitchFamily="18" charset="0"/>
                  <a:ea typeface="Cambria" panose="02040503050406030204" pitchFamily="18" charset="0"/>
                </a:rPr>
                <a:t>Nếu có thời gian rảnh rỗi, em sẽ làm gì? (vẽ, sáng tác thơ, làm đồ chơi,…) Vì sao em thích làm việc đó?</a:t>
              </a:r>
            </a:p>
          </p:txBody>
        </p:sp>
      </p:grpSp>
    </p:spTree>
    <p:extLst>
      <p:ext uri="{BB962C8B-B14F-4D97-AF65-F5344CB8AC3E}">
        <p14:creationId xmlns:p14="http://schemas.microsoft.com/office/powerpoint/2010/main" val="6625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4"/>
          <a:srcRect l="6076" t="16874" r="5341" b="29410"/>
          <a:stretch/>
        </p:blipFill>
        <p:spPr>
          <a:xfrm>
            <a:off x="374396" y="2823411"/>
            <a:ext cx="11465169" cy="4034589"/>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7" name="Picture 6"/>
          <p:cNvPicPr>
            <a:picLocks noChangeAspect="1"/>
          </p:cNvPicPr>
          <p:nvPr/>
        </p:nvPicPr>
        <p:blipFill>
          <a:blip r:embed="rId6"/>
          <a:stretch>
            <a:fillRect/>
          </a:stretch>
        </p:blipFill>
        <p:spPr>
          <a:xfrm>
            <a:off x="2171935" y="5918705"/>
            <a:ext cx="4615072" cy="1072989"/>
          </a:xfrm>
          <a:prstGeom prst="rect">
            <a:avLst/>
          </a:prstGeom>
        </p:spPr>
      </p:pic>
      <p:pic>
        <p:nvPicPr>
          <p:cNvPr id="11" name="Picture 10"/>
          <p:cNvPicPr>
            <a:picLocks noChangeAspect="1"/>
          </p:cNvPicPr>
          <p:nvPr/>
        </p:nvPicPr>
        <p:blipFill>
          <a:blip r:embed="rId7"/>
          <a:stretch>
            <a:fillRect/>
          </a:stretch>
        </p:blipFill>
        <p:spPr>
          <a:xfrm>
            <a:off x="3519003" y="169244"/>
            <a:ext cx="5175953" cy="2213040"/>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82613"/>
            <a:ext cx="12192000" cy="3200400"/>
          </a:xfrm>
          <a:prstGeom prst="rect">
            <a:avLst/>
          </a:prstGeom>
        </p:spPr>
      </p:pic>
      <p:sp>
        <p:nvSpPr>
          <p:cNvPr id="3" name="矩形: 圆角 13">
            <a:extLst>
              <a:ext uri="{FF2B5EF4-FFF2-40B4-BE49-F238E27FC236}">
                <a16:creationId xmlns:a16="http://schemas.microsoft.com/office/drawing/2014/main" id="{F2849753-48A0-4EE5-ADDD-D965E336B816}"/>
              </a:ext>
            </a:extLst>
          </p:cNvPr>
          <p:cNvSpPr/>
          <p:nvPr/>
        </p:nvSpPr>
        <p:spPr>
          <a:xfrm>
            <a:off x="275227" y="884822"/>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4"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pic>
        <p:nvPicPr>
          <p:cNvPr id="5"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605485" y="-287045"/>
            <a:ext cx="4397829" cy="3323771"/>
          </a:xfrm>
          <a:prstGeom prst="rect">
            <a:avLst/>
          </a:prstGeom>
        </p:spPr>
      </p:pic>
      <p:pic>
        <p:nvPicPr>
          <p:cNvPr id="6" name="Picture 5">
            <a:extLst>
              <a:ext uri="{FF2B5EF4-FFF2-40B4-BE49-F238E27FC236}">
                <a16:creationId xmlns:a16="http://schemas.microsoft.com/office/drawing/2014/main" id="{90DFA81A-7980-2CE8-9DC3-4A783ABBA1F8}"/>
              </a:ext>
            </a:extLst>
          </p:cNvPr>
          <p:cNvPicPr>
            <a:picLocks noChangeAspect="1"/>
          </p:cNvPicPr>
          <p:nvPr/>
        </p:nvPicPr>
        <p:blipFill>
          <a:blip r:embed="rId5"/>
          <a:stretch>
            <a:fillRect/>
          </a:stretch>
        </p:blipFill>
        <p:spPr>
          <a:xfrm>
            <a:off x="2501647" y="18548"/>
            <a:ext cx="7275246" cy="2743284"/>
          </a:xfrm>
          <a:prstGeom prst="rect">
            <a:avLst/>
          </a:prstGeom>
        </p:spPr>
      </p:pic>
      <p:sp>
        <p:nvSpPr>
          <p:cNvPr id="8" name="TextBox 7">
            <a:extLst>
              <a:ext uri="{FF2B5EF4-FFF2-40B4-BE49-F238E27FC236}">
                <a16:creationId xmlns:a16="http://schemas.microsoft.com/office/drawing/2014/main" id="{93D16A45-3889-3C49-33EC-4E4D25085013}"/>
              </a:ext>
            </a:extLst>
          </p:cNvPr>
          <p:cNvSpPr txBox="1"/>
          <p:nvPr/>
        </p:nvSpPr>
        <p:spPr>
          <a:xfrm>
            <a:off x="481261" y="1506521"/>
            <a:ext cx="11229474" cy="4524315"/>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Đọc đúng từ ngữ, câu, đoạn và toàn bộ câu chuyện </a:t>
            </a:r>
            <a:r>
              <a:rPr lang="en-US" sz="3200" b="1" i="1">
                <a:solidFill>
                  <a:srgbClr val="002060"/>
                </a:solidFill>
                <a:latin typeface="Cambria" panose="02040503050406030204" pitchFamily="18" charset="0"/>
                <a:ea typeface="Cambria" panose="02040503050406030204" pitchFamily="18" charset="0"/>
              </a:rPr>
              <a:t>Đồng cỏ nở hoa.</a:t>
            </a:r>
            <a:endParaRPr lang="en-US" sz="3200" b="1">
              <a:solidFill>
                <a:srgbClr val="002060"/>
              </a:solidFill>
              <a:latin typeface="Cambria" panose="02040503050406030204" pitchFamily="18" charset="0"/>
              <a:ea typeface="Cambria" panose="02040503050406030204" pitchFamily="18" charset="0"/>
            </a:endParaRPr>
          </a:p>
          <a:p>
            <a:pPr algn="just"/>
            <a:r>
              <a:rPr lang="en-US" sz="3200" b="1">
                <a:solidFill>
                  <a:srgbClr val="002060"/>
                </a:solidFill>
                <a:latin typeface="Cambria" panose="02040503050406030204" pitchFamily="18" charset="0"/>
                <a:ea typeface="Cambria" panose="02040503050406030204" pitchFamily="18" charset="0"/>
              </a:rPr>
              <a:t>- Biết đọc lời người dẫn chuyện, lời nói của các nhân vật Bống, ông họa sĩ trong câu chuyện với giọng điệu phù hợp.</a:t>
            </a:r>
          </a:p>
          <a:p>
            <a:pPr algn="just"/>
            <a:r>
              <a:rPr lang="en-US" sz="3200" b="1">
                <a:solidFill>
                  <a:srgbClr val="002060"/>
                </a:solidFill>
                <a:latin typeface="Cambria" panose="02040503050406030204" pitchFamily="18" charset="0"/>
                <a:ea typeface="Cambria" panose="02040503050406030204" pitchFamily="18" charset="0"/>
              </a:rPr>
              <a:t>- Nhận biết được đặc điểm của nhân vật thể hiện qua điệu bộ, hành động, suy nghĩ,… nhận biết được cách liên tưởng, so sánh,... trong việc xây dựng nhân vật. Hiểu điều tác giả muốn nói qua câu chuyện: Đam mê hội họa sẽ đem đến niềm vui cho các bạn nhỏ.</a:t>
            </a:r>
          </a:p>
        </p:txBody>
      </p:sp>
    </p:spTree>
    <p:extLst>
      <p:ext uri="{BB962C8B-B14F-4D97-AF65-F5344CB8AC3E}">
        <p14:creationId xmlns:p14="http://schemas.microsoft.com/office/powerpoint/2010/main" val="1577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5"/>
          <a:stretch>
            <a:fillRect/>
          </a:stretch>
        </p:blipFill>
        <p:spPr>
          <a:xfrm>
            <a:off x="0" y="937832"/>
            <a:ext cx="8401016" cy="2249619"/>
          </a:xfrm>
          <a:prstGeom prst="rect">
            <a:avLst/>
          </a:prstGeom>
        </p:spPr>
      </p:pic>
    </p:spTree>
    <p:extLst>
      <p:ext uri="{BB962C8B-B14F-4D97-AF65-F5344CB8AC3E}">
        <p14:creationId xmlns:p14="http://schemas.microsoft.com/office/powerpoint/2010/main" val="263875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240966"/>
            <a:ext cx="11381014" cy="550920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200" b="1">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3969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algn="just"/>
            <a:r>
              <a:rPr lang="en-US" sz="3100" b="1">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Bác Lan đưa tranh của Bống cho ông hoạ sĩ Phan xem để hỏi ý kiến. Ông hoạ sĩ xem cả xấp tranh vẽ con chó, con mèo, cây cau, chân dung bố và mẹ Bống thì tặc tặc lưỡi trầm trổ:“Chà chà! Vẽ như đồng cỏ đến kì nở hoa! Vẽ được lắm, được lắm!”. Đoạn, ông nói: “Còn những bức nào nữa, cho ông xem với nào!”. Bống đưa cho ông cả tập tranh giấu trong cặp. Ông trố mắt, chỉ từng bức:</a:t>
            </a:r>
          </a:p>
          <a:p>
            <a:pPr algn="just"/>
            <a:r>
              <a:rPr lang="en-US" sz="3100" b="1">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 Sao dưới bụng con gà mái mẹ lại có một hàng chấm chấm?</a:t>
            </a:r>
          </a:p>
          <a:p>
            <a:pPr algn="just"/>
            <a:r>
              <a:rPr lang="en-US" sz="3100" b="1">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 Đó là tí của nó ạ. Không có tí, gà con bú mẹ sao được ạ.</a:t>
            </a:r>
          </a:p>
          <a:p>
            <a:pPr algn="just"/>
            <a:r>
              <a:rPr lang="en-US" sz="3100" b="1">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 Thế con chuột nhắt đứng cạnh cái vòng tròn có hai chóp nhọn là cái gì?</a:t>
            </a:r>
          </a:p>
          <a:p>
            <a:pPr algn="just">
              <a:lnSpc>
                <a:spcPct val="80000"/>
              </a:lnSpc>
            </a:pPr>
            <a:r>
              <a:rPr lang="en-US" sz="3100" b="1">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 Là lưng con mèo. Ý cháu là... hỡi tên chuột kia, mi hãy giờ hồn, mèo chưa quay đầu lại đâu!</a:t>
            </a:r>
          </a:p>
          <a:p>
            <a:pPr algn="r">
              <a:lnSpc>
                <a:spcPct val="80000"/>
              </a:lnSpc>
            </a:pPr>
            <a:r>
              <a:rPr lang="vi-VN" sz="3100" b="1">
                <a:latin typeface="Cambria" panose="02040503050406030204" pitchFamily="18" charset="0"/>
                <a:ea typeface="Cambria" panose="02040503050406030204" pitchFamily="18" charset="0"/>
              </a:rPr>
              <a:t>(Theo Ma Văn Kháng)</a:t>
            </a:r>
          </a:p>
        </p:txBody>
      </p:sp>
    </p:spTree>
    <p:extLst>
      <p:ext uri="{BB962C8B-B14F-4D97-AF65-F5344CB8AC3E}">
        <p14:creationId xmlns:p14="http://schemas.microsoft.com/office/powerpoint/2010/main" val="38284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2256"/>
            <a:ext cx="4974767" cy="4974767"/>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674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TotalTime>
  <Words>1582</Words>
  <Application>Microsoft Office PowerPoint</Application>
  <PresentationFormat>Widescreen</PresentationFormat>
  <Paragraphs>71</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#9Slide07 HoneyCream</vt:lpstr>
      <vt:lpstr>Arial</vt:lpstr>
      <vt:lpstr>Cambria</vt:lpstr>
      <vt:lpstr>UTM Avo</vt:lpstr>
      <vt:lpstr>UTM Futura Extra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38</cp:revision>
  <dcterms:created xsi:type="dcterms:W3CDTF">2023-09-22T19:54:16Z</dcterms:created>
  <dcterms:modified xsi:type="dcterms:W3CDTF">2024-11-13T02:45:25Z</dcterms:modified>
</cp:coreProperties>
</file>