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9Slide07 HoneyCream" panose="020B0604020202020204" charset="0"/>
      <p:regular r:id="rId9"/>
    </p:embeddedFont>
    <p:embeddedFont>
      <p:font typeface="Cambria" panose="02040503050406030204" pitchFamily="18" charset="0"/>
      <p:regular r:id="rId10"/>
      <p:bold r:id="rId11"/>
      <p:italic r:id="rId12"/>
      <p:boldItalic r:id="rId13"/>
    </p:embeddedFont>
    <p:embeddedFont>
      <p:font typeface="SVN-Newton" panose="02040603050506020204" pitchFamily="18" charset="0"/>
      <p:regular r:id="rId14"/>
    </p:embeddedFont>
    <p:embeddedFont>
      <p:font typeface="UTM Aurora" panose="02040603050506020204" pitchFamily="18"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99"/>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9" autoAdjust="0"/>
    <p:restoredTop sz="94660"/>
  </p:normalViewPr>
  <p:slideViewPr>
    <p:cSldViewPr snapToGrid="0">
      <p:cViewPr varScale="1">
        <p:scale>
          <a:sx n="57" d="100"/>
          <a:sy n="57" d="100"/>
        </p:scale>
        <p:origin x="1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98079F-260D-4F10-8B18-A6BBC7059445}" type="datetimeFigureOut">
              <a:rPr lang="en-US" smtClean="0"/>
              <a:t>31/10/2025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343729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8079F-260D-4F10-8B18-A6BBC7059445}" type="datetimeFigureOut">
              <a:rPr lang="en-US" smtClean="0"/>
              <a:t>31/10/2025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171512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8079F-260D-4F10-8B18-A6BBC7059445}" type="datetimeFigureOut">
              <a:rPr lang="en-US" smtClean="0"/>
              <a:t>31/10/2025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265957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8079F-260D-4F10-8B18-A6BBC7059445}" type="datetimeFigureOut">
              <a:rPr lang="en-US" smtClean="0"/>
              <a:t>31/10/2025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156906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98079F-260D-4F10-8B18-A6BBC7059445}" type="datetimeFigureOut">
              <a:rPr lang="en-US" smtClean="0"/>
              <a:t>31/10/2025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353675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8079F-260D-4F10-8B18-A6BBC7059445}" type="datetimeFigureOut">
              <a:rPr lang="en-US" smtClean="0"/>
              <a:t>31/10/2025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330964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8079F-260D-4F10-8B18-A6BBC7059445}" type="datetimeFigureOut">
              <a:rPr lang="en-US" smtClean="0"/>
              <a:t>31/10/2025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339351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8079F-260D-4F10-8B18-A6BBC7059445}" type="datetimeFigureOut">
              <a:rPr lang="en-US" smtClean="0"/>
              <a:t>31/10/2025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378357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8079F-260D-4F10-8B18-A6BBC7059445}" type="datetimeFigureOut">
              <a:rPr lang="en-US" smtClean="0"/>
              <a:t>31/10/2025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12613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8079F-260D-4F10-8B18-A6BBC7059445}" type="datetimeFigureOut">
              <a:rPr lang="en-US" smtClean="0"/>
              <a:t>31/10/2025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90787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8079F-260D-4F10-8B18-A6BBC7059445}" type="datetimeFigureOut">
              <a:rPr lang="en-US" smtClean="0"/>
              <a:t>31/10/2025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588C3-C41F-4CBD-9D72-D52AEE94AE1B}" type="slidenum">
              <a:rPr lang="en-US" smtClean="0"/>
              <a:t>‹#›</a:t>
            </a:fld>
            <a:endParaRPr lang="en-US"/>
          </a:p>
        </p:txBody>
      </p:sp>
    </p:spTree>
    <p:extLst>
      <p:ext uri="{BB962C8B-B14F-4D97-AF65-F5344CB8AC3E}">
        <p14:creationId xmlns:p14="http://schemas.microsoft.com/office/powerpoint/2010/main" val="25987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8079F-260D-4F10-8B18-A6BBC7059445}" type="datetimeFigureOut">
              <a:rPr lang="en-US" smtClean="0"/>
              <a:t>31/10/2025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588C3-C41F-4CBD-9D72-D52AEE94AE1B}" type="slidenum">
              <a:rPr lang="en-US" smtClean="0"/>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9482930" y="-524934"/>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8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8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6954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0FDE4-4976-7995-6A71-ABE1A7F147D9}"/>
              </a:ext>
            </a:extLst>
          </p:cNvPr>
          <p:cNvPicPr>
            <a:picLocks noChangeAspect="1"/>
          </p:cNvPicPr>
          <p:nvPr/>
        </p:nvPicPr>
        <p:blipFill>
          <a:blip r:embed="rId2"/>
          <a:stretch>
            <a:fillRect/>
          </a:stretch>
        </p:blipFill>
        <p:spPr>
          <a:xfrm>
            <a:off x="10237630" y="-202610"/>
            <a:ext cx="1523956" cy="1508868"/>
          </a:xfrm>
          <a:prstGeom prst="rect">
            <a:avLst/>
          </a:prstGeom>
        </p:spPr>
      </p:pic>
      <p:pic>
        <p:nvPicPr>
          <p:cNvPr id="9" name="Picture 8">
            <a:extLst>
              <a:ext uri="{FF2B5EF4-FFF2-40B4-BE49-F238E27FC236}">
                <a16:creationId xmlns:a16="http://schemas.microsoft.com/office/drawing/2014/main" id="{A1F2C8D8-A94D-9010-B242-00BCB3059374}"/>
              </a:ext>
            </a:extLst>
          </p:cNvPr>
          <p:cNvPicPr>
            <a:picLocks noChangeAspect="1"/>
          </p:cNvPicPr>
          <p:nvPr/>
        </p:nvPicPr>
        <p:blipFill>
          <a:blip r:embed="rId3"/>
          <a:stretch>
            <a:fillRect/>
          </a:stretch>
        </p:blipFill>
        <p:spPr>
          <a:xfrm>
            <a:off x="2970414" y="193043"/>
            <a:ext cx="6666681" cy="5130050"/>
          </a:xfrm>
          <a:prstGeom prst="rect">
            <a:avLst/>
          </a:prstGeom>
        </p:spPr>
      </p:pic>
    </p:spTree>
    <p:extLst>
      <p:ext uri="{BB962C8B-B14F-4D97-AF65-F5344CB8AC3E}">
        <p14:creationId xmlns:p14="http://schemas.microsoft.com/office/powerpoint/2010/main" val="30052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9">
            <a:extLst>
              <a:ext uri="{FF2B5EF4-FFF2-40B4-BE49-F238E27FC236}">
                <a16:creationId xmlns:a16="http://schemas.microsoft.com/office/drawing/2014/main" id="{A9EA8E57-DC6D-C585-87C5-B4D93F900049}"/>
              </a:ext>
            </a:extLst>
          </p:cNvPr>
          <p:cNvSpPr/>
          <p:nvPr/>
        </p:nvSpPr>
        <p:spPr>
          <a:xfrm>
            <a:off x="268602" y="2129057"/>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38">
            <a:extLst>
              <a:ext uri="{FF2B5EF4-FFF2-40B4-BE49-F238E27FC236}">
                <a16:creationId xmlns:a16="http://schemas.microsoft.com/office/drawing/2014/main" id="{B176D83F-DDDA-E004-E1E9-8157A37D6329}"/>
              </a:ext>
            </a:extLst>
          </p:cNvPr>
          <p:cNvSpPr txBox="1"/>
          <p:nvPr/>
        </p:nvSpPr>
        <p:spPr>
          <a:xfrm>
            <a:off x="3192683" y="551824"/>
            <a:ext cx="5540575" cy="1225868"/>
          </a:xfrm>
          <a:prstGeom prst="round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文本框 38">
            <a:extLst>
              <a:ext uri="{FF2B5EF4-FFF2-40B4-BE49-F238E27FC236}">
                <a16:creationId xmlns:a16="http://schemas.microsoft.com/office/drawing/2014/main" id="{855086B1-1830-341B-E5BF-3C4D97581D75}"/>
              </a:ext>
            </a:extLst>
          </p:cNvPr>
          <p:cNvSpPr txBox="1"/>
          <p:nvPr/>
        </p:nvSpPr>
        <p:spPr>
          <a:xfrm>
            <a:off x="804339" y="2302366"/>
            <a:ext cx="7434040" cy="1736646"/>
          </a:xfrm>
          <a:prstGeom prst="roundRect">
            <a:avLst/>
          </a:prstGeom>
          <a:ln w="381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sp3d extrusionH="57150">
              <a:bevelT h="25400" prst="softRound"/>
            </a:sp3d>
          </a:bodyPr>
          <a:lstStyle/>
          <a:p>
            <a:pPr algn="ctr"/>
            <a:r>
              <a:rPr lang="en-US" altLang="zh-CN" sz="9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9600"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Title 1">
            <a:extLst>
              <a:ext uri="{FF2B5EF4-FFF2-40B4-BE49-F238E27FC236}">
                <a16:creationId xmlns:a16="http://schemas.microsoft.com/office/drawing/2014/main" id="{41DB73DA-E0F8-3E79-CAF1-B049CA3F09BE}"/>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1"/>
                </a:solidFill>
                <a:effectLst/>
                <a:uLnTx/>
                <a:uFillTx/>
                <a:latin typeface="#9Slide07 HoneyCream" pitchFamily="2" charset="0"/>
                <a:ea typeface="+mj-ea"/>
                <a:cs typeface="+mj-cs"/>
                <a:sym typeface="Arial"/>
              </a:rPr>
              <a:t>Măng</a:t>
            </a:r>
            <a:r>
              <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rPr>
              <a:t> Non</a:t>
            </a:r>
          </a:p>
        </p:txBody>
      </p:sp>
      <p:pic>
        <p:nvPicPr>
          <p:cNvPr id="11" name="Picture 10">
            <a:extLst>
              <a:ext uri="{FF2B5EF4-FFF2-40B4-BE49-F238E27FC236}">
                <a16:creationId xmlns:a16="http://schemas.microsoft.com/office/drawing/2014/main" id="{61E7DCBF-6148-C765-6755-82F733813B3F}"/>
              </a:ext>
            </a:extLst>
          </p:cNvPr>
          <p:cNvPicPr>
            <a:picLocks noChangeAspect="1"/>
          </p:cNvPicPr>
          <p:nvPr/>
        </p:nvPicPr>
        <p:blipFill>
          <a:blip r:embed="rId2"/>
          <a:stretch>
            <a:fillRect/>
          </a:stretch>
        </p:blipFill>
        <p:spPr>
          <a:xfrm>
            <a:off x="4861841" y="2025272"/>
            <a:ext cx="7330159" cy="4814327"/>
          </a:xfrm>
          <a:prstGeom prst="rect">
            <a:avLst/>
          </a:prstGeom>
        </p:spPr>
      </p:pic>
      <p:pic>
        <p:nvPicPr>
          <p:cNvPr id="12" name="Picture 11">
            <a:extLst>
              <a:ext uri="{FF2B5EF4-FFF2-40B4-BE49-F238E27FC236}">
                <a16:creationId xmlns:a16="http://schemas.microsoft.com/office/drawing/2014/main" id="{91CD7175-97FA-C33D-2CAA-2FD88F892F78}"/>
              </a:ext>
            </a:extLst>
          </p:cNvPr>
          <p:cNvPicPr>
            <a:picLocks noChangeAspect="1"/>
          </p:cNvPicPr>
          <p:nvPr/>
        </p:nvPicPr>
        <p:blipFill>
          <a:blip r:embed="rId3"/>
          <a:stretch>
            <a:fillRect/>
          </a:stretch>
        </p:blipFill>
        <p:spPr>
          <a:xfrm>
            <a:off x="10237630" y="-202610"/>
            <a:ext cx="1523956" cy="1508868"/>
          </a:xfrm>
          <a:prstGeom prst="rect">
            <a:avLst/>
          </a:prstGeom>
        </p:spPr>
      </p:pic>
    </p:spTree>
    <p:extLst>
      <p:ext uri="{BB962C8B-B14F-4D97-AF65-F5344CB8AC3E}">
        <p14:creationId xmlns:p14="http://schemas.microsoft.com/office/powerpoint/2010/main" val="25504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C63B17B-1126-583E-2549-DBC58817D9D8}"/>
              </a:ext>
            </a:extLst>
          </p:cNvPr>
          <p:cNvSpPr/>
          <p:nvPr/>
        </p:nvSpPr>
        <p:spPr>
          <a:xfrm>
            <a:off x="241300" y="37750"/>
            <a:ext cx="11773222" cy="6565900"/>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20CD82-5DB6-35B5-C93F-8D7F1FBE968E}"/>
              </a:ext>
            </a:extLst>
          </p:cNvPr>
          <p:cNvSpPr txBox="1"/>
          <p:nvPr/>
        </p:nvSpPr>
        <p:spPr>
          <a:xfrm>
            <a:off x="3126629" y="73033"/>
            <a:ext cx="4822258" cy="553998"/>
          </a:xfrm>
          <a:prstGeom prst="rect">
            <a:avLst/>
          </a:prstGeom>
          <a:noFill/>
        </p:spPr>
        <p:txBody>
          <a:bodyPr wrap="square" rtlCol="0">
            <a:spAutoFit/>
          </a:bodyPr>
          <a:lstStyle/>
          <a:p>
            <a:r>
              <a:rPr lang="vi-VN" sz="3000" b="1" dirty="0">
                <a:solidFill>
                  <a:srgbClr val="00CC00"/>
                </a:solidFill>
                <a:effectLst/>
                <a:latin typeface="#9Slide07 HoneyCream" panose="020B0604020202020204" charset="0"/>
              </a:rPr>
              <a:t>Gặt chữ trên non</a:t>
            </a:r>
            <a:endParaRPr lang="en-US" sz="3000" b="1" dirty="0">
              <a:solidFill>
                <a:srgbClr val="00CC00"/>
              </a:solidFill>
              <a:effectLst/>
              <a:latin typeface="#9Slide07 HoneyCream" panose="020B0604020202020204" charset="0"/>
            </a:endParaRPr>
          </a:p>
        </p:txBody>
      </p:sp>
      <p:graphicFrame>
        <p:nvGraphicFramePr>
          <p:cNvPr id="7" name="Table 6">
            <a:extLst>
              <a:ext uri="{FF2B5EF4-FFF2-40B4-BE49-F238E27FC236}">
                <a16:creationId xmlns:a16="http://schemas.microsoft.com/office/drawing/2014/main" id="{A780627E-5080-3F51-E62B-D167DCA71831}"/>
              </a:ext>
            </a:extLst>
          </p:cNvPr>
          <p:cNvGraphicFramePr>
            <a:graphicFrameLocks noGrp="1"/>
          </p:cNvGraphicFramePr>
          <p:nvPr>
            <p:extLst>
              <p:ext uri="{D42A27DB-BD31-4B8C-83A1-F6EECF244321}">
                <p14:modId xmlns:p14="http://schemas.microsoft.com/office/powerpoint/2010/main" val="1158585977"/>
              </p:ext>
            </p:extLst>
          </p:nvPr>
        </p:nvGraphicFramePr>
        <p:xfrm>
          <a:off x="1003858" y="553231"/>
          <a:ext cx="9067800" cy="6037580"/>
        </p:xfrm>
        <a:graphic>
          <a:graphicData uri="http://schemas.openxmlformats.org/drawingml/2006/table">
            <a:tbl>
              <a:tblPr/>
              <a:tblGrid>
                <a:gridCol w="4533900">
                  <a:extLst>
                    <a:ext uri="{9D8B030D-6E8A-4147-A177-3AD203B41FA5}">
                      <a16:colId xmlns:a16="http://schemas.microsoft.com/office/drawing/2014/main" val="1104451854"/>
                    </a:ext>
                  </a:extLst>
                </a:gridCol>
                <a:gridCol w="4533900">
                  <a:extLst>
                    <a:ext uri="{9D8B030D-6E8A-4147-A177-3AD203B41FA5}">
                      <a16:colId xmlns:a16="http://schemas.microsoft.com/office/drawing/2014/main" val="1173707212"/>
                    </a:ext>
                  </a:extLst>
                </a:gridCol>
              </a:tblGrid>
              <a:tr h="5291172">
                <a:tc>
                  <a:txBody>
                    <a:bodyPr/>
                    <a:lstStyle/>
                    <a:p>
                      <a:pPr algn="just" fontAlgn="t"/>
                      <a:r>
                        <a:rPr lang="vi-VN" sz="2800" b="0" dirty="0">
                          <a:effectLst/>
                          <a:latin typeface="Cambria" panose="02040503050406030204" pitchFamily="18" charset="0"/>
                          <a:ea typeface="Cambria" panose="02040503050406030204" pitchFamily="18" charset="0"/>
                        </a:rPr>
                        <a:t>Bình minh vừa tỉnh giấc </a:t>
                      </a:r>
                    </a:p>
                    <a:p>
                      <a:pPr algn="just" fontAlgn="t"/>
                      <a:r>
                        <a:rPr lang="vi-VN" sz="2800" b="0" dirty="0">
                          <a:effectLst/>
                          <a:latin typeface="Cambria" panose="02040503050406030204" pitchFamily="18" charset="0"/>
                          <a:ea typeface="Cambria" panose="02040503050406030204" pitchFamily="18" charset="0"/>
                        </a:rPr>
                        <a:t>Nắng nhuộm hồng núi xanh </a:t>
                      </a:r>
                    </a:p>
                    <a:p>
                      <a:pPr algn="just" fontAlgn="t"/>
                      <a:r>
                        <a:rPr lang="vi-VN" sz="2800" b="0" dirty="0">
                          <a:effectLst/>
                          <a:latin typeface="Cambria" panose="02040503050406030204" pitchFamily="18" charset="0"/>
                          <a:ea typeface="Cambria" panose="02040503050406030204" pitchFamily="18" charset="0"/>
                        </a:rPr>
                        <a:t>Tiếng trống rung vách đá </a:t>
                      </a:r>
                    </a:p>
                    <a:p>
                      <a:pPr algn="just" fontAlgn="t"/>
                      <a:r>
                        <a:rPr lang="vi-VN" sz="2800" b="0" dirty="0">
                          <a:effectLst/>
                          <a:latin typeface="Cambria" panose="02040503050406030204" pitchFamily="18" charset="0"/>
                          <a:ea typeface="Cambria" panose="02040503050406030204" pitchFamily="18" charset="0"/>
                        </a:rPr>
                        <a:t>Giục đôi chân bước nhanh.</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Bóng em nhòa bóng núi</a:t>
                      </a:r>
                    </a:p>
                    <a:p>
                      <a:pPr algn="just" fontAlgn="t"/>
                      <a:r>
                        <a:rPr lang="vi-VN" sz="2800" b="0" dirty="0">
                          <a:effectLst/>
                          <a:latin typeface="Cambria" panose="02040503050406030204" pitchFamily="18" charset="0"/>
                          <a:ea typeface="Cambria" panose="02040503050406030204" pitchFamily="18" charset="0"/>
                        </a:rPr>
                        <a:t>Hun hút mấy thung sâu </a:t>
                      </a:r>
                    </a:p>
                    <a:p>
                      <a:pPr algn="just" fontAlgn="t"/>
                      <a:r>
                        <a:rPr lang="vi-VN" sz="2800" b="0" dirty="0">
                          <a:effectLst/>
                          <a:latin typeface="Cambria" panose="02040503050406030204" pitchFamily="18" charset="0"/>
                          <a:ea typeface="Cambria" panose="02040503050406030204" pitchFamily="18" charset="0"/>
                        </a:rPr>
                        <a:t>Gió đưa theo tiếng sáo </a:t>
                      </a:r>
                    </a:p>
                    <a:p>
                      <a:pPr algn="just" fontAlgn="t"/>
                      <a:r>
                        <a:rPr lang="vi-VN" sz="2800" b="0" dirty="0">
                          <a:effectLst/>
                          <a:latin typeface="Cambria" panose="02040503050406030204" pitchFamily="18" charset="0"/>
                          <a:ea typeface="Cambria" panose="02040503050406030204" pitchFamily="18" charset="0"/>
                        </a:rPr>
                        <a:t>La đà trên tán lau.</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Em đi tìm cái chữ</a:t>
                      </a:r>
                    </a:p>
                    <a:p>
                      <a:pPr algn="just" fontAlgn="t"/>
                      <a:r>
                        <a:rPr lang="vi-VN" sz="2800" b="0" dirty="0">
                          <a:effectLst/>
                          <a:latin typeface="Cambria" panose="02040503050406030204" pitchFamily="18" charset="0"/>
                          <a:ea typeface="Cambria" panose="02040503050406030204" pitchFamily="18" charset="0"/>
                        </a:rPr>
                        <a:t>Vượt suối lại băng rừng </a:t>
                      </a:r>
                    </a:p>
                    <a:p>
                      <a:pPr algn="just" fontAlgn="t"/>
                      <a:r>
                        <a:rPr lang="vi-VN" sz="2800" b="0" dirty="0">
                          <a:effectLst/>
                          <a:latin typeface="Cambria" panose="02040503050406030204" pitchFamily="18" charset="0"/>
                          <a:ea typeface="Cambria" panose="02040503050406030204" pitchFamily="18" charset="0"/>
                        </a:rPr>
                        <a:t>Đường xa chân có mỏi</a:t>
                      </a:r>
                    </a:p>
                    <a:p>
                      <a:pPr algn="just" fontAlgn="t"/>
                      <a:r>
                        <a:rPr lang="vi-VN" sz="2800" b="0" dirty="0">
                          <a:effectLst/>
                          <a:latin typeface="Cambria" panose="02040503050406030204" pitchFamily="18" charset="0"/>
                          <a:ea typeface="Cambria" panose="02040503050406030204" pitchFamily="18" charset="0"/>
                        </a:rPr>
                        <a:t>Chữ vẫn gùi trên lưng.</a:t>
                      </a:r>
                    </a:p>
                  </a:txBody>
                  <a:tcPr marL="31750" marR="31750" marT="31750" marB="31750">
                    <a:lnL>
                      <a:noFill/>
                    </a:lnL>
                    <a:lnR>
                      <a:noFill/>
                    </a:lnR>
                    <a:lnT>
                      <a:noFill/>
                    </a:lnT>
                    <a:lnB>
                      <a:noFill/>
                    </a:lnB>
                  </a:tcPr>
                </a:tc>
                <a:tc>
                  <a:txBody>
                    <a:bodyPr/>
                    <a:lstStyle/>
                    <a:p>
                      <a:pPr algn="just" fontAlgn="t"/>
                      <a:r>
                        <a:rPr lang="vi-VN" sz="2800" b="0" dirty="0">
                          <a:effectLst/>
                          <a:latin typeface="Cambria" panose="02040503050406030204" pitchFamily="18" charset="0"/>
                          <a:ea typeface="Cambria" panose="02040503050406030204" pitchFamily="18" charset="0"/>
                        </a:rPr>
                        <a:t>Cái chữ rơi xuống nương </a:t>
                      </a:r>
                    </a:p>
                    <a:p>
                      <a:pPr algn="just" fontAlgn="t"/>
                      <a:r>
                        <a:rPr lang="vi-VN" sz="2800" b="0" dirty="0">
                          <a:effectLst/>
                          <a:latin typeface="Cambria" panose="02040503050406030204" pitchFamily="18" charset="0"/>
                          <a:ea typeface="Cambria" panose="02040503050406030204" pitchFamily="18" charset="0"/>
                        </a:rPr>
                        <a:t>Mùa cho bông trĩu hạt </a:t>
                      </a:r>
                    </a:p>
                    <a:p>
                      <a:pPr algn="just" fontAlgn="t"/>
                      <a:r>
                        <a:rPr lang="vi-VN" sz="2800" b="0" dirty="0">
                          <a:effectLst/>
                          <a:latin typeface="Cambria" panose="02040503050406030204" pitchFamily="18" charset="0"/>
                          <a:ea typeface="Cambria" panose="02040503050406030204" pitchFamily="18" charset="0"/>
                        </a:rPr>
                        <a:t>Cái chữ bay lên ngàn </a:t>
                      </a:r>
                    </a:p>
                    <a:p>
                      <a:pPr algn="just" fontAlgn="t"/>
                      <a:r>
                        <a:rPr lang="vi-VN" sz="2800" b="0" dirty="0">
                          <a:effectLst/>
                          <a:latin typeface="Cambria" panose="02040503050406030204" pitchFamily="18" charset="0"/>
                          <a:ea typeface="Cambria" panose="02040503050406030204" pitchFamily="18" charset="0"/>
                        </a:rPr>
                        <a:t>Rừng ríu ran chim hát.</a:t>
                      </a:r>
                    </a:p>
                    <a:p>
                      <a:pPr algn="just" fontAlgn="t"/>
                      <a:r>
                        <a:rPr lang="vi-VN" sz="2800" b="0" dirty="0">
                          <a:effectLst/>
                          <a:latin typeface="Cambria" panose="02040503050406030204" pitchFamily="18" charset="0"/>
                          <a:ea typeface="Cambria" panose="02040503050406030204" pitchFamily="18" charset="0"/>
                        </a:rPr>
                        <a:t> </a:t>
                      </a:r>
                    </a:p>
                    <a:p>
                      <a:pPr algn="just" fontAlgn="t"/>
                      <a:r>
                        <a:rPr lang="vi-VN" sz="2800" b="0" dirty="0">
                          <a:effectLst/>
                          <a:latin typeface="Cambria" panose="02040503050406030204" pitchFamily="18" charset="0"/>
                          <a:ea typeface="Cambria" panose="02040503050406030204" pitchFamily="18" charset="0"/>
                        </a:rPr>
                        <a:t>Càng đi chân càng vững</a:t>
                      </a:r>
                    </a:p>
                    <a:p>
                      <a:pPr algn="just" fontAlgn="t"/>
                      <a:r>
                        <a:rPr lang="vi-VN" sz="2800" b="0" dirty="0">
                          <a:effectLst/>
                          <a:latin typeface="Cambria" panose="02040503050406030204" pitchFamily="18" charset="0"/>
                          <a:ea typeface="Cambria" panose="02040503050406030204" pitchFamily="18" charset="0"/>
                        </a:rPr>
                        <a:t>Lớp học ngang lưng đồi </a:t>
                      </a:r>
                    </a:p>
                    <a:p>
                      <a:pPr algn="just" fontAlgn="t"/>
                      <a:r>
                        <a:rPr lang="vi-VN" sz="2800" b="0" dirty="0">
                          <a:effectLst/>
                          <a:latin typeface="Cambria" panose="02040503050406030204" pitchFamily="18" charset="0"/>
                          <a:ea typeface="Cambria" panose="02040503050406030204" pitchFamily="18" charset="0"/>
                        </a:rPr>
                        <a:t>Mắt em như sao sáng</a:t>
                      </a:r>
                    </a:p>
                    <a:p>
                      <a:pPr algn="just" fontAlgn="t"/>
                      <a:r>
                        <a:rPr lang="vi-VN" sz="2800" b="0" dirty="0">
                          <a:effectLst/>
                          <a:latin typeface="Cambria" panose="02040503050406030204" pitchFamily="18" charset="0"/>
                          <a:ea typeface="Cambria" panose="02040503050406030204" pitchFamily="18" charset="0"/>
                        </a:rPr>
                        <a:t>Gặt chữ trên đỉnh trời!</a:t>
                      </a:r>
                    </a:p>
                    <a:p>
                      <a:pPr algn="r" fontAlgn="t"/>
                      <a:r>
                        <a:rPr lang="vi-VN" sz="2800" b="0" i="1" dirty="0">
                          <a:effectLst/>
                          <a:latin typeface="Cambria" panose="02040503050406030204" pitchFamily="18" charset="0"/>
                          <a:ea typeface="Cambria" panose="02040503050406030204" pitchFamily="18" charset="0"/>
                        </a:rPr>
                        <a:t>(Bích Ngọc</a:t>
                      </a:r>
                      <a:r>
                        <a:rPr lang="vi-VN" sz="2800" b="0" dirty="0">
                          <a:effectLst/>
                          <a:latin typeface="Cambria" panose="02040503050406030204" pitchFamily="18" charset="0"/>
                          <a:ea typeface="Cambria" panose="02040503050406030204" pitchFamily="18" charset="0"/>
                        </a:rPr>
                        <a:t>)</a:t>
                      </a:r>
                    </a:p>
                  </a:txBody>
                  <a:tcPr marL="31750" marR="31750" marT="31750" marB="31750">
                    <a:lnL>
                      <a:noFill/>
                    </a:lnL>
                    <a:lnR>
                      <a:noFill/>
                    </a:lnR>
                    <a:lnT>
                      <a:noFill/>
                    </a:lnT>
                    <a:lnB>
                      <a:noFill/>
                    </a:lnB>
                  </a:tcPr>
                </a:tc>
                <a:extLst>
                  <a:ext uri="{0D108BD9-81ED-4DB2-BD59-A6C34878D82A}">
                    <a16:rowId xmlns:a16="http://schemas.microsoft.com/office/drawing/2014/main" val="2987098327"/>
                  </a:ext>
                </a:extLst>
              </a:tr>
            </a:tbl>
          </a:graphicData>
        </a:graphic>
      </p:graphicFrame>
    </p:spTree>
    <p:extLst>
      <p:ext uri="{BB962C8B-B14F-4D97-AF65-F5344CB8AC3E}">
        <p14:creationId xmlns:p14="http://schemas.microsoft.com/office/powerpoint/2010/main" val="396652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9">
            <a:extLst>
              <a:ext uri="{FF2B5EF4-FFF2-40B4-BE49-F238E27FC236}">
                <a16:creationId xmlns:a16="http://schemas.microsoft.com/office/drawing/2014/main" id="{6EE41249-EE77-E1B9-462B-7140D5885A8F}"/>
              </a:ext>
            </a:extLst>
          </p:cNvPr>
          <p:cNvSpPr/>
          <p:nvPr/>
        </p:nvSpPr>
        <p:spPr>
          <a:xfrm>
            <a:off x="0" y="2233690"/>
            <a:ext cx="11994776" cy="2557466"/>
          </a:xfrm>
          <a:prstGeom prst="roundRect">
            <a:avLst>
              <a:gd name="adj" fmla="val 50000"/>
            </a:avLst>
          </a:pr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a:extLst>
              <a:ext uri="{FF2B5EF4-FFF2-40B4-BE49-F238E27FC236}">
                <a16:creationId xmlns:a16="http://schemas.microsoft.com/office/drawing/2014/main" id="{1372533A-8829-2982-78A7-6D17807632C3}"/>
              </a:ext>
            </a:extLst>
          </p:cNvPr>
          <p:cNvSpPr txBox="1"/>
          <p:nvPr/>
        </p:nvSpPr>
        <p:spPr>
          <a:xfrm>
            <a:off x="264352" y="2472268"/>
            <a:ext cx="11443446"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rPr>
              <a:t>TÌM HIỂU BÀI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11" name="Picture 10">
            <a:extLst>
              <a:ext uri="{FF2B5EF4-FFF2-40B4-BE49-F238E27FC236}">
                <a16:creationId xmlns:a16="http://schemas.microsoft.com/office/drawing/2014/main" id="{22741C66-887A-2241-2BA7-F0E5AA22A90E}"/>
              </a:ext>
            </a:extLst>
          </p:cNvPr>
          <p:cNvPicPr>
            <a:picLocks noChangeAspect="1"/>
          </p:cNvPicPr>
          <p:nvPr/>
        </p:nvPicPr>
        <p:blipFill>
          <a:blip r:embed="rId2"/>
          <a:stretch>
            <a:fillRect/>
          </a:stretch>
        </p:blipFill>
        <p:spPr>
          <a:xfrm>
            <a:off x="10183842" y="-197377"/>
            <a:ext cx="1523956" cy="1508868"/>
          </a:xfrm>
          <a:prstGeom prst="rect">
            <a:avLst/>
          </a:prstGeom>
        </p:spPr>
      </p:pic>
    </p:spTree>
    <p:extLst>
      <p:ext uri="{BB962C8B-B14F-4D97-AF65-F5344CB8AC3E}">
        <p14:creationId xmlns:p14="http://schemas.microsoft.com/office/powerpoint/2010/main" val="16294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90B7A3-2236-B1A6-052B-313297EB2F99}"/>
              </a:ext>
            </a:extLst>
          </p:cNvPr>
          <p:cNvGrpSpPr/>
          <p:nvPr/>
        </p:nvGrpSpPr>
        <p:grpSpPr>
          <a:xfrm>
            <a:off x="1051228" y="-21088"/>
            <a:ext cx="10731800" cy="2512522"/>
            <a:chOff x="377553" y="-18922"/>
            <a:chExt cx="10674949" cy="3464258"/>
          </a:xfrm>
        </p:grpSpPr>
        <p:grpSp>
          <p:nvGrpSpPr>
            <p:cNvPr id="5" name="Group 4">
              <a:extLst>
                <a:ext uri="{FF2B5EF4-FFF2-40B4-BE49-F238E27FC236}">
                  <a16:creationId xmlns:a16="http://schemas.microsoft.com/office/drawing/2014/main" id="{9AFC1867-0A04-4782-BFB1-749440EBE172}"/>
                </a:ext>
              </a:extLst>
            </p:cNvPr>
            <p:cNvGrpSpPr/>
            <p:nvPr/>
          </p:nvGrpSpPr>
          <p:grpSpPr>
            <a:xfrm>
              <a:off x="1180930" y="237092"/>
              <a:ext cx="9871572" cy="3208244"/>
              <a:chOff x="919673" y="197904"/>
              <a:chExt cx="9871572" cy="3208244"/>
            </a:xfrm>
            <a:effectLst>
              <a:outerShdw blurRad="50800" dist="38100" dir="16200000" rotWithShape="0">
                <a:prstClr val="black">
                  <a:alpha val="40000"/>
                </a:prstClr>
              </a:outerShdw>
            </a:effectLst>
          </p:grpSpPr>
          <p:grpSp>
            <p:nvGrpSpPr>
              <p:cNvPr id="7" name="Group 6">
                <a:extLst>
                  <a:ext uri="{FF2B5EF4-FFF2-40B4-BE49-F238E27FC236}">
                    <a16:creationId xmlns:a16="http://schemas.microsoft.com/office/drawing/2014/main" id="{FEC6C101-89F8-4EBE-FFF0-888D940874FD}"/>
                  </a:ext>
                </a:extLst>
              </p:cNvPr>
              <p:cNvGrpSpPr/>
              <p:nvPr/>
            </p:nvGrpSpPr>
            <p:grpSpPr>
              <a:xfrm>
                <a:off x="919673" y="197904"/>
                <a:ext cx="9871572" cy="1877889"/>
                <a:chOff x="994238" y="364022"/>
                <a:chExt cx="9871572" cy="2169607"/>
              </a:xfrm>
            </p:grpSpPr>
            <p:sp>
              <p:nvSpPr>
                <p:cNvPr id="9" name="Rectangle: Rounded Corners 19">
                  <a:extLst>
                    <a:ext uri="{FF2B5EF4-FFF2-40B4-BE49-F238E27FC236}">
                      <a16:creationId xmlns:a16="http://schemas.microsoft.com/office/drawing/2014/main" id="{1A146BE0-86FA-0ABE-B920-02EF22E2F2BF}"/>
                    </a:ext>
                  </a:extLst>
                </p:cNvPr>
                <p:cNvSpPr/>
                <p:nvPr/>
              </p:nvSpPr>
              <p:spPr>
                <a:xfrm>
                  <a:off x="1122370" y="529444"/>
                  <a:ext cx="9743440" cy="2004185"/>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Rounded Corners 1">
                  <a:extLst>
                    <a:ext uri="{FF2B5EF4-FFF2-40B4-BE49-F238E27FC236}">
                      <a16:creationId xmlns:a16="http://schemas.microsoft.com/office/drawing/2014/main" id="{1E6EDDC3-93F1-B428-6D2D-0135BF8391FF}"/>
                    </a:ext>
                  </a:extLst>
                </p:cNvPr>
                <p:cNvSpPr/>
                <p:nvPr/>
              </p:nvSpPr>
              <p:spPr>
                <a:xfrm>
                  <a:off x="994238" y="364022"/>
                  <a:ext cx="9743440" cy="19885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a:extLst>
                  <a:ext uri="{FF2B5EF4-FFF2-40B4-BE49-F238E27FC236}">
                    <a16:creationId xmlns:a16="http://schemas.microsoft.com/office/drawing/2014/main" id="{DD9AB33B-190F-C92F-08A1-A322C376F4FB}"/>
                  </a:ext>
                </a:extLst>
              </p:cNvPr>
              <p:cNvSpPr txBox="1"/>
              <p:nvPr/>
            </p:nvSpPr>
            <p:spPr>
              <a:xfrm>
                <a:off x="1031216" y="223438"/>
                <a:ext cx="9180412" cy="3182710"/>
              </a:xfrm>
              <a:prstGeom prst="rect">
                <a:avLst/>
              </a:prstGeom>
              <a:noFill/>
            </p:spPr>
            <p:txBody>
              <a:bodyPr wrap="square" rtlCol="0">
                <a:spAutoFit/>
              </a:bodyPr>
              <a:lstStyle/>
              <a:p>
                <a:pPr algn="ctr"/>
                <a:r>
                  <a:rPr lang="vi-VN" sz="3600" b="1" dirty="0">
                    <a:solidFill>
                      <a:srgbClr val="002060"/>
                    </a:solidFill>
                    <a:latin typeface="Cambria" panose="02040503050406030204" pitchFamily="18" charset="0"/>
                    <a:ea typeface="Cambria" panose="02040503050406030204" pitchFamily="18" charset="0"/>
                  </a:rPr>
                  <a:t>1.Bài thơ viết về các bạn nhỏ ở đâu?</a:t>
                </a:r>
              </a:p>
              <a:p>
                <a:pPr algn="ctr"/>
                <a:r>
                  <a:rPr lang="vi-VN" sz="3600" b="1" dirty="0">
                    <a:solidFill>
                      <a:srgbClr val="002060"/>
                    </a:solidFill>
                    <a:latin typeface="Cambria" panose="02040503050406030204" pitchFamily="18" charset="0"/>
                    <a:ea typeface="Cambria" panose="02040503050406030204" pitchFamily="18" charset="0"/>
                  </a:rPr>
                  <a:t> Những cảnh vật nào giúp em biết điều đó?</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6" name="图片 4">
              <a:extLst>
                <a:ext uri="{FF2B5EF4-FFF2-40B4-BE49-F238E27FC236}">
                  <a16:creationId xmlns:a16="http://schemas.microsoft.com/office/drawing/2014/main" id="{058B7801-156C-D731-55C4-5B6D391A26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1" name="TextBox 10">
            <a:extLst>
              <a:ext uri="{FF2B5EF4-FFF2-40B4-BE49-F238E27FC236}">
                <a16:creationId xmlns:a16="http://schemas.microsoft.com/office/drawing/2014/main" id="{625F69BA-6457-025A-209F-D13F504128E8}"/>
              </a:ext>
            </a:extLst>
          </p:cNvPr>
          <p:cNvSpPr txBox="1"/>
          <p:nvPr/>
        </p:nvSpPr>
        <p:spPr>
          <a:xfrm>
            <a:off x="2882386" y="2085851"/>
            <a:ext cx="8318870" cy="954107"/>
          </a:xfrm>
          <a:prstGeom prst="rect">
            <a:avLst/>
          </a:prstGeom>
          <a:noFill/>
        </p:spPr>
        <p:txBody>
          <a:bodyPr wrap="square" rtlCol="0">
            <a:spAutoFit/>
          </a:bodyPr>
          <a:lstStyle/>
          <a:p>
            <a:r>
              <a:rPr lang="vi-VN" sz="2800" i="1" dirty="0">
                <a:solidFill>
                  <a:srgbClr val="C00000"/>
                </a:solidFill>
                <a:latin typeface="Cambria" panose="02040503050406030204" pitchFamily="18" charset="0"/>
                <a:ea typeface="Cambria" panose="02040503050406030204" pitchFamily="18" charset="0"/>
              </a:rPr>
              <a:t>Bài thơ viết về các bạn nhỏ ở ở trên vùng cao. </a:t>
            </a:r>
            <a:endParaRPr lang="en-US" sz="2800" i="1" dirty="0">
              <a:solidFill>
                <a:srgbClr val="C00000"/>
              </a:solidFill>
              <a:latin typeface="Cambria" panose="02040503050406030204" pitchFamily="18" charset="0"/>
              <a:ea typeface="Cambria" panose="02040503050406030204" pitchFamily="18" charset="0"/>
            </a:endParaRPr>
          </a:p>
          <a:p>
            <a:endParaRPr lang="en-US" sz="2800" i="1" dirty="0"/>
          </a:p>
        </p:txBody>
      </p:sp>
      <p:sp>
        <p:nvSpPr>
          <p:cNvPr id="12" name="TextBox 11">
            <a:extLst>
              <a:ext uri="{FF2B5EF4-FFF2-40B4-BE49-F238E27FC236}">
                <a16:creationId xmlns:a16="http://schemas.microsoft.com/office/drawing/2014/main" id="{1CEB6C79-713E-A760-5511-4764D7A29163}"/>
              </a:ext>
            </a:extLst>
          </p:cNvPr>
          <p:cNvSpPr txBox="1"/>
          <p:nvPr/>
        </p:nvSpPr>
        <p:spPr>
          <a:xfrm>
            <a:off x="2882386" y="2706030"/>
            <a:ext cx="7767572" cy="3108543"/>
          </a:xfrm>
          <a:prstGeom prst="rect">
            <a:avLst/>
          </a:prstGeom>
          <a:noFill/>
        </p:spPr>
        <p:txBody>
          <a:bodyPr wrap="square" rtlCol="0">
            <a:spAutoFit/>
          </a:bodyPr>
          <a:lstStyle/>
          <a:p>
            <a:r>
              <a:rPr lang="vi-VN" sz="2800" i="1" dirty="0">
                <a:solidFill>
                  <a:srgbClr val="C00000"/>
                </a:solidFill>
                <a:latin typeface="Cambria" panose="02040503050406030204" pitchFamily="18" charset="0"/>
                <a:ea typeface="Cambria" panose="02040503050406030204" pitchFamily="18" charset="0"/>
              </a:rPr>
              <a:t>Những cảnh vật giúp em nhận biết điều đó là:</a:t>
            </a:r>
          </a:p>
          <a:p>
            <a:pPr lvl="3"/>
            <a:r>
              <a:rPr lang="vi-VN" sz="2800" dirty="0">
                <a:latin typeface="Cambria" panose="02040503050406030204" pitchFamily="18" charset="0"/>
                <a:ea typeface="Cambria" panose="02040503050406030204" pitchFamily="18" charset="0"/>
              </a:rPr>
              <a:t>Nắng nhuộm hồng núi xanh</a:t>
            </a:r>
          </a:p>
          <a:p>
            <a:pPr lvl="3"/>
            <a:r>
              <a:rPr lang="vi-VN" sz="2800" dirty="0">
                <a:latin typeface="Cambria" panose="02040503050406030204" pitchFamily="18" charset="0"/>
                <a:ea typeface="Cambria" panose="02040503050406030204" pitchFamily="18" charset="0"/>
              </a:rPr>
              <a:t>Tiếng trống rung vách đá</a:t>
            </a:r>
          </a:p>
          <a:p>
            <a:pPr lvl="3"/>
            <a:r>
              <a:rPr lang="vi-VN" sz="2800" dirty="0">
                <a:latin typeface="Cambria" panose="02040503050406030204" pitchFamily="18" charset="0"/>
                <a:ea typeface="Cambria" panose="02040503050406030204" pitchFamily="18" charset="0"/>
              </a:rPr>
              <a:t>Bóng em nhòa bóng núi</a:t>
            </a:r>
          </a:p>
          <a:p>
            <a:pPr lvl="3"/>
            <a:r>
              <a:rPr lang="vi-VN" sz="2800" dirty="0">
                <a:latin typeface="Cambria" panose="02040503050406030204" pitchFamily="18" charset="0"/>
                <a:ea typeface="Cambria" panose="02040503050406030204" pitchFamily="18" charset="0"/>
              </a:rPr>
              <a:t>Hun hút mấy thung sâu</a:t>
            </a:r>
          </a:p>
          <a:p>
            <a:pPr lvl="3"/>
            <a:r>
              <a:rPr lang="vi-VN" sz="2800" dirty="0">
                <a:latin typeface="Cambria" panose="02040503050406030204" pitchFamily="18" charset="0"/>
                <a:ea typeface="Cambria" panose="02040503050406030204" pitchFamily="18" charset="0"/>
              </a:rPr>
              <a:t>Vượt suối  lại băng rừng</a:t>
            </a:r>
          </a:p>
          <a:p>
            <a:pPr lvl="3"/>
            <a:r>
              <a:rPr lang="vi-VN" sz="2800" dirty="0">
                <a:latin typeface="Cambria" panose="02040503050406030204" pitchFamily="18" charset="0"/>
                <a:ea typeface="Cambria" panose="02040503050406030204" pitchFamily="18" charset="0"/>
              </a:rPr>
              <a:t>Lớp học ngang lưng đồi.</a:t>
            </a:r>
          </a:p>
        </p:txBody>
      </p:sp>
    </p:spTree>
    <p:extLst>
      <p:ext uri="{BB962C8B-B14F-4D97-AF65-F5344CB8AC3E}">
        <p14:creationId xmlns:p14="http://schemas.microsoft.com/office/powerpoint/2010/main" val="15157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AC8484-FAE7-C4B5-4B54-6F69F55C208E}"/>
              </a:ext>
            </a:extLst>
          </p:cNvPr>
          <p:cNvGrpSpPr/>
          <p:nvPr/>
        </p:nvGrpSpPr>
        <p:grpSpPr>
          <a:xfrm>
            <a:off x="715583" y="90690"/>
            <a:ext cx="10862776" cy="1583046"/>
            <a:chOff x="919673" y="197904"/>
            <a:chExt cx="9871572" cy="1453474"/>
          </a:xfrm>
          <a:effectLst>
            <a:outerShdw blurRad="50800" dist="38100" dir="16200000" rotWithShape="0">
              <a:prstClr val="black">
                <a:alpha val="40000"/>
              </a:prstClr>
            </a:outerShdw>
          </a:effectLst>
        </p:grpSpPr>
        <p:grpSp>
          <p:nvGrpSpPr>
            <p:cNvPr id="5" name="Group 4">
              <a:extLst>
                <a:ext uri="{FF2B5EF4-FFF2-40B4-BE49-F238E27FC236}">
                  <a16:creationId xmlns:a16="http://schemas.microsoft.com/office/drawing/2014/main" id="{B340CF9F-D469-21A9-C087-1AB411FC0249}"/>
                </a:ext>
              </a:extLst>
            </p:cNvPr>
            <p:cNvGrpSpPr/>
            <p:nvPr/>
          </p:nvGrpSpPr>
          <p:grpSpPr>
            <a:xfrm>
              <a:off x="919673" y="197904"/>
              <a:ext cx="9871572" cy="1453474"/>
              <a:chOff x="994238" y="364022"/>
              <a:chExt cx="9871572" cy="1679262"/>
            </a:xfrm>
          </p:grpSpPr>
          <p:sp>
            <p:nvSpPr>
              <p:cNvPr id="7" name="Rectangle: Rounded Corners 19">
                <a:extLst>
                  <a:ext uri="{FF2B5EF4-FFF2-40B4-BE49-F238E27FC236}">
                    <a16:creationId xmlns:a16="http://schemas.microsoft.com/office/drawing/2014/main" id="{6091E7E6-4B00-1473-6BEA-7D69CD257DAB}"/>
                  </a:ext>
                </a:extLst>
              </p:cNvPr>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8" name="Rectangle: Rounded Corners 1">
                <a:extLst>
                  <a:ext uri="{FF2B5EF4-FFF2-40B4-BE49-F238E27FC236}">
                    <a16:creationId xmlns:a16="http://schemas.microsoft.com/office/drawing/2014/main" id="{3532DA67-54DA-1048-B8AC-2AC3FCAF4ED1}"/>
                  </a:ext>
                </a:extLst>
              </p:cNvPr>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5B30E08A-BC50-2961-F1FA-4AB6A9555929}"/>
                </a:ext>
              </a:extLst>
            </p:cNvPr>
            <p:cNvSpPr txBox="1"/>
            <p:nvPr/>
          </p:nvSpPr>
          <p:spPr>
            <a:xfrm>
              <a:off x="1060430" y="310053"/>
              <a:ext cx="9461926" cy="1102082"/>
            </a:xfrm>
            <a:prstGeom prst="rect">
              <a:avLst/>
            </a:prstGeom>
            <a:noFill/>
          </p:spPr>
          <p:txBody>
            <a:bodyPr wrap="square" rtlCol="0">
              <a:spAutoFit/>
            </a:bodyPr>
            <a:lstStyle/>
            <a:p>
              <a:pPr algn="ctr"/>
              <a:r>
                <a:rPr lang="en-US" sz="3600"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2</a:t>
              </a:r>
              <a:r>
                <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chi </a:t>
              </a:r>
              <a:r>
                <a:rPr lang="en-US" sz="3600" dirty="0" err="1">
                  <a:latin typeface="Cambria" panose="02040503050406030204" pitchFamily="18" charset="0"/>
                  <a:ea typeface="Cambria" panose="02040503050406030204" pitchFamily="18" charset="0"/>
                </a:rPr>
                <a:t>tiết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nhỏ</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vả</a:t>
              </a:r>
              <a:r>
                <a:rPr lang="en-US" sz="3600" dirty="0">
                  <a:latin typeface="Cambria" panose="02040503050406030204" pitchFamily="18" charset="0"/>
                  <a:ea typeface="Cambria" panose="02040503050406030204" pitchFamily="18" charset="0"/>
                </a:rPr>
                <a:t>?</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9" name="Rectangle 8">
            <a:extLst>
              <a:ext uri="{FF2B5EF4-FFF2-40B4-BE49-F238E27FC236}">
                <a16:creationId xmlns:a16="http://schemas.microsoft.com/office/drawing/2014/main" id="{9FBBE890-44CD-091F-3953-89BB6882B621}"/>
              </a:ext>
            </a:extLst>
          </p:cNvPr>
          <p:cNvSpPr/>
          <p:nvPr/>
        </p:nvSpPr>
        <p:spPr>
          <a:xfrm>
            <a:off x="5010403" y="2020738"/>
            <a:ext cx="8835498" cy="4093428"/>
          </a:xfrm>
          <a:prstGeom prst="rect">
            <a:avLst/>
          </a:prstGeom>
        </p:spPr>
        <p:txBody>
          <a:bodyPr wrap="square">
            <a:spAutoFit/>
          </a:bodyPr>
          <a:lstStyle/>
          <a:p>
            <a:pPr algn="just" fontAlgn="t"/>
            <a:r>
              <a:rPr lang="vi-VN" sz="2600" dirty="0">
                <a:latin typeface="Cambria" panose="02040503050406030204" pitchFamily="18" charset="0"/>
                <a:ea typeface="Cambria" panose="02040503050406030204" pitchFamily="18" charset="0"/>
              </a:rPr>
              <a:t>Bình minh vừa tỉnh giấc </a:t>
            </a:r>
          </a:p>
          <a:p>
            <a:pPr algn="just" fontAlgn="t"/>
            <a:r>
              <a:rPr lang="vi-VN" sz="2600" dirty="0">
                <a:latin typeface="Cambria" panose="02040503050406030204" pitchFamily="18" charset="0"/>
                <a:ea typeface="Cambria" panose="02040503050406030204" pitchFamily="18" charset="0"/>
              </a:rPr>
              <a:t>Nắng nhuộm hồng núi xanh </a:t>
            </a:r>
          </a:p>
          <a:p>
            <a:pPr algn="just" fontAlgn="t"/>
            <a:r>
              <a:rPr lang="vi-VN" sz="2600" dirty="0">
                <a:latin typeface="Cambria" panose="02040503050406030204" pitchFamily="18" charset="0"/>
                <a:ea typeface="Cambria" panose="02040503050406030204" pitchFamily="18" charset="0"/>
              </a:rPr>
              <a:t>Tiếng trống rung vách đá </a:t>
            </a:r>
          </a:p>
          <a:p>
            <a:pPr algn="just" fontAlgn="t"/>
            <a:r>
              <a:rPr lang="vi-VN" sz="2600" dirty="0">
                <a:latin typeface="Cambria" panose="02040503050406030204" pitchFamily="18" charset="0"/>
                <a:ea typeface="Cambria" panose="02040503050406030204" pitchFamily="18" charset="0"/>
              </a:rPr>
              <a:t>Giục đôi chân bước nhanh.</a:t>
            </a:r>
          </a:p>
          <a:p>
            <a:pPr algn="just" fontAlgn="t"/>
            <a:r>
              <a:rPr lang="vi-VN" sz="2600" dirty="0">
                <a:latin typeface="Cambria" panose="02040503050406030204" pitchFamily="18" charset="0"/>
                <a:ea typeface="Cambria" panose="02040503050406030204" pitchFamily="18" charset="0"/>
              </a:rPr>
              <a:t> </a:t>
            </a:r>
          </a:p>
          <a:p>
            <a:pPr algn="just" fontAlgn="t"/>
            <a:r>
              <a:rPr lang="vi-VN" sz="2600" dirty="0">
                <a:latin typeface="Cambria" panose="02040503050406030204" pitchFamily="18" charset="0"/>
                <a:ea typeface="Cambria" panose="02040503050406030204" pitchFamily="18" charset="0"/>
              </a:rPr>
              <a:t>Bóng em nhòa bóng núi</a:t>
            </a:r>
          </a:p>
          <a:p>
            <a:pPr algn="just" fontAlgn="t"/>
            <a:r>
              <a:rPr lang="vi-VN" sz="2600" dirty="0">
                <a:latin typeface="Cambria" panose="02040503050406030204" pitchFamily="18" charset="0"/>
                <a:ea typeface="Cambria" panose="02040503050406030204" pitchFamily="18" charset="0"/>
              </a:rPr>
              <a:t>Hun hút mấy thung sâu </a:t>
            </a:r>
          </a:p>
          <a:p>
            <a:pPr algn="just" fontAlgn="t"/>
            <a:r>
              <a:rPr lang="vi-VN" sz="2600" dirty="0">
                <a:latin typeface="Cambria" panose="02040503050406030204" pitchFamily="18" charset="0"/>
                <a:ea typeface="Cambria" panose="02040503050406030204" pitchFamily="18" charset="0"/>
              </a:rPr>
              <a:t>Gió đưa theo tiếng sáo </a:t>
            </a:r>
          </a:p>
          <a:p>
            <a:pPr algn="just" fontAlgn="t"/>
            <a:r>
              <a:rPr lang="vi-VN" sz="2600" dirty="0">
                <a:latin typeface="Cambria" panose="02040503050406030204" pitchFamily="18" charset="0"/>
                <a:ea typeface="Cambria" panose="02040503050406030204" pitchFamily="18" charset="0"/>
              </a:rPr>
              <a:t>La đà trên tán lau.</a:t>
            </a:r>
          </a:p>
          <a:p>
            <a:pPr algn="just" fontAlgn="t"/>
            <a:r>
              <a:rPr lang="vi-VN" sz="26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540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8C8FD1E-0E28-79A2-5477-92A33FA94E46}"/>
              </a:ext>
            </a:extLst>
          </p:cNvPr>
          <p:cNvGrpSpPr/>
          <p:nvPr/>
        </p:nvGrpSpPr>
        <p:grpSpPr>
          <a:xfrm>
            <a:off x="473571" y="0"/>
            <a:ext cx="11244857" cy="1301452"/>
            <a:chOff x="377553" y="-18922"/>
            <a:chExt cx="10878127" cy="1605120"/>
          </a:xfrm>
        </p:grpSpPr>
        <p:grpSp>
          <p:nvGrpSpPr>
            <p:cNvPr id="5" name="Group 4">
              <a:extLst>
                <a:ext uri="{FF2B5EF4-FFF2-40B4-BE49-F238E27FC236}">
                  <a16:creationId xmlns:a16="http://schemas.microsoft.com/office/drawing/2014/main" id="{FDB95DB6-831D-EB0E-A053-4B9CB152203A}"/>
                </a:ext>
              </a:extLst>
            </p:cNvPr>
            <p:cNvGrpSpPr/>
            <p:nvPr/>
          </p:nvGrpSpPr>
          <p:grpSpPr>
            <a:xfrm>
              <a:off x="849620" y="237092"/>
              <a:ext cx="10406060" cy="1349106"/>
              <a:chOff x="588363" y="197904"/>
              <a:chExt cx="10406060" cy="1349106"/>
            </a:xfrm>
            <a:effectLst>
              <a:outerShdw blurRad="50800" dist="38100" dir="16200000" rotWithShape="0">
                <a:prstClr val="black">
                  <a:alpha val="40000"/>
                </a:prstClr>
              </a:outerShdw>
            </a:effectLst>
          </p:grpSpPr>
          <p:grpSp>
            <p:nvGrpSpPr>
              <p:cNvPr id="7" name="Group 6">
                <a:extLst>
                  <a:ext uri="{FF2B5EF4-FFF2-40B4-BE49-F238E27FC236}">
                    <a16:creationId xmlns:a16="http://schemas.microsoft.com/office/drawing/2014/main" id="{D21E8432-8CBF-0230-5B4A-8CE9729AFD23}"/>
                  </a:ext>
                </a:extLst>
              </p:cNvPr>
              <p:cNvGrpSpPr/>
              <p:nvPr/>
            </p:nvGrpSpPr>
            <p:grpSpPr>
              <a:xfrm>
                <a:off x="919673" y="197904"/>
                <a:ext cx="9871572" cy="1349106"/>
                <a:chOff x="994238" y="364022"/>
                <a:chExt cx="9871572" cy="1558681"/>
              </a:xfrm>
            </p:grpSpPr>
            <p:sp>
              <p:nvSpPr>
                <p:cNvPr id="9" name="Rectangle: Rounded Corners 19">
                  <a:extLst>
                    <a:ext uri="{FF2B5EF4-FFF2-40B4-BE49-F238E27FC236}">
                      <a16:creationId xmlns:a16="http://schemas.microsoft.com/office/drawing/2014/main" id="{6FBBD05D-D77C-F496-43EE-149202C6BC02}"/>
                    </a:ext>
                  </a:extLst>
                </p:cNvPr>
                <p:cNvSpPr/>
                <p:nvPr/>
              </p:nvSpPr>
              <p:spPr>
                <a:xfrm>
                  <a:off x="1122370" y="529444"/>
                  <a:ext cx="9743440" cy="1393259"/>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1">
                  <a:extLst>
                    <a:ext uri="{FF2B5EF4-FFF2-40B4-BE49-F238E27FC236}">
                      <a16:creationId xmlns:a16="http://schemas.microsoft.com/office/drawing/2014/main" id="{77F2A3A6-0AAC-371F-84B8-221BA8EB433A}"/>
                    </a:ext>
                  </a:extLst>
                </p:cNvPr>
                <p:cNvSpPr/>
                <p:nvPr/>
              </p:nvSpPr>
              <p:spPr>
                <a:xfrm>
                  <a:off x="994238" y="364022"/>
                  <a:ext cx="9743440" cy="14305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AEDFB53-DA45-5BA8-37D6-3496393025FA}"/>
                  </a:ext>
                </a:extLst>
              </p:cNvPr>
              <p:cNvSpPr txBox="1"/>
              <p:nvPr/>
            </p:nvSpPr>
            <p:spPr>
              <a:xfrm>
                <a:off x="588363" y="294131"/>
                <a:ext cx="10406060" cy="1100811"/>
              </a:xfrm>
              <a:prstGeom prst="rect">
                <a:avLst/>
              </a:prstGeom>
              <a:noFill/>
            </p:spPr>
            <p:txBody>
              <a:bodyPr wrap="square" rtlCol="0">
                <a:spAutoFit/>
              </a:bodyPr>
              <a:lstStyle/>
              <a:p>
                <a:pPr algn="ctr"/>
                <a:r>
                  <a:rPr lang="vi-VN" sz="2600" b="1" dirty="0">
                    <a:solidFill>
                      <a:srgbClr val="002060"/>
                    </a:solidFill>
                    <a:latin typeface="Cambria" panose="02040503050406030204" pitchFamily="18" charset="0"/>
                    <a:ea typeface="Cambria" panose="02040503050406030204" pitchFamily="18" charset="0"/>
                  </a:rPr>
                  <a:t>3. Trên đường đi học, bạn nhỏ nghe thấy những âm thanh nào?</a:t>
                </a:r>
              </a:p>
              <a:p>
                <a:pPr algn="ctr"/>
                <a:r>
                  <a:rPr lang="vi-VN" sz="2600" b="1" dirty="0">
                    <a:solidFill>
                      <a:srgbClr val="002060"/>
                    </a:solidFill>
                    <a:latin typeface="Cambria" panose="02040503050406030204" pitchFamily="18" charset="0"/>
                    <a:ea typeface="Cambria" panose="02040503050406030204" pitchFamily="18" charset="0"/>
                  </a:rPr>
                  <a:t> Theo em, những âm thanh đó đem lại cảm xúc gì cho bạn nhỏ? </a:t>
                </a:r>
                <a:endParaRPr lang="en-US" sz="2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6" name="图片 4">
              <a:extLst>
                <a:ext uri="{FF2B5EF4-FFF2-40B4-BE49-F238E27FC236}">
                  <a16:creationId xmlns:a16="http://schemas.microsoft.com/office/drawing/2014/main" id="{30533190-13EE-4D17-6151-A34D39605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1" name="Group 10">
            <a:extLst>
              <a:ext uri="{FF2B5EF4-FFF2-40B4-BE49-F238E27FC236}">
                <a16:creationId xmlns:a16="http://schemas.microsoft.com/office/drawing/2014/main" id="{D41AF512-0D76-DA18-1803-0385B9448904}"/>
              </a:ext>
            </a:extLst>
          </p:cNvPr>
          <p:cNvGrpSpPr/>
          <p:nvPr/>
        </p:nvGrpSpPr>
        <p:grpSpPr>
          <a:xfrm>
            <a:off x="445382" y="2154595"/>
            <a:ext cx="4921744" cy="2348931"/>
            <a:chOff x="580414" y="2036894"/>
            <a:chExt cx="5796080" cy="2478337"/>
          </a:xfrm>
        </p:grpSpPr>
        <p:grpSp>
          <p:nvGrpSpPr>
            <p:cNvPr id="12" name="Group 11">
              <a:extLst>
                <a:ext uri="{FF2B5EF4-FFF2-40B4-BE49-F238E27FC236}">
                  <a16:creationId xmlns:a16="http://schemas.microsoft.com/office/drawing/2014/main" id="{1AC58B57-4B71-634D-7CD5-658F81CB01BF}"/>
                </a:ext>
              </a:extLst>
            </p:cNvPr>
            <p:cNvGrpSpPr/>
            <p:nvPr/>
          </p:nvGrpSpPr>
          <p:grpSpPr>
            <a:xfrm>
              <a:off x="580414" y="2036894"/>
              <a:ext cx="5796080" cy="2478337"/>
              <a:chOff x="580414" y="2036894"/>
              <a:chExt cx="5796080" cy="2478337"/>
            </a:xfrm>
          </p:grpSpPr>
          <p:sp>
            <p:nvSpPr>
              <p:cNvPr id="14" name="Flowchart: Terminator 13">
                <a:extLst>
                  <a:ext uri="{FF2B5EF4-FFF2-40B4-BE49-F238E27FC236}">
                    <a16:creationId xmlns:a16="http://schemas.microsoft.com/office/drawing/2014/main" id="{E4827416-CE31-1F2D-7040-97F4DC9DF7CD}"/>
                  </a:ext>
                </a:extLst>
              </p:cNvPr>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5" name="Flowchart: Terminator 14">
                <a:extLst>
                  <a:ext uri="{FF2B5EF4-FFF2-40B4-BE49-F238E27FC236}">
                    <a16:creationId xmlns:a16="http://schemas.microsoft.com/office/drawing/2014/main" id="{1D4AB8A2-1C8E-E4DD-69E7-680D816B277C}"/>
                  </a:ext>
                </a:extLst>
              </p:cNvPr>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822A46E1-181E-51C9-C3AA-9B2F8BC41890}"/>
                </a:ext>
              </a:extLst>
            </p:cNvPr>
            <p:cNvSpPr txBox="1"/>
            <p:nvPr/>
          </p:nvSpPr>
          <p:spPr>
            <a:xfrm>
              <a:off x="992092" y="2339585"/>
              <a:ext cx="5119608" cy="1915922"/>
            </a:xfrm>
            <a:prstGeom prst="rect">
              <a:avLst/>
            </a:prstGeom>
            <a:noFill/>
          </p:spPr>
          <p:txBody>
            <a:bodyPr wrap="square" rtlCol="0">
              <a:spAutoFit/>
            </a:bodyPr>
            <a:lstStyle/>
            <a:p>
              <a:pPr algn="ctr"/>
              <a:r>
                <a:rPr lang="en-US" sz="2800" b="1" dirty="0">
                  <a:solidFill>
                    <a:schemeClr val="tx1">
                      <a:lumMod val="75000"/>
                      <a:lumOff val="25000"/>
                    </a:schemeClr>
                  </a:solidFill>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Trên đường đi học, bạn nhỏ nghe thấy những âm thanh của tiếng trống, tiếng sáo, chim hát ríu ran.</a:t>
              </a: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p:txBody>
        </p:sp>
      </p:grpSp>
      <p:sp>
        <p:nvSpPr>
          <p:cNvPr id="16" name="Right Arrow 4">
            <a:extLst>
              <a:ext uri="{FF2B5EF4-FFF2-40B4-BE49-F238E27FC236}">
                <a16:creationId xmlns:a16="http://schemas.microsoft.com/office/drawing/2014/main" id="{9ED60CA4-66D3-D7DC-63AB-4F79D1B8AD01}"/>
              </a:ext>
            </a:extLst>
          </p:cNvPr>
          <p:cNvSpPr/>
          <p:nvPr/>
        </p:nvSpPr>
        <p:spPr>
          <a:xfrm>
            <a:off x="5407336" y="2909913"/>
            <a:ext cx="836311"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5EBEEF-979A-8F28-E5C9-B8A50D044C81}"/>
              </a:ext>
            </a:extLst>
          </p:cNvPr>
          <p:cNvSpPr txBox="1"/>
          <p:nvPr/>
        </p:nvSpPr>
        <p:spPr>
          <a:xfrm>
            <a:off x="6322328" y="2010979"/>
            <a:ext cx="5919866" cy="3108543"/>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Theo em, những âm thanh đó đem lại động lực đến trường đến lớp cho bạn nhỏ. Và những âm thanh đó tạo cho bạn nhỏ cảm xúc hứng khởi, phấn khích, tạo niềm vui trên con đường đến trường để bạn quên đi cái vất vả trước mắt.</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38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380</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Cambria</vt:lpstr>
      <vt:lpstr>Arial</vt:lpstr>
      <vt:lpstr>Calibri</vt:lpstr>
      <vt:lpstr>UTM Aurora</vt:lpstr>
      <vt:lpstr>SVN-Newton</vt:lpstr>
      <vt:lpstr>#9Slide07 HoneyCream</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Măngnon</cp:keywords>
  <cp:lastModifiedBy>Quỳnh Chi Phan</cp:lastModifiedBy>
  <cp:revision>95</cp:revision>
  <dcterms:created xsi:type="dcterms:W3CDTF">2023-07-09T14:48:20Z</dcterms:created>
  <dcterms:modified xsi:type="dcterms:W3CDTF">2025-10-31T09:53:30Z</dcterms:modified>
  <cp:version>MNT37</cp:version>
</cp:coreProperties>
</file>