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2" r:id="rId2"/>
    <p:sldId id="313" r:id="rId3"/>
    <p:sldId id="311" r:id="rId4"/>
    <p:sldId id="312" r:id="rId5"/>
    <p:sldId id="308" r:id="rId6"/>
    <p:sldId id="306" r:id="rId7"/>
    <p:sldId id="290" r:id="rId8"/>
    <p:sldId id="360" r:id="rId9"/>
    <p:sldId id="314" r:id="rId10"/>
    <p:sldId id="291" r:id="rId11"/>
    <p:sldId id="356" r:id="rId12"/>
    <p:sldId id="316" r:id="rId13"/>
    <p:sldId id="317" r:id="rId14"/>
    <p:sldId id="320" r:id="rId15"/>
    <p:sldId id="302" r:id="rId16"/>
    <p:sldId id="324" r:id="rId17"/>
    <p:sldId id="329" r:id="rId18"/>
    <p:sldId id="336" r:id="rId19"/>
    <p:sldId id="361" r:id="rId20"/>
    <p:sldId id="357" r:id="rId21"/>
    <p:sldId id="321" r:id="rId22"/>
    <p:sldId id="334" r:id="rId23"/>
    <p:sldId id="358" r:id="rId24"/>
    <p:sldId id="340" r:id="rId25"/>
    <p:sldId id="34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8C1"/>
    <a:srgbClr val="E345BA"/>
    <a:srgbClr val="50BAEE"/>
    <a:srgbClr val="FFF7E7"/>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4660"/>
  </p:normalViewPr>
  <p:slideViewPr>
    <p:cSldViewPr snapToGrid="0" showGuides="1">
      <p:cViewPr varScale="1">
        <p:scale>
          <a:sx n="67" d="100"/>
          <a:sy n="67" d="100"/>
        </p:scale>
        <p:origin x="180" y="78"/>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791E-3DD2-463E-BB9C-BB619D3149E0}"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8ADAD-847F-4094-82FA-E9CD5DCD82CC}" type="slidenum">
              <a:rPr lang="en-US" smtClean="0"/>
              <a:t>‹#›</a:t>
            </a:fld>
            <a:endParaRPr lang="en-US"/>
          </a:p>
        </p:txBody>
      </p:sp>
    </p:spTree>
    <p:extLst>
      <p:ext uri="{BB962C8B-B14F-4D97-AF65-F5344CB8AC3E}">
        <p14:creationId xmlns:p14="http://schemas.microsoft.com/office/powerpoint/2010/main" val="189639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2024/10/14</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804050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12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571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40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2024/10/14</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8548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2024/10/14</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99375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2024/10/14</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531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2024/10/14</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1237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2024/10/14</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853605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2024/10/14</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69796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2024/10/14</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731196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A0C359A-FBB5-481D-B335-4411FD5A0494}"/>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6" name="Picture 5">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7" name="Picture 6">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8"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0" name="Picture 9">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1" name="Picture 10">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2" name="Picture 11">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3" name="Picture 12">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6" name="Picture 15">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7" name="Picture 16">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8" name="Picture 17">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9" name="Picture 18">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0318133" y="-1405951"/>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vi-VN" sz="2540" b="0" i="0" u="none" strike="noStrike" kern="1200" cap="none" spc="0" normalizeH="0" baseline="0" noProof="0" dirty="0">
                <a:ln>
                  <a:noFill/>
                </a:ln>
                <a:solidFill>
                  <a:srgbClr val="50AE47"/>
                </a:solidFill>
                <a:effectLst/>
                <a:uLnTx/>
                <a:uFillTx/>
                <a:latin typeface="#9Slide07 HoneyCream" pitchFamily="2" charset="0"/>
                <a:ea typeface="+mj-ea"/>
                <a:cs typeface="+mj-cs"/>
              </a:rPr>
              <a:t>By: Tư Bùi</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16891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9" y="0"/>
            <a:ext cx="1838960" cy="1838960"/>
          </a:xfrm>
          <a:prstGeom prst="rect">
            <a:avLst/>
          </a:prstGeom>
        </p:spPr>
      </p:pic>
      <p:pic>
        <p:nvPicPr>
          <p:cNvPr id="12" name="Picture 11"/>
          <p:cNvPicPr>
            <a:picLocks noChangeAspect="1"/>
          </p:cNvPicPr>
          <p:nvPr/>
        </p:nvPicPr>
        <p:blipFill>
          <a:blip r:embed="rId4"/>
          <a:stretch>
            <a:fillRect/>
          </a:stretch>
        </p:blipFill>
        <p:spPr>
          <a:xfrm>
            <a:off x="596951" y="139923"/>
            <a:ext cx="10540898" cy="6559865"/>
          </a:xfrm>
          <a:prstGeom prst="rect">
            <a:avLst/>
          </a:prstGeom>
        </p:spPr>
      </p:pic>
    </p:spTree>
    <p:extLst>
      <p:ext uri="{BB962C8B-B14F-4D97-AF65-F5344CB8AC3E}">
        <p14:creationId xmlns:p14="http://schemas.microsoft.com/office/powerpoint/2010/main" val="11398884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2119" y="1130644"/>
            <a:ext cx="10551204" cy="1832085"/>
          </a:xfrm>
          <a:prstGeom prst="rect">
            <a:avLst/>
          </a:prstGeom>
        </p:spPr>
      </p:pic>
      <p:sp>
        <p:nvSpPr>
          <p:cNvPr id="19" name="圆角矩形 17">
            <a:extLst>
              <a:ext uri="{FF2B5EF4-FFF2-40B4-BE49-F238E27FC236}">
                <a16:creationId xmlns:a16="http://schemas.microsoft.com/office/drawing/2014/main" id="{A8E535DF-15BD-D423-EF0C-7F74D154BE25}"/>
              </a:ext>
            </a:extLst>
          </p:cNvPr>
          <p:cNvSpPr/>
          <p:nvPr/>
        </p:nvSpPr>
        <p:spPr>
          <a:xfrm>
            <a:off x="2165238" y="2633472"/>
            <a:ext cx="9382170" cy="188366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5" name="TextBox 4"/>
          <p:cNvSpPr txBox="1"/>
          <p:nvPr/>
        </p:nvSpPr>
        <p:spPr>
          <a:xfrm>
            <a:off x="5915314" y="334877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2" name="TextBox 21"/>
          <p:cNvSpPr txBox="1"/>
          <p:nvPr/>
        </p:nvSpPr>
        <p:spPr>
          <a:xfrm>
            <a:off x="7907710" y="2804602"/>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9729636" y="3314713"/>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4" name="TextBox 23"/>
          <p:cNvSpPr txBox="1"/>
          <p:nvPr/>
        </p:nvSpPr>
        <p:spPr>
          <a:xfrm>
            <a:off x="4284291" y="288366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3" name="Rectangle 2"/>
          <p:cNvSpPr/>
          <p:nvPr/>
        </p:nvSpPr>
        <p:spPr>
          <a:xfrm>
            <a:off x="2384529" y="2950275"/>
            <a:ext cx="8943588" cy="1077218"/>
          </a:xfrm>
          <a:prstGeom prst="rect">
            <a:avLst/>
          </a:prstGeom>
        </p:spPr>
        <p:txBody>
          <a:bodyPr wrap="square">
            <a:spAutoFit/>
          </a:bodyPr>
          <a:lstStyle/>
          <a:p>
            <a:pPr algn="just"/>
            <a:r>
              <a:rPr lang="en-US" sz="3200" b="1" dirty="0" err="1">
                <a:solidFill>
                  <a:srgbClr val="002060"/>
                </a:solidFill>
                <a:latin typeface="Cambria" panose="02040503050406030204" pitchFamily="18" charset="0"/>
                <a:ea typeface="Cambria" panose="02040503050406030204" pitchFamily="18" charset="0"/>
              </a:rPr>
              <a:t>Cuối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tuần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tôi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tôi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nhiều</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em</a:t>
            </a:r>
            <a:r>
              <a:rPr lang="en-US" sz="3200" b="1" dirty="0">
                <a:solidFill>
                  <a:srgbClr val="002060"/>
                </a:solidFill>
                <a:latin typeface="Cambria" panose="02040503050406030204" pitchFamily="18" charset="0"/>
                <a:ea typeface="Cambria" panose="02040503050406030204" pitchFamily="18" charset="0"/>
              </a:rPr>
              <a:t>"</a:t>
            </a:r>
            <a:endParaRPr lang="en-US" sz="3200" b="1" dirty="0"/>
          </a:p>
        </p:txBody>
      </p:sp>
    </p:spTree>
    <p:extLst>
      <p:ext uri="{BB962C8B-B14F-4D97-AF65-F5344CB8AC3E}">
        <p14:creationId xmlns:p14="http://schemas.microsoft.com/office/powerpoint/2010/main" val="373669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3"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Picture 4"/>
          <p:cNvPicPr>
            <a:picLocks noChangeAspect="1"/>
          </p:cNvPicPr>
          <p:nvPr/>
        </p:nvPicPr>
        <p:blipFill>
          <a:blip r:embed="rId2"/>
          <a:stretch>
            <a:fillRect/>
          </a:stretch>
        </p:blipFill>
        <p:spPr>
          <a:xfrm>
            <a:off x="3377216" y="-54920"/>
            <a:ext cx="5237617" cy="847171"/>
          </a:xfrm>
          <a:prstGeom prst="rect">
            <a:avLst/>
          </a:prstGeom>
        </p:spPr>
      </p:pic>
      <p:pic>
        <p:nvPicPr>
          <p:cNvPr id="6" name="Picture 5"/>
          <p:cNvPicPr>
            <a:picLocks noChangeAspect="1"/>
          </p:cNvPicPr>
          <p:nvPr/>
        </p:nvPicPr>
        <p:blipFill>
          <a:blip r:embed="rId3"/>
          <a:stretch>
            <a:fillRect/>
          </a:stretch>
        </p:blipFill>
        <p:spPr>
          <a:xfrm>
            <a:off x="163629" y="448539"/>
            <a:ext cx="11784531" cy="6565481"/>
          </a:xfrm>
          <a:prstGeom prst="rect">
            <a:avLst/>
          </a:prstGeom>
        </p:spPr>
      </p:pic>
    </p:spTree>
    <p:extLst>
      <p:ext uri="{BB962C8B-B14F-4D97-AF65-F5344CB8AC3E}">
        <p14:creationId xmlns:p14="http://schemas.microsoft.com/office/powerpoint/2010/main" val="394702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等线" panose="020F0502020204030204"/>
              <a:cs typeface="+mn-cs"/>
            </a:endParaRPr>
          </a:p>
        </p:txBody>
      </p:sp>
      <p:grpSp>
        <p:nvGrpSpPr>
          <p:cNvPr id="12" name="组合 9">
            <a:extLst>
              <a:ext uri="{FF2B5EF4-FFF2-40B4-BE49-F238E27FC236}">
                <a16:creationId xmlns:a16="http://schemas.microsoft.com/office/drawing/2014/main" id="{9F511887-A714-CE19-1D74-AED819E4A93C}"/>
              </a:ext>
            </a:extLst>
          </p:cNvPr>
          <p:cNvGrpSpPr/>
          <p:nvPr/>
        </p:nvGrpSpPr>
        <p:grpSpPr>
          <a:xfrm>
            <a:off x="825949" y="1371969"/>
            <a:ext cx="6997251" cy="2778409"/>
            <a:chOff x="4068184" y="253841"/>
            <a:chExt cx="6605260" cy="6607125"/>
          </a:xfrm>
        </p:grpSpPr>
        <p:pic>
          <p:nvPicPr>
            <p:cNvPr id="13"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68184" y="253841"/>
              <a:ext cx="6605260" cy="6607125"/>
            </a:xfrm>
            <a:prstGeom prst="rect">
              <a:avLst/>
            </a:prstGeom>
          </p:spPr>
        </p:pic>
        <p:sp>
          <p:nvSpPr>
            <p:cNvPr id="14" name="文本框 4">
              <a:extLst>
                <a:ext uri="{FF2B5EF4-FFF2-40B4-BE49-F238E27FC236}">
                  <a16:creationId xmlns:a16="http://schemas.microsoft.com/office/drawing/2014/main" id="{40ABCEEE-D77C-00FB-F7AE-AC02FC707073}"/>
                </a:ext>
              </a:extLst>
            </p:cNvPr>
            <p:cNvSpPr txBox="1"/>
            <p:nvPr/>
          </p:nvSpPr>
          <p:spPr>
            <a:xfrm>
              <a:off x="4886325" y="2663574"/>
              <a:ext cx="5061154" cy="600164"/>
            </a:xfrm>
            <a:prstGeom prst="rect">
              <a:avLst/>
            </a:prstGeom>
            <a:noFill/>
          </p:spPr>
          <p:txBody>
            <a:bodyPr wrap="square">
              <a:spAutoFit/>
            </a:bodyPr>
            <a:lstStyle/>
            <a:p>
              <a:pPr algn="just">
                <a:lnSpc>
                  <a:spcPct val="150000"/>
                </a:lnSpc>
              </a:pPr>
              <a:endParaRPr lang="zh-CN" altLang="en-US" sz="2400" b="1" dirty="0">
                <a:solidFill>
                  <a:schemeClr val="tx1">
                    <a:lumMod val="75000"/>
                    <a:lumOff val="25000"/>
                  </a:schemeClr>
                </a:solidFill>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pic>
        <p:nvPicPr>
          <p:cNvPr id="8" name="Picture 7"/>
          <p:cNvPicPr>
            <a:picLocks noChangeAspect="1"/>
          </p:cNvPicPr>
          <p:nvPr/>
        </p:nvPicPr>
        <p:blipFill>
          <a:blip r:embed="rId3"/>
          <a:stretch>
            <a:fillRect/>
          </a:stretch>
        </p:blipFill>
        <p:spPr>
          <a:xfrm>
            <a:off x="-361608" y="526793"/>
            <a:ext cx="12915215" cy="2234381"/>
          </a:xfrm>
          <a:prstGeom prst="rect">
            <a:avLst/>
          </a:prstGeom>
        </p:spPr>
      </p:pic>
      <p:sp>
        <p:nvSpPr>
          <p:cNvPr id="9" name="TextBox 8"/>
          <p:cNvSpPr txBox="1"/>
          <p:nvPr/>
        </p:nvSpPr>
        <p:spPr>
          <a:xfrm>
            <a:off x="1364758" y="2302844"/>
            <a:ext cx="11104345" cy="707886"/>
          </a:xfrm>
          <a:prstGeom prst="rect">
            <a:avLst/>
          </a:prstGeom>
          <a:noFill/>
        </p:spPr>
        <p:txBody>
          <a:bodyPr wrap="square" rtlCol="0">
            <a:spAutoFit/>
          </a:bodyPr>
          <a:lstStyle/>
          <a:p>
            <a:r>
              <a:rPr lang="vi-VN" sz="4000" b="1" i="1" dirty="0">
                <a:latin typeface="Cambria" panose="02040503050406030204" pitchFamily="18" charset="0"/>
                <a:ea typeface="Cambria" panose="02040503050406030204" pitchFamily="18" charset="0"/>
              </a:rPr>
              <a:t>“Xào xạc” </a:t>
            </a:r>
            <a:r>
              <a:rPr lang="vi-VN" sz="4000" b="1" dirty="0">
                <a:latin typeface="Cambria" panose="02040503050406030204" pitchFamily="18" charset="0"/>
                <a:ea typeface="Cambria" panose="02040503050406030204" pitchFamily="18" charset="0"/>
              </a:rPr>
              <a:t>có nghĩa là gì?</a:t>
            </a:r>
            <a:endParaRPr lang="en-US" sz="4000" b="1" dirty="0">
              <a:latin typeface="Cambria" panose="02040503050406030204" pitchFamily="18" charset="0"/>
              <a:ea typeface="Cambria" panose="02040503050406030204" pitchFamily="18" charset="0"/>
            </a:endParaRPr>
          </a:p>
        </p:txBody>
      </p:sp>
      <p:sp>
        <p:nvSpPr>
          <p:cNvPr id="15" name="矩形 29">
            <a:extLst>
              <a:ext uri="{FF2B5EF4-FFF2-40B4-BE49-F238E27FC236}">
                <a16:creationId xmlns:a16="http://schemas.microsoft.com/office/drawing/2014/main" id="{374BA373-0D5B-441B-8785-6935E06E5EAE}"/>
              </a:ext>
            </a:extLst>
          </p:cNvPr>
          <p:cNvSpPr/>
          <p:nvPr/>
        </p:nvSpPr>
        <p:spPr>
          <a:xfrm>
            <a:off x="2162592" y="3379749"/>
            <a:ext cx="8385335" cy="1123712"/>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Xào xạc là: từ mô phỏng tiếng như tiếng lá cây lay động va chạm nhẹ vào nhau. </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0798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grpId="1" nodeType="clickEffect">
                                  <p:stCondLst>
                                    <p:cond delay="0"/>
                                  </p:stCondLst>
                                  <p:childTnLst>
                                    <p:animEffect transition="out" filter="wedg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2000"/>
                                        <p:tgtEl>
                                          <p:spTgt spid="12"/>
                                        </p:tgtEl>
                                      </p:cBhvr>
                                    </p:animEffect>
                                    <p:set>
                                      <p:cBhvr>
                                        <p:cTn id="23" dur="1" fill="hold">
                                          <p:stCondLst>
                                            <p:cond delay="1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pic>
        <p:nvPicPr>
          <p:cNvPr id="8" name="Picture 7"/>
          <p:cNvPicPr>
            <a:picLocks noChangeAspect="1"/>
          </p:cNvPicPr>
          <p:nvPr/>
        </p:nvPicPr>
        <p:blipFill>
          <a:blip r:embed="rId2"/>
          <a:stretch>
            <a:fillRect/>
          </a:stretch>
        </p:blipFill>
        <p:spPr>
          <a:xfrm>
            <a:off x="674328" y="-84800"/>
            <a:ext cx="12915215" cy="2234381"/>
          </a:xfrm>
          <a:prstGeom prst="rect">
            <a:avLst/>
          </a:prstGeom>
        </p:spPr>
      </p:pic>
      <p:sp>
        <p:nvSpPr>
          <p:cNvPr id="26" name="矩形 29">
            <a:extLst>
              <a:ext uri="{FF2B5EF4-FFF2-40B4-BE49-F238E27FC236}">
                <a16:creationId xmlns:a16="http://schemas.microsoft.com/office/drawing/2014/main" id="{374BA373-0D5B-441B-8785-6935E06E5EAE}"/>
              </a:ext>
            </a:extLst>
          </p:cNvPr>
          <p:cNvSpPr/>
          <p:nvPr/>
        </p:nvSpPr>
        <p:spPr>
          <a:xfrm>
            <a:off x="3149769" y="1341701"/>
            <a:ext cx="7964334" cy="1125191"/>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Lã chã (nước mắt, mồ hôi): nhỏ xuống thành giọt, nối tiếp nhau không dứt. </a:t>
            </a:r>
            <a:endParaRPr lang="en-US" sz="3000" b="1" dirty="0">
              <a:solidFill>
                <a:schemeClr val="tx1"/>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279134" y="2517385"/>
            <a:ext cx="5453670" cy="363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stretch>
            <a:fillRect/>
          </a:stretch>
        </p:blipFill>
        <p:spPr>
          <a:xfrm>
            <a:off x="6193382" y="2919659"/>
            <a:ext cx="5885924" cy="3656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275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15089" y="1281425"/>
            <a:ext cx="7463928" cy="4820992"/>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697" y="-1120941"/>
            <a:ext cx="10262711" cy="7834562"/>
          </a:xfrm>
          <a:prstGeom prst="rect">
            <a:avLst/>
          </a:prstGeom>
        </p:spPr>
      </p:pic>
      <p:pic>
        <p:nvPicPr>
          <p:cNvPr id="8" name="Picture 7"/>
          <p:cNvPicPr>
            <a:picLocks noChangeAspect="1"/>
          </p:cNvPicPr>
          <p:nvPr/>
        </p:nvPicPr>
        <p:blipFill>
          <a:blip r:embed="rId3"/>
          <a:stretch>
            <a:fillRect/>
          </a:stretch>
        </p:blipFill>
        <p:spPr>
          <a:xfrm>
            <a:off x="2413200" y="1871243"/>
            <a:ext cx="6839030" cy="3424093"/>
          </a:xfrm>
          <a:prstGeom prst="rect">
            <a:avLst/>
          </a:prstGeom>
        </p:spPr>
      </p:pic>
    </p:spTree>
    <p:extLst>
      <p:ext uri="{BB962C8B-B14F-4D97-AF65-F5344CB8AC3E}">
        <p14:creationId xmlns:p14="http://schemas.microsoft.com/office/powerpoint/2010/main" val="420408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2560739" y="683880"/>
            <a:ext cx="9321800" cy="78319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3000" dirty="0">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Mục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đích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quê</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nhỏ</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gì</a:t>
            </a:r>
            <a:r>
              <a:rPr lang="en-US" sz="4000" b="1" dirty="0">
                <a:solidFill>
                  <a:srgbClr val="002060"/>
                </a:solidFill>
                <a:latin typeface="Cambria" panose="02040503050406030204" pitchFamily="18" charset="0"/>
                <a:ea typeface="Cambria" panose="02040503050406030204" pitchFamily="18" charset="0"/>
              </a:rPr>
              <a:t>? </a:t>
            </a:r>
          </a:p>
        </p:txBody>
      </p:sp>
      <p:sp>
        <p:nvSpPr>
          <p:cNvPr id="9" name="圆角矩形 17">
            <a:extLst>
              <a:ext uri="{FF2B5EF4-FFF2-40B4-BE49-F238E27FC236}">
                <a16:creationId xmlns:a16="http://schemas.microsoft.com/office/drawing/2014/main" id="{A8E535DF-15BD-D423-EF0C-7F74D154BE25}"/>
              </a:ext>
            </a:extLst>
          </p:cNvPr>
          <p:cNvSpPr/>
          <p:nvPr/>
        </p:nvSpPr>
        <p:spPr>
          <a:xfrm>
            <a:off x="2057400" y="1741566"/>
            <a:ext cx="9929000" cy="476083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4" name="Rectangle 3"/>
          <p:cNvSpPr/>
          <p:nvPr/>
        </p:nvSpPr>
        <p:spPr>
          <a:xfrm>
            <a:off x="3217672" y="2718082"/>
            <a:ext cx="8275827" cy="1569660"/>
          </a:xfrm>
          <a:prstGeom prst="rect">
            <a:avLst/>
          </a:prstGeom>
        </p:spPr>
        <p:txBody>
          <a:bodyPr wrap="square">
            <a:spAutoFit/>
          </a:bodyPr>
          <a:lstStyle/>
          <a:p>
            <a:pPr algn="ctr"/>
            <a:r>
              <a:rPr lang="vi-VN" sz="3200" b="1" dirty="0">
                <a:latin typeface="Cambria" panose="02040503050406030204" pitchFamily="18" charset="0"/>
                <a:ea typeface="Cambria" panose="02040503050406030204" pitchFamily="18" charset="0"/>
              </a:rPr>
              <a:t>Mục đích về quê của bạn nhỏ là tìm được nhiều ý cho bài văn </a:t>
            </a:r>
            <a:r>
              <a:rPr lang="vi-VN" sz="3200" b="1" i="1" dirty="0">
                <a:latin typeface="Cambria" panose="02040503050406030204" pitchFamily="18" charset="0"/>
                <a:ea typeface="Cambria" panose="02040503050406030204" pitchFamily="18" charset="0"/>
              </a:rPr>
              <a:t>"Tả cây hoa nhà em". </a:t>
            </a:r>
            <a:br>
              <a:rPr lang="vi-VN" sz="3200" b="1" dirty="0">
                <a:latin typeface="Cambria" panose="02040503050406030204" pitchFamily="18" charset="0"/>
                <a:ea typeface="Cambria" panose="02040503050406030204" pitchFamily="18" charset="0"/>
              </a:rPr>
            </a:br>
            <a:endParaRPr lang="en-US" sz="3200" b="1" dirty="0">
              <a:solidFill>
                <a:srgbClr val="002060"/>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4453"/>
          <a:stretch/>
        </p:blipFill>
        <p:spPr>
          <a:xfrm>
            <a:off x="702606" y="3502912"/>
            <a:ext cx="4044330" cy="3286666"/>
          </a:xfrm>
          <a:prstGeom prst="ellipse">
            <a:avLst/>
          </a:prstGeom>
          <a:ln>
            <a:noFill/>
          </a:ln>
          <a:effectLst>
            <a:softEdge rad="112500"/>
          </a:effectLst>
        </p:spPr>
      </p:pic>
    </p:spTree>
    <p:extLst>
      <p:ext uri="{BB962C8B-B14F-4D97-AF65-F5344CB8AC3E}">
        <p14:creationId xmlns:p14="http://schemas.microsoft.com/office/powerpoint/2010/main" val="285286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731520" y="1599044"/>
            <a:ext cx="10703098" cy="4775200"/>
          </a:xfrm>
          <a:prstGeom prst="roundRect">
            <a:avLst>
              <a:gd name="adj" fmla="val 10800"/>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3" name="矩形 29">
            <a:extLst>
              <a:ext uri="{FF2B5EF4-FFF2-40B4-BE49-F238E27FC236}">
                <a16:creationId xmlns:a16="http://schemas.microsoft.com/office/drawing/2014/main" id="{374BA373-0D5B-441B-8785-6935E06E5EAE}"/>
              </a:ext>
            </a:extLst>
          </p:cNvPr>
          <p:cNvSpPr/>
          <p:nvPr/>
        </p:nvSpPr>
        <p:spPr>
          <a:xfrm>
            <a:off x="683027" y="1807129"/>
            <a:ext cx="10800083" cy="1328023"/>
          </a:xfrm>
          <a:prstGeom prst="roundRect">
            <a:avLst/>
          </a:prstGeom>
          <a:noFill/>
          <a:ln>
            <a:no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2. Khi ở quê, bạn nhỏ đã làm gì để tả được cây hoa theo yêu cầu? </a:t>
            </a:r>
          </a:p>
        </p:txBody>
      </p:sp>
      <p:pic>
        <p:nvPicPr>
          <p:cNvPr id="7" name="Picture 6"/>
          <p:cNvPicPr>
            <a:picLocks noChangeAspect="1"/>
          </p:cNvPicPr>
          <p:nvPr/>
        </p:nvPicPr>
        <p:blipFill rotWithShape="1">
          <a:blip r:embed="rId2"/>
          <a:srcRect l="50662"/>
          <a:stretch/>
        </p:blipFill>
        <p:spPr>
          <a:xfrm>
            <a:off x="5491277" y="312902"/>
            <a:ext cx="5095443" cy="1670449"/>
          </a:xfrm>
          <a:prstGeom prst="rect">
            <a:avLst/>
          </a:prstGeom>
        </p:spPr>
      </p:pic>
      <p:pic>
        <p:nvPicPr>
          <p:cNvPr id="8" name="Picture 7"/>
          <p:cNvPicPr>
            <a:picLocks noChangeAspect="1"/>
          </p:cNvPicPr>
          <p:nvPr/>
        </p:nvPicPr>
        <p:blipFill>
          <a:blip r:embed="rId3"/>
          <a:stretch>
            <a:fillRect/>
          </a:stretch>
        </p:blipFill>
        <p:spPr>
          <a:xfrm>
            <a:off x="-1877878" y="300806"/>
            <a:ext cx="9632515" cy="1664352"/>
          </a:xfrm>
          <a:prstGeom prst="rect">
            <a:avLst/>
          </a:prstGeom>
        </p:spPr>
      </p:pic>
      <p:sp>
        <p:nvSpPr>
          <p:cNvPr id="3" name="TextBox 2"/>
          <p:cNvSpPr txBox="1"/>
          <p:nvPr/>
        </p:nvSpPr>
        <p:spPr>
          <a:xfrm>
            <a:off x="1056640" y="2922618"/>
            <a:ext cx="10304906"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Khi ở quê, để tìm được nhiều ý cho bài văn của mình, bạn nhỏ đã:</a:t>
            </a:r>
          </a:p>
        </p:txBody>
      </p:sp>
      <p:sp>
        <p:nvSpPr>
          <p:cNvPr id="4" name="TextBox 3"/>
          <p:cNvSpPr txBox="1"/>
          <p:nvPr/>
        </p:nvSpPr>
        <p:spPr>
          <a:xfrm>
            <a:off x="1143304" y="4525253"/>
            <a:ext cx="9443416"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Quan sát rất kĩ các bộ phận của cây thân, cành, lá, hoa, hương sắc...</a:t>
            </a:r>
            <a:endParaRPr lang="en-US" sz="3200" dirty="0"/>
          </a:p>
        </p:txBody>
      </p:sp>
      <p:sp>
        <p:nvSpPr>
          <p:cNvPr id="11" name="TextBox 10"/>
          <p:cNvSpPr txBox="1"/>
          <p:nvPr/>
        </p:nvSpPr>
        <p:spPr>
          <a:xfrm>
            <a:off x="1162028" y="5478636"/>
            <a:ext cx="9973332"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-Bạn còn tưới nước cho cây theo đúng gợi ý của đề bài.</a:t>
            </a:r>
            <a:endParaRPr lang="en-US" sz="3200" dirty="0">
              <a:latin typeface="Cambria" panose="02040503050406030204" pitchFamily="18" charset="0"/>
              <a:ea typeface="Cambria" panose="02040503050406030204" pitchFamily="18" charset="0"/>
            </a:endParaRPr>
          </a:p>
          <a:p>
            <a:endParaRPr lang="en-US" sz="3200" dirty="0"/>
          </a:p>
        </p:txBody>
      </p:sp>
      <p:sp>
        <p:nvSpPr>
          <p:cNvPr id="6" name="TextBox 5"/>
          <p:cNvSpPr txBox="1"/>
          <p:nvPr/>
        </p:nvSpPr>
        <p:spPr>
          <a:xfrm>
            <a:off x="1166012" y="3986644"/>
            <a:ext cx="8983828"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Dậy thật sớm để quan sát cây hoa hồng. </a:t>
            </a:r>
          </a:p>
          <a:p>
            <a:r>
              <a:rPr lang="en-US" sz="3200" dirty="0"/>
              <a:t> </a:t>
            </a:r>
          </a:p>
        </p:txBody>
      </p:sp>
    </p:spTree>
    <p:extLst>
      <p:ext uri="{BB962C8B-B14F-4D97-AF65-F5344CB8AC3E}">
        <p14:creationId xmlns:p14="http://schemas.microsoft.com/office/powerpoint/2010/main" val="3415718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11"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753533" y="381406"/>
            <a:ext cx="10549468" cy="5703176"/>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矩形 29">
            <a:extLst>
              <a:ext uri="{FF2B5EF4-FFF2-40B4-BE49-F238E27FC236}">
                <a16:creationId xmlns:a16="http://schemas.microsoft.com/office/drawing/2014/main" id="{374BA373-0D5B-441B-8785-6935E06E5EAE}"/>
              </a:ext>
            </a:extLst>
          </p:cNvPr>
          <p:cNvSpPr/>
          <p:nvPr/>
        </p:nvSpPr>
        <p:spPr>
          <a:xfrm>
            <a:off x="1740175" y="95714"/>
            <a:ext cx="8961238" cy="1940957"/>
          </a:xfrm>
          <a:prstGeom prst="roundRect">
            <a:avLst/>
          </a:prstGeom>
          <a:solidFill>
            <a:srgbClr val="00B05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3. Những câu văn nào là kết quả của sự quan sát kết hợp với trí tưởng tượng phong phú của bạn nhỏ? </a:t>
            </a:r>
          </a:p>
        </p:txBody>
      </p:sp>
      <p:sp>
        <p:nvSpPr>
          <p:cNvPr id="4" name="TextBox 3"/>
          <p:cNvSpPr txBox="1"/>
          <p:nvPr/>
        </p:nvSpPr>
        <p:spPr>
          <a:xfrm>
            <a:off x="863596" y="2078832"/>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Sương như những hòn bi ve tí xíu tụt từ lá xanh xuống bông đỏ, đi tìm mùi thơm ngào ngạt núp đầu giữa những cánh hoa...</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
        <p:nvSpPr>
          <p:cNvPr id="7" name="TextBox 6"/>
          <p:cNvSpPr txBox="1"/>
          <p:nvPr/>
        </p:nvSpPr>
        <p:spPr>
          <a:xfrm>
            <a:off x="863596" y="3969329"/>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0305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1056640" y="419484"/>
            <a:ext cx="10495280" cy="5490962"/>
          </a:xfrm>
          <a:prstGeom prst="roundRect">
            <a:avLst>
              <a:gd name="adj" fmla="val 9858"/>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pic>
        <p:nvPicPr>
          <p:cNvPr id="12" name="Picture 11"/>
          <p:cNvPicPr>
            <a:picLocks noChangeAspect="1"/>
          </p:cNvPicPr>
          <p:nvPr/>
        </p:nvPicPr>
        <p:blipFill rotWithShape="1">
          <a:blip r:embed="rId2"/>
          <a:srcRect l="50662" r="21226" b="23644"/>
          <a:stretch/>
        </p:blipFill>
        <p:spPr>
          <a:xfrm>
            <a:off x="7263955" y="770378"/>
            <a:ext cx="2903297" cy="1275491"/>
          </a:xfrm>
          <a:prstGeom prst="rect">
            <a:avLst/>
          </a:prstGeom>
        </p:spPr>
      </p:pic>
      <p:sp>
        <p:nvSpPr>
          <p:cNvPr id="6" name="TextBox 5"/>
          <p:cNvSpPr txBox="1"/>
          <p:nvPr/>
        </p:nvSpPr>
        <p:spPr>
          <a:xfrm>
            <a:off x="1280160" y="1937770"/>
            <a:ext cx="10058400" cy="1754326"/>
          </a:xfrm>
          <a:prstGeom prst="rect">
            <a:avLst/>
          </a:prstGeom>
          <a:noFill/>
        </p:spPr>
        <p:txBody>
          <a:bodyPr wrap="square" rtlCol="0">
            <a:spAutoFit/>
          </a:bodyPr>
          <a:lstStyle/>
          <a:p>
            <a:pPr lvl="0" algn="ctr">
              <a:defRPr/>
            </a:pPr>
            <a:r>
              <a:rPr lang="vi-VN" sz="3600" b="1" dirty="0">
                <a:solidFill>
                  <a:schemeClr val="accent2">
                    <a:lumMod val="60000"/>
                    <a:lumOff val="40000"/>
                  </a:schemeClr>
                </a:solidFill>
                <a:latin typeface="Cambria" panose="02040503050406030204" pitchFamily="18" charset="0"/>
                <a:ea typeface="Cambria" panose="02040503050406030204" pitchFamily="18" charset="0"/>
              </a:rPr>
              <a:t>3.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thích</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câu</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nhất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trong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nhỏ</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Theo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nên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viết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thêm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những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ý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a:t>
            </a:r>
            <a:r>
              <a:rPr lang="en-US" sz="3600" b="1" dirty="0">
                <a:solidFill>
                  <a:schemeClr val="accent2">
                    <a:lumMod val="60000"/>
                    <a:lumOff val="40000"/>
                  </a:schemeClr>
                </a:solidFill>
              </a:rPr>
              <a:t> </a:t>
            </a:r>
            <a:endParaRPr kumimoji="0" lang="vi-VN" sz="3600" b="1" i="0" u="none" strike="noStrike" kern="1200" cap="none" spc="0" normalizeH="0" baseline="0" noProof="0" dirty="0">
              <a:ln>
                <a:noFill/>
              </a:ln>
              <a:solidFill>
                <a:schemeClr val="accent2">
                  <a:lumMod val="60000"/>
                  <a:lumOff val="40000"/>
                </a:schemeClr>
              </a:solidFill>
              <a:effectLst/>
              <a:uLnTx/>
              <a:uFillTx/>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0" y="770378"/>
            <a:ext cx="9632515" cy="1664352"/>
          </a:xfrm>
          <a:prstGeom prst="rect">
            <a:avLst/>
          </a:prstGeom>
        </p:spPr>
      </p:pic>
      <p:sp>
        <p:nvSpPr>
          <p:cNvPr id="3" name="TextBox 2"/>
          <p:cNvSpPr txBox="1"/>
          <p:nvPr/>
        </p:nvSpPr>
        <p:spPr>
          <a:xfrm>
            <a:off x="1148080" y="3776233"/>
            <a:ext cx="10403840" cy="1754326"/>
          </a:xfrm>
          <a:prstGeom prst="rect">
            <a:avLst/>
          </a:prstGeom>
          <a:noFill/>
        </p:spPr>
        <p:txBody>
          <a:bodyPr wrap="square" rtlCol="0">
            <a:spAutoFit/>
          </a:bodyPr>
          <a:lstStyle/>
          <a:p>
            <a:pPr algn="ctr"/>
            <a:r>
              <a:rPr lang="vi-VN" sz="3600" dirty="0">
                <a:latin typeface="Cambria" panose="02040503050406030204" pitchFamily="18" charset="0"/>
                <a:ea typeface="Cambria" panose="02040503050406030204" pitchFamily="18" charset="0"/>
              </a:rPr>
              <a:t>Bạn nhỏ nên bổ sung những câu văn miêu tả về màu sắc và hình dạng của bông hoa và những nụ hồng,...</a:t>
            </a:r>
            <a:br>
              <a:rPr lang="vi-VN" sz="3600" dirty="0">
                <a:latin typeface="Cambria" panose="02040503050406030204" pitchFamily="18" charset="0"/>
                <a:ea typeface="Cambria" panose="02040503050406030204" pitchFamily="18" charset="0"/>
              </a:rPr>
            </a:b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3" name="圆角矩形 17">
            <a:extLst>
              <a:ext uri="{FF2B5EF4-FFF2-40B4-BE49-F238E27FC236}">
                <a16:creationId xmlns:a16="http://schemas.microsoft.com/office/drawing/2014/main" id="{A8E535DF-15BD-D423-EF0C-7F74D154BE25}"/>
              </a:ext>
            </a:extLst>
          </p:cNvPr>
          <p:cNvSpPr/>
          <p:nvPr/>
        </p:nvSpPr>
        <p:spPr>
          <a:xfrm>
            <a:off x="510118" y="444590"/>
            <a:ext cx="10977032"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378323" y="682752"/>
            <a:ext cx="11240622" cy="1077218"/>
          </a:xfrm>
          <a:prstGeom prst="rect">
            <a:avLst/>
          </a:prstGeom>
        </p:spPr>
        <p:txBody>
          <a:bodyPr wrap="square">
            <a:spAutoFit/>
          </a:bodyPr>
          <a:lstStyle/>
          <a:p>
            <a:pPr algn="ct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4</a:t>
            </a:r>
            <a:r>
              <a:rPr lang="vi-VN"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 E</a:t>
            </a: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m thích nhất câu văn nào trong bài văn của bạn nhỏ? Theo em, bài văn của bạn nên viết thêm những ý nào?</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TextBox 4"/>
          <p:cNvSpPr txBox="1"/>
          <p:nvPr/>
        </p:nvSpPr>
        <p:spPr>
          <a:xfrm>
            <a:off x="3035091" y="2954867"/>
            <a:ext cx="7611533" cy="2677656"/>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B1: Đọc kĩ bài văn, chọn câu văn mình yêu thích và nêu lí do.</a:t>
            </a:r>
          </a:p>
          <a:p>
            <a:endParaRPr lang="en-US" sz="2800">
              <a:latin typeface="Cambria" panose="02040503050406030204" pitchFamily="18" charset="0"/>
              <a:ea typeface="Cambria" panose="02040503050406030204" pitchFamily="18" charset="0"/>
            </a:endParaRPr>
          </a:p>
          <a:p>
            <a:r>
              <a:rPr lang="en-US" sz="2800">
                <a:latin typeface="Cambria" panose="02040503050406030204" pitchFamily="18" charset="0"/>
                <a:ea typeface="Cambria" panose="02040503050406030204" pitchFamily="18" charset="0"/>
              </a:rPr>
              <a:t>B2: Suy nghĩ để bổ sung ý cho bài văn của bạn nhỏ. Có thể viết câu văn em muốn thêm vào bài văn tả cây hoa hồng của bạn.</a:t>
            </a:r>
            <a:endParaRPr lang="vi-VN"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9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0"/>
          <p:cNvSpPr/>
          <p:nvPr/>
        </p:nvSpPr>
        <p:spPr>
          <a:xfrm>
            <a:off x="314035" y="942109"/>
            <a:ext cx="11573165" cy="5615322"/>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2" cstate="hqprint">
            <a:extLst>
              <a:ext uri="{28A0092B-C50C-407E-A947-70E740481C1C}">
                <a14:useLocalDpi xmlns:a14="http://schemas.microsoft.com/office/drawing/2010/main" val="0"/>
              </a:ext>
            </a:extLst>
          </a:blip>
          <a:srcRect t="24723" b="54721"/>
          <a:stretch/>
        </p:blipFill>
        <p:spPr>
          <a:xfrm>
            <a:off x="1416996" y="-118065"/>
            <a:ext cx="9126436" cy="1600207"/>
          </a:xfrm>
          <a:prstGeom prst="rect">
            <a:avLst/>
          </a:prstGeom>
        </p:spPr>
      </p:pic>
      <p:pic>
        <p:nvPicPr>
          <p:cNvPr id="2" name="Picture 1"/>
          <p:cNvPicPr>
            <a:picLocks noChangeAspect="1"/>
          </p:cNvPicPr>
          <p:nvPr/>
        </p:nvPicPr>
        <p:blipFill>
          <a:blip r:embed="rId3"/>
          <a:stretch>
            <a:fillRect/>
          </a:stretch>
        </p:blipFill>
        <p:spPr>
          <a:xfrm>
            <a:off x="3538726" y="54690"/>
            <a:ext cx="5702156" cy="1017578"/>
          </a:xfrm>
          <a:prstGeom prst="rect">
            <a:avLst/>
          </a:prstGeom>
        </p:spPr>
      </p:pic>
      <p:sp>
        <p:nvSpPr>
          <p:cNvPr id="4" name="TextBox 3"/>
          <p:cNvSpPr txBox="1"/>
          <p:nvPr/>
        </p:nvSpPr>
        <p:spPr>
          <a:xfrm>
            <a:off x="602385" y="1482142"/>
            <a:ext cx="10996464" cy="4493538"/>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1.Kiến thức</a:t>
            </a:r>
          </a:p>
          <a:p>
            <a:pPr lvl="0" algn="just"/>
            <a:r>
              <a:rPr lang="vi-VN" sz="2600" dirty="0">
                <a:latin typeface="Cambria" panose="02040503050406030204" pitchFamily="18" charset="0"/>
                <a:ea typeface="Cambria" panose="02040503050406030204" pitchFamily="18" charset="0"/>
              </a:rPr>
              <a:t>- Đọc đúng và diễn cảm bài đọc Tập làm văn, biết đọc phân biệt lời kể chuyện của bạn nhỏ.</a:t>
            </a:r>
          </a:p>
          <a:p>
            <a:pPr lvl="0" algn="just"/>
            <a:r>
              <a:rPr lang="vi-VN" sz="2600" dirty="0">
                <a:latin typeface="Cambria" panose="02040503050406030204" pitchFamily="18" charset="0"/>
                <a:ea typeface="Cambria" panose="02040503050406030204" pitchFamily="18" charset="0"/>
              </a:rPr>
              <a:t>- Nhận biết được trình tự các sự việc qua lời kể chuyện của bạn nhỏ.</a:t>
            </a:r>
          </a:p>
          <a:p>
            <a:pPr lvl="0" algn="just"/>
            <a:r>
              <a:rPr lang="vi-VN" sz="2600" dirty="0">
                <a:latin typeface="Cambria" panose="02040503050406030204" pitchFamily="18" charset="0"/>
                <a:ea typeface="Cambria" panose="02040503050406030204" pitchFamily="18" charset="0"/>
              </a:rPr>
              <a:t>- Hiểu điều tác giả muốn nói qua câu chuyện.</a:t>
            </a:r>
          </a:p>
          <a:p>
            <a:pPr lvl="0" algn="just"/>
            <a:r>
              <a:rPr lang="vi-VN" sz="2600" dirty="0">
                <a:latin typeface="Cambria" panose="02040503050406030204" pitchFamily="18" charset="0"/>
                <a:ea typeface="Cambria" panose="02040503050406030204" pitchFamily="18" charset="0"/>
              </a:rPr>
              <a:t> </a:t>
            </a:r>
            <a:r>
              <a:rPr lang="en-US" sz="2600" b="1" dirty="0">
                <a:solidFill>
                  <a:srgbClr val="002060"/>
                </a:solidFill>
                <a:latin typeface="Cambria" panose="02040503050406030204" pitchFamily="18" charset="0"/>
                <a:ea typeface="Cambria" panose="02040503050406030204" pitchFamily="18" charset="0"/>
              </a:rPr>
              <a:t>2. </a:t>
            </a:r>
            <a:r>
              <a:rPr lang="en-US" sz="2600" b="1" dirty="0" err="1">
                <a:solidFill>
                  <a:srgbClr val="002060"/>
                </a:solidFill>
                <a:latin typeface="Cambria" panose="02040503050406030204" pitchFamily="18" charset="0"/>
                <a:ea typeface="Cambria" panose="02040503050406030204" pitchFamily="18" charset="0"/>
              </a:rPr>
              <a:t>Năng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lực</a:t>
            </a:r>
            <a:endParaRPr lang="en-US" sz="2600" dirty="0">
              <a:solidFill>
                <a:srgbClr val="002060"/>
              </a:solidFill>
              <a:latin typeface="Cambria" panose="02040503050406030204" pitchFamily="18" charset="0"/>
              <a:ea typeface="Cambria" panose="02040503050406030204" pitchFamily="18" charset="0"/>
            </a:endParaRPr>
          </a:p>
          <a:p>
            <a:pPr lvl="0" algn="just"/>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giao</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tiếp</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hợp</a:t>
            </a:r>
            <a:r>
              <a:rPr lang="fr-FR"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tác; n</a:t>
            </a:r>
            <a:r>
              <a:rPr lang="fr-FR" sz="2600" dirty="0" err="1">
                <a:latin typeface="Cambria" panose="02040503050406030204" pitchFamily="18" charset="0"/>
                <a:ea typeface="Cambria" panose="02040503050406030204" pitchFamily="18" charset="0"/>
              </a:rPr>
              <a:t>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giải</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quyết</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vấn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đề</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và</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sáng</a:t>
            </a:r>
            <a:r>
              <a:rPr lang="fr-FR"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tạo; </a:t>
            </a:r>
            <a:r>
              <a:rPr lang="fr-FR" sz="2600" dirty="0" err="1">
                <a:latin typeface="Cambria" panose="02040503050406030204" pitchFamily="18" charset="0"/>
                <a:ea typeface="Cambria" panose="02040503050406030204" pitchFamily="18" charset="0"/>
              </a:rPr>
              <a:t>phát</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triển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ngôn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ngữ</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và</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văn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học</a:t>
            </a:r>
            <a:r>
              <a:rPr lang="fr-FR" sz="2600" dirty="0">
                <a:latin typeface="Cambria" panose="02040503050406030204" pitchFamily="18" charset="0"/>
                <a:ea typeface="Cambria" panose="02040503050406030204" pitchFamily="18" charset="0"/>
              </a:rPr>
              <a:t> </a:t>
            </a:r>
            <a:endParaRPr lang="vi-VN" sz="2600" dirty="0">
              <a:latin typeface="Cambria" panose="02040503050406030204" pitchFamily="18" charset="0"/>
              <a:ea typeface="Cambria" panose="02040503050406030204" pitchFamily="18" charset="0"/>
            </a:endParaRPr>
          </a:p>
          <a:p>
            <a:pPr lvl="0" algn="just"/>
            <a:r>
              <a:rPr lang="fr-FR" sz="2600" b="1" dirty="0">
                <a:solidFill>
                  <a:srgbClr val="002060"/>
                </a:solidFill>
                <a:latin typeface="Cambria" panose="02040503050406030204" pitchFamily="18" charset="0"/>
                <a:ea typeface="Cambria" panose="02040503050406030204" pitchFamily="18" charset="0"/>
              </a:rPr>
              <a:t>3. </a:t>
            </a:r>
            <a:r>
              <a:rPr lang="fr-FR" sz="2600" b="1" dirty="0" err="1">
                <a:solidFill>
                  <a:srgbClr val="002060"/>
                </a:solidFill>
                <a:latin typeface="Cambria" panose="02040503050406030204" pitchFamily="18" charset="0"/>
                <a:ea typeface="Cambria" panose="02040503050406030204" pitchFamily="18" charset="0"/>
              </a:rPr>
              <a:t>Phẩm</a:t>
            </a:r>
            <a:r>
              <a:rPr lang="fr-FR" sz="2600" b="1" dirty="0">
                <a:solidFill>
                  <a:srgbClr val="002060"/>
                </a:solidFill>
                <a:latin typeface="Cambria" panose="02040503050406030204" pitchFamily="18" charset="0"/>
                <a:ea typeface="Cambria" panose="02040503050406030204" pitchFamily="18" charset="0"/>
              </a:rPr>
              <a:t> </a:t>
            </a:r>
            <a:r>
              <a:rPr lang="fr-FR" sz="2600" b="1" dirty="0" err="1">
                <a:solidFill>
                  <a:srgbClr val="002060"/>
                </a:solidFill>
                <a:latin typeface="Cambria" panose="02040503050406030204" pitchFamily="18" charset="0"/>
                <a:ea typeface="Cambria" panose="02040503050406030204" pitchFamily="18" charset="0"/>
              </a:rPr>
              <a:t>chất</a:t>
            </a:r>
            <a:endParaRPr lang="en-US" sz="2600" b="1" dirty="0">
              <a:solidFill>
                <a:srgbClr val="002060"/>
              </a:solidFill>
              <a:latin typeface="Cambria" panose="02040503050406030204" pitchFamily="18" charset="0"/>
              <a:ea typeface="Cambria" panose="02040503050406030204" pitchFamily="18" charset="0"/>
            </a:endParaRPr>
          </a:p>
          <a:p>
            <a:pPr lvl="0" algn="just"/>
            <a:r>
              <a:rPr lang="vi-VN" sz="2600" dirty="0">
                <a:latin typeface="Cambria" panose="02040503050406030204" pitchFamily="18" charset="0"/>
                <a:ea typeface="Cambria" panose="02040503050406030204" pitchFamily="18" charset="0"/>
              </a:rPr>
              <a:t>Bồi dưỡng tinh thần ham học hỏi, khám phá</a:t>
            </a:r>
            <a:r>
              <a:rPr lang="fr-FR" sz="2600" dirty="0">
                <a:latin typeface="Cambria" panose="02040503050406030204" pitchFamily="18" charset="0"/>
                <a:ea typeface="Cambria" panose="02040503050406030204" pitchFamily="18" charset="0"/>
              </a:rPr>
              <a:t>.</a:t>
            </a:r>
            <a:endParaRPr lang="en-US" sz="2600" dirty="0">
              <a:latin typeface="Cambria" panose="02040503050406030204" pitchFamily="18" charset="0"/>
              <a:ea typeface="Cambria" panose="02040503050406030204" pitchFamily="18" charset="0"/>
            </a:endParaRPr>
          </a:p>
          <a:p>
            <a:pPr algn="just"/>
            <a:r>
              <a:rPr lang="vi-VN" sz="2600" dirty="0">
                <a:latin typeface="Cambria" panose="02040503050406030204" pitchFamily="18" charset="0"/>
                <a:ea typeface="Cambria" panose="02040503050406030204" pitchFamily="18" charset="0"/>
              </a:rPr>
              <a:t>Bồi dưỡng tinh thần nghiêm túc trong học tập.</a:t>
            </a:r>
            <a:endParaRPr lang="en-US"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584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A8E535DF-15BD-D423-EF0C-7F74D154BE25}"/>
              </a:ext>
            </a:extLst>
          </p:cNvPr>
          <p:cNvSpPr/>
          <p:nvPr/>
        </p:nvSpPr>
        <p:spPr>
          <a:xfrm>
            <a:off x="1947334" y="444590"/>
            <a:ext cx="8102600"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2065867" y="684368"/>
            <a:ext cx="7696200" cy="1077218"/>
          </a:xfrm>
          <a:prstGeom prst="rect">
            <a:avLst/>
          </a:prstGeom>
        </p:spPr>
        <p:txBody>
          <a:bodyPr wrap="square">
            <a:spAutoFit/>
          </a:bodyPr>
          <a:lstStyle/>
          <a:p>
            <a:pPr algn="ct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5. Em học được điều gì về cách viết văn miêu tả sau khi đọc câu chuyện trên?</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5" name="TextBox 4"/>
          <p:cNvSpPr txBox="1"/>
          <p:nvPr/>
        </p:nvSpPr>
        <p:spPr>
          <a:xfrm>
            <a:off x="2933491" y="2954867"/>
            <a:ext cx="7611533" cy="2893100"/>
          </a:xfrm>
          <a:prstGeom prst="rect">
            <a:avLst/>
          </a:prstGeom>
          <a:noFill/>
        </p:spPr>
        <p:txBody>
          <a:bodyPr wrap="square" rtlCol="0">
            <a:spAutoFit/>
          </a:bodyPr>
          <a:lstStyle/>
          <a:p>
            <a:r>
              <a:rPr lang="vi-VN" sz="2600" dirty="0">
                <a:latin typeface="Cambria" panose="02040503050406030204" pitchFamily="18" charset="0"/>
                <a:ea typeface="Cambria" panose="02040503050406030204" pitchFamily="18" charset="0"/>
              </a:rPr>
              <a:t>Muốn miêu tả được một sự vật, trước hết :</a:t>
            </a:r>
          </a:p>
          <a:p>
            <a:r>
              <a:rPr lang="vi-VN" sz="2600" dirty="0">
                <a:latin typeface="Cambria" panose="02040503050406030204" pitchFamily="18" charset="0"/>
                <a:ea typeface="Cambria" panose="02040503050406030204" pitchFamily="18" charset="0"/>
              </a:rPr>
              <a:t>+ Quan sát</a:t>
            </a:r>
          </a:p>
          <a:p>
            <a:r>
              <a:rPr lang="vi-VN" sz="2600" dirty="0">
                <a:latin typeface="Cambria" panose="02040503050406030204" pitchFamily="18" charset="0"/>
                <a:ea typeface="Cambria" panose="02040503050406030204" pitchFamily="18" charset="0"/>
              </a:rPr>
              <a:t>+ Liên tưởng, tưởng tượng: hình dung về sự vật đặt trong tương quan các sự vật xung quanh.</a:t>
            </a:r>
          </a:p>
          <a:p>
            <a:r>
              <a:rPr lang="vi-VN" sz="2600" dirty="0">
                <a:latin typeface="Cambria" panose="02040503050406030204" pitchFamily="18" charset="0"/>
                <a:ea typeface="Cambria" panose="02040503050406030204" pitchFamily="18" charset="0"/>
              </a:rPr>
              <a:t>+ So sánh, ví von: Thể hiện tư duy liên tưởng độc đáo riêng của người viết hình dung, cảm nhận về sự vật, hiện tượng miêu tả.</a:t>
            </a:r>
          </a:p>
        </p:txBody>
      </p:sp>
    </p:spTree>
    <p:extLst>
      <p:ext uri="{BB962C8B-B14F-4D97-AF65-F5344CB8AC3E}">
        <p14:creationId xmlns:p14="http://schemas.microsoft.com/office/powerpoint/2010/main" val="1799658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480"/>
            <a:ext cx="12192000" cy="6858000"/>
            <a:chOff x="0" y="0"/>
            <a:chExt cx="12192000" cy="685800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27" name="图片 26"/>
            <p:cNvPicPr>
              <a:picLocks noChangeAspect="1"/>
            </p:cNvPicPr>
            <p:nvPr/>
          </p:nvPicPr>
          <p:blipFill rotWithShape="1">
            <a:blip r:embed="rId2" cstate="hqprint">
              <a:extLst>
                <a:ext uri="{28A0092B-C50C-407E-A947-70E740481C1C}">
                  <a14:useLocalDpi xmlns:a14="http://schemas.microsoft.com/office/drawing/2010/main" val="0"/>
                </a:ext>
              </a:extLst>
            </a:blip>
            <a:srcRect b="64969"/>
            <a:stretch/>
          </p:blipFill>
          <p:spPr>
            <a:xfrm>
              <a:off x="0" y="0"/>
              <a:ext cx="12192000" cy="2033814"/>
            </a:xfrm>
            <a:prstGeom prst="rect">
              <a:avLst/>
            </a:prstGeom>
          </p:spPr>
        </p:pic>
        <p:pic>
          <p:nvPicPr>
            <p:cNvPr id="28" name="图片 27"/>
            <p:cNvPicPr>
              <a:picLocks noChangeAspect="1"/>
            </p:cNvPicPr>
            <p:nvPr/>
          </p:nvPicPr>
          <p:blipFill rotWithShape="1">
            <a:blip r:embed="rId2" cstate="hqprint">
              <a:extLst>
                <a:ext uri="{28A0092B-C50C-407E-A947-70E740481C1C}">
                  <a14:useLocalDpi xmlns:a14="http://schemas.microsoft.com/office/drawing/2010/main" val="0"/>
                </a:ext>
              </a:extLst>
            </a:blip>
            <a:srcRect t="34047" b="60375"/>
            <a:stretch/>
          </p:blipFill>
          <p:spPr>
            <a:xfrm>
              <a:off x="0" y="2033814"/>
              <a:ext cx="12192000" cy="1312636"/>
            </a:xfrm>
            <a:prstGeom prst="rect">
              <a:avLst/>
            </a:prstGeom>
          </p:spPr>
        </p:pic>
      </p:grpSp>
      <p:sp>
        <p:nvSpPr>
          <p:cNvPr id="6" name="矩形 5"/>
          <p:cNvSpPr/>
          <p:nvPr/>
        </p:nvSpPr>
        <p:spPr>
          <a:xfrm>
            <a:off x="2108955" y="1456246"/>
            <a:ext cx="9048572" cy="4614354"/>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2616199" y="1124654"/>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10" name="Rectangle 9"/>
          <p:cNvSpPr/>
          <p:nvPr/>
        </p:nvSpPr>
        <p:spPr>
          <a:xfrm>
            <a:off x="2616198" y="1107747"/>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4" name="Rectangle 3"/>
          <p:cNvSpPr/>
          <p:nvPr/>
        </p:nvSpPr>
        <p:spPr>
          <a:xfrm>
            <a:off x="2375354" y="3177214"/>
            <a:ext cx="8515773" cy="1569660"/>
          </a:xfrm>
          <a:prstGeom prst="rect">
            <a:avLst/>
          </a:prstGeom>
        </p:spPr>
        <p:txBody>
          <a:bodyPr wrap="square">
            <a:spAutoFit/>
          </a:bodyPr>
          <a:lstStyle/>
          <a:p>
            <a:pPr lvl="0" algn="ctr"/>
            <a:r>
              <a:rPr lang="vi-VN" sz="3200" b="1" dirty="0">
                <a:latin typeface="Cambria" panose="02040503050406030204" pitchFamily="18" charset="0"/>
                <a:ea typeface="Cambria" panose="02040503050406030204" pitchFamily="18" charset="0"/>
              </a:rPr>
              <a:t>Muốn viết bài văn miêu tả, cần có những trải nghiệm thực tế, cần quan sát kĩ sự vật được miêu tả, cần phát huy trí tưởng tượng...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27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dirty="0"/>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pic>
        <p:nvPicPr>
          <p:cNvPr id="3" name="Picture 2"/>
          <p:cNvPicPr>
            <a:picLocks noChangeAspect="1"/>
          </p:cNvPicPr>
          <p:nvPr/>
        </p:nvPicPr>
        <p:blipFill>
          <a:blip r:embed="rId2"/>
          <a:stretch>
            <a:fillRect/>
          </a:stretch>
        </p:blipFill>
        <p:spPr>
          <a:xfrm>
            <a:off x="1086882" y="503079"/>
            <a:ext cx="10701219" cy="1803281"/>
          </a:xfrm>
          <a:prstGeom prst="rect">
            <a:avLst/>
          </a:prstGeom>
        </p:spPr>
      </p:pic>
      <p:sp>
        <p:nvSpPr>
          <p:cNvPr id="2" name="TextBox 1"/>
          <p:cNvSpPr txBox="1"/>
          <p:nvPr/>
        </p:nvSpPr>
        <p:spPr>
          <a:xfrm>
            <a:off x="613833" y="1786466"/>
            <a:ext cx="10964333" cy="4062651"/>
          </a:xfrm>
          <a:prstGeom prst="rect">
            <a:avLst/>
          </a:prstGeom>
          <a:noFill/>
        </p:spPr>
        <p:txBody>
          <a:bodyPr wrap="square" rtlCol="0">
            <a:spAutoFit/>
          </a:bodyPr>
          <a:lstStyle/>
          <a:p>
            <a:pPr lvl="0" algn="just">
              <a:defRPr/>
            </a:pPr>
            <a:r>
              <a:rPr lang="vi-VN" sz="3000" dirty="0">
                <a:solidFill>
                  <a:prstClr val="black"/>
                </a:solidFill>
                <a:latin typeface="Cambria" panose="02040503050406030204" pitchFamily="18" charset="0"/>
                <a:ea typeface="Cambria" panose="02040503050406030204" pitchFamily="18" charset="0"/>
              </a:rPr>
              <a:t>      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lvl="0" algn="just">
              <a:defRPr/>
            </a:pPr>
            <a:r>
              <a:rPr lang="vi-VN" sz="3000" dirty="0">
                <a:solidFill>
                  <a:prstClr val="black"/>
                </a:solidFill>
                <a:latin typeface="Cambria" panose="02040503050406030204" pitchFamily="18" charset="0"/>
                <a:ea typeface="Cambria" panose="02040503050406030204" pitchFamily="18" charset="0"/>
              </a:rPr>
              <a:t>  </a:t>
            </a:r>
            <a:r>
              <a:rPr lang="vi-VN" sz="3000" i="1" dirty="0">
                <a:solidFill>
                  <a:prstClr val="black"/>
                </a:solidFill>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r>
              <a:rPr lang="vi-VN" sz="3000" dirty="0">
                <a:solidFill>
                  <a:prstClr val="black"/>
                </a:solidFill>
                <a:latin typeface="Cambria" panose="02040503050406030204" pitchFamily="18" charset="0"/>
                <a:ea typeface="Cambria" panose="02040503050406030204" pitchFamily="18" charset="0"/>
              </a:rPr>
              <a:t> </a:t>
            </a:r>
          </a:p>
          <a:p>
            <a:pPr lvl="0" algn="just">
              <a:defRPr/>
            </a:pPr>
            <a:r>
              <a:rPr lang="vi-VN" sz="3000" dirty="0">
                <a:solidFill>
                  <a:prstClr val="black"/>
                </a:solidFill>
                <a:latin typeface="Cambria" panose="02040503050406030204" pitchFamily="18" charset="0"/>
                <a:ea typeface="Cambria" panose="02040503050406030204" pitchFamily="18" charset="0"/>
              </a:rPr>
              <a:t> 							(Theo Trần Quốc Toàn)</a:t>
            </a:r>
          </a:p>
          <a:p>
            <a:endParaRPr lang="en-US" dirty="0"/>
          </a:p>
        </p:txBody>
      </p:sp>
    </p:spTree>
    <p:extLst>
      <p:ext uri="{BB962C8B-B14F-4D97-AF65-F5344CB8AC3E}">
        <p14:creationId xmlns:p14="http://schemas.microsoft.com/office/powerpoint/2010/main" val="104459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3941" y="-1114126"/>
            <a:ext cx="8287352" cy="7700209"/>
          </a:xfrm>
          <a:prstGeom prst="rect">
            <a:avLst/>
          </a:prstGeom>
        </p:spPr>
      </p:pic>
      <p:pic>
        <p:nvPicPr>
          <p:cNvPr id="3" name="Picture 2"/>
          <p:cNvPicPr>
            <a:picLocks noChangeAspect="1"/>
          </p:cNvPicPr>
          <p:nvPr/>
        </p:nvPicPr>
        <p:blipFill>
          <a:blip r:embed="rId3"/>
          <a:stretch>
            <a:fillRect/>
          </a:stretch>
        </p:blipFill>
        <p:spPr>
          <a:xfrm>
            <a:off x="416103" y="0"/>
            <a:ext cx="8023031" cy="1944793"/>
          </a:xfrm>
          <a:prstGeom prst="rect">
            <a:avLst/>
          </a:prstGeom>
        </p:spPr>
      </p:pic>
      <p:sp>
        <p:nvSpPr>
          <p:cNvPr id="4" name="Rectangle 3"/>
          <p:cNvSpPr/>
          <p:nvPr/>
        </p:nvSpPr>
        <p:spPr>
          <a:xfrm>
            <a:off x="1116532" y="3058919"/>
            <a:ext cx="6901312" cy="677108"/>
          </a:xfrm>
          <a:prstGeom prst="rect">
            <a:avLst/>
          </a:prstGeom>
        </p:spPr>
        <p:txBody>
          <a:bodyPr wrap="square">
            <a:spAutoFit/>
          </a:bodyPr>
          <a:lstStyle/>
          <a:p>
            <a:pPr algn="ctr"/>
            <a:r>
              <a:rPr lang="vi-VN" sz="3800" b="1" dirty="0">
                <a:latin typeface="Cambria" panose="02040503050406030204" pitchFamily="18" charset="0"/>
                <a:ea typeface="Cambria" panose="02040503050406030204" pitchFamily="18" charset="0"/>
              </a:rPr>
              <a:t>Vận dụng vào bài văn miêu tả.</a:t>
            </a:r>
            <a:endParaRPr lang="en-US" sz="3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3911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250" b="91900" l="2100" r="100000">
                        <a14:foregroundMark x1="52450" y1="54900" x2="52950" y2="57050"/>
                        <a14:foregroundMark x1="25550" y1="56700" x2="25050" y2="61650"/>
                        <a14:foregroundMark x1="83300" y1="81250" x2="84650" y2="85850"/>
                        <a14:foregroundMark x1="84300" y1="85700" x2="82600" y2="89400"/>
                        <a14:foregroundMark x1="80550" y1="88700" x2="82600" y2="89050"/>
                        <a14:foregroundMark x1="70950" y1="88700" x2="74050" y2="88000"/>
                        <a14:foregroundMark x1="69250" y1="87450" x2="74400" y2="85500"/>
                        <a14:foregroundMark x1="69100" y1="88000" x2="66500" y2="88000"/>
                        <a14:foregroundMark x1="52950" y1="85150" x2="55200" y2="90650"/>
                        <a14:foregroundMark x1="46100" y1="85350" x2="44900" y2="91900"/>
                        <a14:foregroundMark x1="55050" y1="84100" x2="56050" y2="87300"/>
                        <a14:foregroundMark x1="43700" y1="84800" x2="43550" y2="89250"/>
                        <a14:foregroundMark x1="20600" y1="82850" x2="25050" y2="91750"/>
                        <a14:foregroundMark x1="20100" y1="85350" x2="19550" y2="89250"/>
                        <a14:foregroundMark x1="17500" y1="79300" x2="11500" y2="84100"/>
                        <a14:foregroundMark x1="11000" y1="82500" x2="11700" y2="88000"/>
                        <a14:foregroundMark x1="14250" y1="84450" x2="13400" y2="85350"/>
                        <a14:foregroundMark x1="80700" y1="84250" x2="81600" y2="86550"/>
                      </a14:backgroundRemoval>
                    </a14:imgEffect>
                  </a14:imgLayer>
                </a14:imgProps>
              </a:ext>
              <a:ext uri="{28A0092B-C50C-407E-A947-70E740481C1C}">
                <a14:useLocalDpi xmlns:a14="http://schemas.microsoft.com/office/drawing/2010/main" val="0"/>
              </a:ext>
            </a:extLst>
          </a:blip>
          <a:stretch>
            <a:fillRect/>
          </a:stretch>
        </p:blipFill>
        <p:spPr>
          <a:xfrm>
            <a:off x="-197988" y="1363503"/>
            <a:ext cx="5852665" cy="5827784"/>
          </a:xfrm>
          <a:prstGeom prst="rect">
            <a:avLst/>
          </a:prstGeom>
        </p:spPr>
      </p:pic>
      <p:grpSp>
        <p:nvGrpSpPr>
          <p:cNvPr id="3" name="Group 2">
            <a:extLst>
              <a:ext uri="{FF2B5EF4-FFF2-40B4-BE49-F238E27FC236}">
                <a16:creationId xmlns:a16="http://schemas.microsoft.com/office/drawing/2014/main" id="{77D83055-51E8-411E-B392-E20D0DF42A5A}"/>
              </a:ext>
            </a:extLst>
          </p:cNvPr>
          <p:cNvGrpSpPr/>
          <p:nvPr/>
        </p:nvGrpSpPr>
        <p:grpSpPr>
          <a:xfrm>
            <a:off x="-197988" y="1414262"/>
            <a:ext cx="5407305" cy="2048715"/>
            <a:chOff x="5290603" y="454606"/>
            <a:chExt cx="5407305" cy="2048715"/>
          </a:xfrm>
        </p:grpSpPr>
        <p:pic>
          <p:nvPicPr>
            <p:cNvPr id="4" name="Picture 3">
              <a:extLst>
                <a:ext uri="{FF2B5EF4-FFF2-40B4-BE49-F238E27FC236}">
                  <a16:creationId xmlns:a16="http://schemas.microsoft.com/office/drawing/2014/main" id="{4945A6F9-F374-4E03-AAE6-972E8811F223}"/>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4907" b="66795"/>
            <a:stretch/>
          </p:blipFill>
          <p:spPr>
            <a:xfrm>
              <a:off x="5290603" y="454606"/>
              <a:ext cx="5407305" cy="2048715"/>
            </a:xfrm>
            <a:prstGeom prst="rect">
              <a:avLst/>
            </a:prstGeom>
          </p:spPr>
        </p:pic>
        <p:sp>
          <p:nvSpPr>
            <p:cNvPr id="5" name="Rectangle 4">
              <a:extLst>
                <a:ext uri="{FF2B5EF4-FFF2-40B4-BE49-F238E27FC236}">
                  <a16:creationId xmlns:a16="http://schemas.microsoft.com/office/drawing/2014/main" id="{47AE016A-7037-42CD-97ED-FAA728A9E0C2}"/>
                </a:ext>
              </a:extLst>
            </p:cNvPr>
            <p:cNvSpPr/>
            <p:nvPr/>
          </p:nvSpPr>
          <p:spPr>
            <a:xfrm>
              <a:off x="6649175" y="921618"/>
              <a:ext cx="2690160" cy="1015663"/>
            </a:xfrm>
            <a:prstGeom prst="rect">
              <a:avLst/>
            </a:prstGeom>
            <a:noFill/>
          </p:spPr>
          <p:txBody>
            <a:bodyPr wrap="none" lIns="91440" tIns="45720" rIns="91440" bIns="45720">
              <a:spAutoFit/>
            </a:bodyPr>
            <a:lstStyle/>
            <a:p>
              <a:pPr algn="ct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Dặn</a:t>
              </a:r>
              <a:r>
                <a:rPr lang="en-US" sz="60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 </a:t>
              </a: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dò</a:t>
              </a:r>
              <a:endParaRPr lang="en-US" sz="60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endParaRPr>
            </a:p>
          </p:txBody>
        </p:sp>
      </p:grpSp>
      <p:sp>
        <p:nvSpPr>
          <p:cNvPr id="7" name="圆角矩形 17">
            <a:extLst>
              <a:ext uri="{FF2B5EF4-FFF2-40B4-BE49-F238E27FC236}">
                <a16:creationId xmlns:a16="http://schemas.microsoft.com/office/drawing/2014/main" id="{A8E535DF-15BD-D423-EF0C-7F74D154BE25}"/>
              </a:ext>
            </a:extLst>
          </p:cNvPr>
          <p:cNvSpPr/>
          <p:nvPr/>
        </p:nvSpPr>
        <p:spPr>
          <a:xfrm>
            <a:off x="5740879" y="2140876"/>
            <a:ext cx="6182668" cy="180600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8" name="TextBox 7">
            <a:extLst>
              <a:ext uri="{FF2B5EF4-FFF2-40B4-BE49-F238E27FC236}">
                <a16:creationId xmlns:a16="http://schemas.microsoft.com/office/drawing/2014/main" id="{D99853CE-5EC4-49A4-8667-655018BA9092}"/>
              </a:ext>
            </a:extLst>
          </p:cNvPr>
          <p:cNvSpPr txBox="1"/>
          <p:nvPr/>
        </p:nvSpPr>
        <p:spPr>
          <a:xfrm>
            <a:off x="5451440" y="2365795"/>
            <a:ext cx="6472107" cy="1138773"/>
          </a:xfrm>
          <a:prstGeom prst="rect">
            <a:avLst/>
          </a:prstGeom>
          <a:noFill/>
        </p:spPr>
        <p:txBody>
          <a:bodyPr wrap="square">
            <a:spAutoFit/>
          </a:bodyPr>
          <a:lstStyle/>
          <a:p>
            <a:pPr marL="457200" indent="-457200" algn="ctr">
              <a:buFont typeface="Wingdings" panose="05000000000000000000" pitchFamily="2" charset="2"/>
              <a:buChar char="Ø"/>
            </a:pPr>
            <a:r>
              <a:rPr lang="vi-VN" sz="3400" b="1" dirty="0">
                <a:solidFill>
                  <a:srgbClr val="0070C0"/>
                </a:solidFill>
                <a:latin typeface="Cambria" panose="02040503050406030204" pitchFamily="18" charset="0"/>
                <a:ea typeface="Cambria" panose="02040503050406030204" pitchFamily="18" charset="0"/>
              </a:rPr>
              <a:t>Luyện đọc và ghi nhớ</a:t>
            </a:r>
          </a:p>
          <a:p>
            <a:pPr algn="ctr"/>
            <a:r>
              <a:rPr lang="vi-VN" sz="3400" b="1" dirty="0">
                <a:solidFill>
                  <a:srgbClr val="0070C0"/>
                </a:solidFill>
                <a:latin typeface="Cambria" panose="02040503050406030204" pitchFamily="18" charset="0"/>
                <a:ea typeface="Cambria" panose="02040503050406030204" pitchFamily="18" charset="0"/>
              </a:rPr>
              <a:t> nội dung bài đọc.</a:t>
            </a:r>
            <a:endParaRPr lang="en-US" sz="3400" b="1" dirty="0">
              <a:solidFill>
                <a:srgbClr val="0070C0"/>
              </a:solidFill>
              <a:latin typeface="Cambria" panose="02040503050406030204" pitchFamily="18" charset="0"/>
              <a:ea typeface="Cambria" panose="02040503050406030204" pitchFamily="18" charset="0"/>
            </a:endParaRPr>
          </a:p>
        </p:txBody>
      </p:sp>
      <p:sp>
        <p:nvSpPr>
          <p:cNvPr id="10" name="圆角矩形 17">
            <a:extLst>
              <a:ext uri="{FF2B5EF4-FFF2-40B4-BE49-F238E27FC236}">
                <a16:creationId xmlns:a16="http://schemas.microsoft.com/office/drawing/2014/main" id="{A8E535DF-15BD-D423-EF0C-7F74D154BE25}"/>
              </a:ext>
            </a:extLst>
          </p:cNvPr>
          <p:cNvSpPr/>
          <p:nvPr/>
        </p:nvSpPr>
        <p:spPr>
          <a:xfrm>
            <a:off x="5740879" y="4201030"/>
            <a:ext cx="6182668" cy="180600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11" name="TextBox 10">
            <a:extLst>
              <a:ext uri="{FF2B5EF4-FFF2-40B4-BE49-F238E27FC236}">
                <a16:creationId xmlns:a16="http://schemas.microsoft.com/office/drawing/2014/main" id="{2F732E6A-9C20-466B-8A2E-3F8ACF9BAD43}"/>
              </a:ext>
            </a:extLst>
          </p:cNvPr>
          <p:cNvSpPr txBox="1"/>
          <p:nvPr/>
        </p:nvSpPr>
        <p:spPr>
          <a:xfrm>
            <a:off x="5740879" y="4534644"/>
            <a:ext cx="6004313" cy="1138773"/>
          </a:xfrm>
          <a:prstGeom prst="rect">
            <a:avLst/>
          </a:prstGeom>
          <a:noFill/>
        </p:spPr>
        <p:txBody>
          <a:bodyPr wrap="square">
            <a:spAutoFit/>
          </a:bodyPr>
          <a:lstStyle/>
          <a:p>
            <a:pPr marL="457200" indent="-457200" algn="ctr">
              <a:buFont typeface="Wingdings" panose="05000000000000000000" pitchFamily="2" charset="2"/>
              <a:buChar char="Ø"/>
            </a:pPr>
            <a:r>
              <a:rPr lang="vi-VN" sz="3400" b="1" dirty="0">
                <a:solidFill>
                  <a:srgbClr val="0070C0"/>
                </a:solidFill>
                <a:latin typeface="Cambria" panose="02040503050406030204" pitchFamily="18" charset="0"/>
                <a:ea typeface="Cambria" panose="02040503050406030204" pitchFamily="18" charset="0"/>
              </a:rPr>
              <a:t>Cần quan sát, khám phá xung quanh. </a:t>
            </a:r>
            <a:endParaRPr lang="en-US" sz="34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8001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A8E535DF-15BD-D423-EF0C-7F74D154BE25}"/>
              </a:ext>
            </a:extLst>
          </p:cNvPr>
          <p:cNvSpPr/>
          <p:nvPr/>
        </p:nvSpPr>
        <p:spPr>
          <a:xfrm>
            <a:off x="3115220" y="388980"/>
            <a:ext cx="8145518" cy="405264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pic>
        <p:nvPicPr>
          <p:cNvPr id="3" name="Picture 2"/>
          <p:cNvPicPr>
            <a:picLocks noChangeAspect="1"/>
          </p:cNvPicPr>
          <p:nvPr/>
        </p:nvPicPr>
        <p:blipFill>
          <a:blip r:embed="rId2"/>
          <a:stretch>
            <a:fillRect/>
          </a:stretch>
        </p:blipFill>
        <p:spPr>
          <a:xfrm>
            <a:off x="2476095" y="0"/>
            <a:ext cx="9181372" cy="4706520"/>
          </a:xfrm>
          <a:prstGeom prst="rect">
            <a:avLst/>
          </a:prstGeom>
        </p:spPr>
      </p:pic>
      <p:pic>
        <p:nvPicPr>
          <p:cNvPr id="5" name="Picture 4">
            <a:extLst>
              <a:ext uri="{FF2B5EF4-FFF2-40B4-BE49-F238E27FC236}">
                <a16:creationId xmlns:a16="http://schemas.microsoft.com/office/drawing/2014/main" id="{2407BE3A-8D29-FDC1-0C44-2A1165241582}"/>
              </a:ext>
            </a:extLst>
          </p:cNvPr>
          <p:cNvPicPr>
            <a:picLocks noChangeAspect="1"/>
          </p:cNvPicPr>
          <p:nvPr/>
        </p:nvPicPr>
        <p:blipFill>
          <a:blip r:embed="rId3"/>
          <a:stretch>
            <a:fillRect/>
          </a:stretch>
        </p:blipFill>
        <p:spPr>
          <a:xfrm>
            <a:off x="27877" y="1572370"/>
            <a:ext cx="3764485" cy="5241393"/>
          </a:xfrm>
          <a:prstGeom prst="rect">
            <a:avLst/>
          </a:prstGeom>
        </p:spPr>
      </p:pic>
    </p:spTree>
    <p:extLst>
      <p:ext uri="{BB962C8B-B14F-4D97-AF65-F5344CB8AC3E}">
        <p14:creationId xmlns:p14="http://schemas.microsoft.com/office/powerpoint/2010/main" val="4017893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A8E535DF-15BD-D423-EF0C-7F74D154BE25}"/>
              </a:ext>
            </a:extLst>
          </p:cNvPr>
          <p:cNvSpPr/>
          <p:nvPr/>
        </p:nvSpPr>
        <p:spPr>
          <a:xfrm>
            <a:off x="1517816" y="2883116"/>
            <a:ext cx="9593196" cy="2454310"/>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pic>
        <p:nvPicPr>
          <p:cNvPr id="11" name="Picture 10"/>
          <p:cNvPicPr>
            <a:picLocks noChangeAspect="1"/>
          </p:cNvPicPr>
          <p:nvPr/>
        </p:nvPicPr>
        <p:blipFill>
          <a:blip r:embed="rId2"/>
          <a:stretch>
            <a:fillRect/>
          </a:stretch>
        </p:blipFill>
        <p:spPr>
          <a:xfrm>
            <a:off x="2545389" y="545129"/>
            <a:ext cx="8565622" cy="1950889"/>
          </a:xfrm>
          <a:prstGeom prst="rect">
            <a:avLst/>
          </a:prstGeom>
        </p:spPr>
      </p:pic>
      <p:sp>
        <p:nvSpPr>
          <p:cNvPr id="7" name="Rectangle 6"/>
          <p:cNvSpPr/>
          <p:nvPr/>
        </p:nvSpPr>
        <p:spPr>
          <a:xfrm>
            <a:off x="1838906" y="3064896"/>
            <a:ext cx="8951014" cy="1938992"/>
          </a:xfrm>
          <a:prstGeom prst="rect">
            <a:avLst/>
          </a:prstGeom>
        </p:spPr>
        <p:txBody>
          <a:bodyPr wrap="square">
            <a:spAutoFit/>
          </a:bodyPr>
          <a:lstStyle/>
          <a:p>
            <a:pPr lvl="0" algn="ctr">
              <a:defRPr/>
            </a:pPr>
            <a:r>
              <a:rPr lang="vi-VN" sz="4000" b="1" kern="0" dirty="0">
                <a:solidFill>
                  <a:srgbClr val="002060"/>
                </a:solidFill>
                <a:latin typeface="Cambria" panose="02040503050406030204" pitchFamily="18" charset="0"/>
              </a:rPr>
              <a:t>Trao đổi với bạn:</a:t>
            </a:r>
          </a:p>
          <a:p>
            <a:pPr lvl="0" algn="ctr">
              <a:defRPr/>
            </a:pPr>
            <a:r>
              <a:rPr lang="vi-VN" sz="4000" b="1" i="1" kern="0" dirty="0">
                <a:solidFill>
                  <a:srgbClr val="002060"/>
                </a:solidFill>
                <a:latin typeface="Cambria" panose="02040503050406030204" pitchFamily="18" charset="0"/>
              </a:rPr>
              <a:t>Khi tả một sự vật làm thế nào để tả đúng đặc điểm của sự vật ấy?</a:t>
            </a:r>
            <a:endParaRPr lang="en-US" sz="4000" b="1" i="1" kern="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1024870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7707" y="0"/>
            <a:ext cx="7925327" cy="2193883"/>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4453"/>
          <a:stretch/>
        </p:blipFill>
        <p:spPr>
          <a:xfrm>
            <a:off x="25446" y="3571334"/>
            <a:ext cx="4044330" cy="3286666"/>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3685269" y="1612645"/>
            <a:ext cx="7437765" cy="2139881"/>
          </a:xfrm>
          <a:prstGeom prst="rect">
            <a:avLst/>
          </a:prstGeom>
        </p:spPr>
      </p:pic>
      <p:pic>
        <p:nvPicPr>
          <p:cNvPr id="5" name="Picture 4"/>
          <p:cNvPicPr>
            <a:picLocks noChangeAspect="1"/>
          </p:cNvPicPr>
          <p:nvPr/>
        </p:nvPicPr>
        <p:blipFill>
          <a:blip r:embed="rId5"/>
          <a:stretch>
            <a:fillRect/>
          </a:stretch>
        </p:blipFill>
        <p:spPr>
          <a:xfrm>
            <a:off x="3126122" y="3176923"/>
            <a:ext cx="8760711" cy="2316681"/>
          </a:xfrm>
          <a:prstGeom prst="rect">
            <a:avLst/>
          </a:prstGeom>
        </p:spPr>
      </p:pic>
      <p:pic>
        <p:nvPicPr>
          <p:cNvPr id="6" name="Picture 5"/>
          <p:cNvPicPr>
            <a:picLocks noChangeAspect="1"/>
          </p:cNvPicPr>
          <p:nvPr/>
        </p:nvPicPr>
        <p:blipFill>
          <a:blip r:embed="rId6"/>
          <a:stretch>
            <a:fillRect/>
          </a:stretch>
        </p:blipFill>
        <p:spPr>
          <a:xfrm>
            <a:off x="2584324" y="4714433"/>
            <a:ext cx="9553260" cy="2347163"/>
          </a:xfrm>
          <a:prstGeom prst="rect">
            <a:avLst/>
          </a:prstGeom>
        </p:spPr>
      </p:pic>
    </p:spTree>
    <p:extLst>
      <p:ext uri="{BB962C8B-B14F-4D97-AF65-F5344CB8AC3E}">
        <p14:creationId xmlns:p14="http://schemas.microsoft.com/office/powerpoint/2010/main" val="39175204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90"/>
                                          </p:val>
                                        </p:tav>
                                        <p:tav tm="100000">
                                          <p:val>
                                            <p:fltVal val="0"/>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90"/>
                                          </p:val>
                                        </p:tav>
                                        <p:tav tm="100000">
                                          <p:val>
                                            <p:fltVal val="0"/>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7" name="Picture 6"/>
          <p:cNvPicPr>
            <a:picLocks noChangeAspect="1"/>
          </p:cNvPicPr>
          <p:nvPr/>
        </p:nvPicPr>
        <p:blipFill>
          <a:blip r:embed="rId3"/>
          <a:stretch>
            <a:fillRect/>
          </a:stretch>
        </p:blipFill>
        <p:spPr>
          <a:xfrm>
            <a:off x="2314419" y="2628620"/>
            <a:ext cx="7258464" cy="1481937"/>
          </a:xfrm>
          <a:prstGeom prst="rect">
            <a:avLst/>
          </a:prstGeom>
        </p:spPr>
      </p:pic>
    </p:spTree>
    <p:extLst>
      <p:ext uri="{BB962C8B-B14F-4D97-AF65-F5344CB8AC3E}">
        <p14:creationId xmlns:p14="http://schemas.microsoft.com/office/powerpoint/2010/main" val="3845484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017289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grpSp>
        <p:nvGrpSpPr>
          <p:cNvPr id="10" name="Group 9">
            <a:extLst>
              <a:ext uri="{FF2B5EF4-FFF2-40B4-BE49-F238E27FC236}">
                <a16:creationId xmlns:a16="http://schemas.microsoft.com/office/drawing/2014/main" id="{3E022641-F937-4B6D-816A-4D8670618810}"/>
              </a:ext>
            </a:extLst>
          </p:cNvPr>
          <p:cNvGrpSpPr/>
          <p:nvPr/>
        </p:nvGrpSpPr>
        <p:grpSpPr>
          <a:xfrm>
            <a:off x="7244346" y="1009774"/>
            <a:ext cx="4947654" cy="1361483"/>
            <a:chOff x="5425541" y="1047723"/>
            <a:chExt cx="4827497" cy="2168925"/>
          </a:xfrm>
        </p:grpSpPr>
        <p:sp>
          <p:nvSpPr>
            <p:cNvPr id="11" name="Speech Bubble: Rectangle with Corners Rounded 7">
              <a:extLst>
                <a:ext uri="{FF2B5EF4-FFF2-40B4-BE49-F238E27FC236}">
                  <a16:creationId xmlns:a16="http://schemas.microsoft.com/office/drawing/2014/main" id="{98C5D630-6596-4118-846D-AB42D8F34EC7}"/>
                </a:ext>
              </a:extLst>
            </p:cNvPr>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FD28518-CA42-4BC6-B244-5CBC461F2EBD}"/>
                </a:ext>
              </a:extLst>
            </p:cNvPr>
            <p:cNvSpPr txBox="1"/>
            <p:nvPr/>
          </p:nvSpPr>
          <p:spPr>
            <a:xfrm>
              <a:off x="5572936" y="1189355"/>
              <a:ext cx="4532707" cy="1863166"/>
            </a:xfrm>
            <a:prstGeom prst="rect">
              <a:avLst/>
            </a:prstGeom>
            <a:noFill/>
          </p:spPr>
          <p:txBody>
            <a:bodyPr wrap="square">
              <a:spAutoFit/>
            </a:bodyPr>
            <a:lstStyle/>
            <a:p>
              <a:pPr algn="ctr"/>
              <a:r>
                <a:rPr lang="vi-VN" sz="3500" b="1" dirty="0">
                  <a:solidFill>
                    <a:srgbClr val="C00000"/>
                  </a:solidFill>
                </a:rPr>
                <a:t>Bài đọc chia làm mấy đoạn?</a:t>
              </a:r>
              <a:endParaRPr lang="en-US" sz="3500" b="1" dirty="0">
                <a:solidFill>
                  <a:srgbClr val="C00000"/>
                </a:solidFill>
              </a:endParaRPr>
            </a:p>
          </p:txBody>
        </p:sp>
      </p:grpSp>
      <p:pic>
        <p:nvPicPr>
          <p:cNvPr id="14" name="Picture 13">
            <a:extLst>
              <a:ext uri="{FF2B5EF4-FFF2-40B4-BE49-F238E27FC236}">
                <a16:creationId xmlns:a16="http://schemas.microsoft.com/office/drawing/2014/main"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5" name="TextBox 14"/>
          <p:cNvSpPr txBox="1"/>
          <p:nvPr/>
        </p:nvSpPr>
        <p:spPr>
          <a:xfrm>
            <a:off x="-975423" y="1304081"/>
            <a:ext cx="9621240" cy="1015663"/>
          </a:xfrm>
          <a:prstGeom prst="rect">
            <a:avLst/>
          </a:prstGeom>
          <a:noFill/>
        </p:spPr>
        <p:txBody>
          <a:bodyPr wrap="square" rtlCol="0">
            <a:spAutoFit/>
          </a:bodyPr>
          <a:lstStyle/>
          <a:p>
            <a:pPr algn="ct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CHIA</a:t>
            </a:r>
            <a:r>
              <a:rPr lang="vi-VN" sz="6000" b="1" dirty="0">
                <a:solidFill>
                  <a:srgbClr val="E345BA"/>
                </a:solidFill>
                <a:effectLst>
                  <a:outerShdw blurRad="38100" dist="38100" dir="2700000" algn="tl">
                    <a:srgbClr val="000000">
                      <a:alpha val="43137"/>
                    </a:srgbClr>
                  </a:outerShdw>
                </a:effectLst>
                <a:latin typeface="UTM Futura Extra" panose="02040603050506020204" pitchFamily="18" charset="0"/>
              </a:rPr>
              <a:t> </a:t>
            </a: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ĐOẠN</a:t>
            </a:r>
          </a:p>
        </p:txBody>
      </p:sp>
      <p:sp>
        <p:nvSpPr>
          <p:cNvPr id="17" name="矩形 29">
            <a:extLst>
              <a:ext uri="{FF2B5EF4-FFF2-40B4-BE49-F238E27FC236}">
                <a16:creationId xmlns:a16="http://schemas.microsoft.com/office/drawing/2014/main" id="{374BA373-0D5B-441B-8785-6935E06E5EAE}"/>
              </a:ext>
            </a:extLst>
          </p:cNvPr>
          <p:cNvSpPr/>
          <p:nvPr/>
        </p:nvSpPr>
        <p:spPr>
          <a:xfrm>
            <a:off x="1316034" y="2897290"/>
            <a:ext cx="6276256" cy="578882"/>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1: Từ đầu... để dở dang bài văn</a:t>
            </a:r>
            <a:endParaRPr lang="en-US" sz="2800" b="1" dirty="0">
              <a:latin typeface="Cambria" panose="02040503050406030204" pitchFamily="18" charset="0"/>
              <a:ea typeface="Cambria" panose="02040503050406030204" pitchFamily="18" charset="0"/>
            </a:endParaRPr>
          </a:p>
        </p:txBody>
      </p:sp>
      <p:sp>
        <p:nvSpPr>
          <p:cNvPr id="19" name="矩形 29">
            <a:extLst>
              <a:ext uri="{FF2B5EF4-FFF2-40B4-BE49-F238E27FC236}">
                <a16:creationId xmlns:a16="http://schemas.microsoft.com/office/drawing/2014/main" id="{374BA373-0D5B-441B-8785-6935E06E5EAE}"/>
              </a:ext>
            </a:extLst>
          </p:cNvPr>
          <p:cNvSpPr/>
          <p:nvPr/>
        </p:nvSpPr>
        <p:spPr>
          <a:xfrm>
            <a:off x="1012378" y="3939092"/>
            <a:ext cx="7144753" cy="66985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en-US" sz="3400" dirty="0">
              <a:latin typeface="Cambria" panose="02040503050406030204" pitchFamily="18" charset="0"/>
              <a:ea typeface="Cambria" panose="02040503050406030204" pitchFamily="18" charset="0"/>
            </a:endParaRPr>
          </a:p>
        </p:txBody>
      </p:sp>
      <p:sp>
        <p:nvSpPr>
          <p:cNvPr id="20" name="矩形 29">
            <a:extLst>
              <a:ext uri="{FF2B5EF4-FFF2-40B4-BE49-F238E27FC236}">
                <a16:creationId xmlns:a16="http://schemas.microsoft.com/office/drawing/2014/main" id="{374BA373-0D5B-441B-8785-6935E06E5EAE}"/>
              </a:ext>
            </a:extLst>
          </p:cNvPr>
          <p:cNvSpPr/>
          <p:nvPr/>
        </p:nvSpPr>
        <p:spPr>
          <a:xfrm>
            <a:off x="1765698" y="4905951"/>
            <a:ext cx="4902955" cy="578882"/>
          </a:xfrm>
          <a:prstGeom prst="roundRect">
            <a:avLst/>
          </a:prstGeom>
          <a:solidFill>
            <a:schemeClr val="accent2">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3: Còn lại.</a:t>
            </a:r>
            <a:endParaRPr lang="en-US" sz="2800" b="1" dirty="0">
              <a:latin typeface="Cambria" panose="02040503050406030204" pitchFamily="18" charset="0"/>
              <a:ea typeface="Cambria" panose="02040503050406030204" pitchFamily="18" charset="0"/>
            </a:endParaRPr>
          </a:p>
        </p:txBody>
      </p:sp>
      <p:grpSp>
        <p:nvGrpSpPr>
          <p:cNvPr id="22" name="Group 21">
            <a:extLst>
              <a:ext uri="{FF2B5EF4-FFF2-40B4-BE49-F238E27FC236}">
                <a16:creationId xmlns:a16="http://schemas.microsoft.com/office/drawing/2014/main" id="{3E022641-F937-4B6D-816A-4D8670618810}"/>
              </a:ext>
            </a:extLst>
          </p:cNvPr>
          <p:cNvGrpSpPr/>
          <p:nvPr/>
        </p:nvGrpSpPr>
        <p:grpSpPr>
          <a:xfrm>
            <a:off x="7592290" y="989958"/>
            <a:ext cx="4448647" cy="1361483"/>
            <a:chOff x="5424805" y="1581448"/>
            <a:chExt cx="4827497" cy="2168925"/>
          </a:xfrm>
        </p:grpSpPr>
        <p:sp>
          <p:nvSpPr>
            <p:cNvPr id="24" name="Speech Bubble: Rectangle with Corners Rounded 7">
              <a:extLst>
                <a:ext uri="{FF2B5EF4-FFF2-40B4-BE49-F238E27FC236}">
                  <a16:creationId xmlns:a16="http://schemas.microsoft.com/office/drawing/2014/main" id="{98C5D630-6596-4118-846D-AB42D8F34EC7}"/>
                </a:ext>
              </a:extLst>
            </p:cNvPr>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FD28518-CA42-4BC6-B244-5CBC461F2EBD}"/>
                </a:ext>
              </a:extLst>
            </p:cNvPr>
            <p:cNvSpPr txBox="1"/>
            <p:nvPr/>
          </p:nvSpPr>
          <p:spPr>
            <a:xfrm>
              <a:off x="5597670" y="1754650"/>
              <a:ext cx="4532707" cy="1863164"/>
            </a:xfrm>
            <a:prstGeom prst="rect">
              <a:avLst/>
            </a:prstGeom>
            <a:noFill/>
          </p:spPr>
          <p:txBody>
            <a:bodyPr wrap="square">
              <a:spAutoFit/>
            </a:bodyPr>
            <a:lstStyle/>
            <a:p>
              <a:pPr algn="ctr"/>
              <a:r>
                <a:rPr lang="vi-VN" sz="3500" b="1" dirty="0">
                  <a:solidFill>
                    <a:srgbClr val="C00000"/>
                  </a:solidFill>
                </a:rPr>
                <a:t>Bài đọc chia làm </a:t>
              </a:r>
            </a:p>
            <a:p>
              <a:pPr algn="ctr"/>
              <a:r>
                <a:rPr lang="en-US" sz="3500" b="1" dirty="0">
                  <a:solidFill>
                    <a:srgbClr val="C00000"/>
                  </a:solidFill>
                </a:rPr>
                <a:t>3</a:t>
              </a:r>
              <a:r>
                <a:rPr lang="vi-VN" sz="3500" b="1" dirty="0">
                  <a:solidFill>
                    <a:srgbClr val="C00000"/>
                  </a:solidFill>
                </a:rPr>
                <a:t> đoạn</a:t>
              </a:r>
              <a:endParaRPr lang="en-US" sz="3500" b="1" dirty="0">
                <a:solidFill>
                  <a:srgbClr val="C00000"/>
                </a:solidFill>
              </a:endParaRPr>
            </a:p>
          </p:txBody>
        </p:sp>
      </p:grpSp>
      <p:sp>
        <p:nvSpPr>
          <p:cNvPr id="2" name="TextBox 1"/>
          <p:cNvSpPr txBox="1"/>
          <p:nvPr/>
        </p:nvSpPr>
        <p:spPr>
          <a:xfrm>
            <a:off x="1119154" y="3927632"/>
            <a:ext cx="7152799" cy="954107"/>
          </a:xfrm>
          <a:prstGeom prst="rect">
            <a:avLst/>
          </a:prstGeom>
          <a:noFill/>
        </p:spPr>
        <p:txBody>
          <a:bodyPr wrap="square" rtlCol="0">
            <a:spAutoFit/>
          </a:bodyPr>
          <a:lstStyle/>
          <a:p>
            <a:pPr algn="ctr"/>
            <a:r>
              <a:rPr lang="vi-VN" sz="2800" b="1" i="1" dirty="0">
                <a:latin typeface="Cambria" panose="02040503050406030204" pitchFamily="18" charset="0"/>
                <a:ea typeface="Cambria" panose="02040503050406030204" pitchFamily="18" charset="0"/>
              </a:rPr>
              <a:t> Đoạn 2: Tiếp theo ...bông hồng thả sức đẹp.</a:t>
            </a:r>
            <a:endParaRPr lang="en-US" sz="2800" b="1" dirty="0">
              <a:latin typeface="Cambria" panose="02040503050406030204" pitchFamily="18" charset="0"/>
              <a:ea typeface="Cambria" panose="02040503050406030204" pitchFamily="18" charset="0"/>
            </a:endParaRPr>
          </a:p>
          <a:p>
            <a:pPr algn="ct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934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a:t>
            </a:r>
            <a:r>
              <a:rPr lang="vi-VN" sz="2000" i="1" dirty="0">
                <a:solidFill>
                  <a:schemeClr val="accent2">
                    <a:lumMod val="75000"/>
                  </a:schemeClr>
                </a:solidFill>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r>
              <a:rPr lang="vi-VN" sz="2000" dirty="0">
                <a:latin typeface="Cambria" panose="02040503050406030204" pitchFamily="18" charset="0"/>
                <a:ea typeface="Cambria" panose="02040503050406030204" pitchFamily="18" charset="0"/>
              </a:rPr>
              <a: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solidFill>
                  <a:schemeClr val="accent1">
                    <a:lumMod val="75000"/>
                  </a:schemeClr>
                </a:solidFill>
                <a:latin typeface="Cambria" panose="02040503050406030204" pitchFamily="18" charset="0"/>
                <a:ea typeface="Cambria" panose="02040503050406030204" pitchFamily="18" charset="0"/>
              </a:rPr>
              <a:t>  </a:t>
            </a:r>
            <a:r>
              <a:rPr lang="en-US" sz="2000" i="1"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245707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5228" y="196863"/>
            <a:ext cx="9620322" cy="1670449"/>
          </a:xfrm>
          <a:prstGeom prst="rect">
            <a:avLst/>
          </a:prstGeom>
        </p:spPr>
      </p:pic>
      <p:sp>
        <p:nvSpPr>
          <p:cNvPr id="14" name="圆角矩形 17">
            <a:extLst>
              <a:ext uri="{FF2B5EF4-FFF2-40B4-BE49-F238E27FC236}">
                <a16:creationId xmlns:a16="http://schemas.microsoft.com/office/drawing/2014/main" id="{A8E535DF-15BD-D423-EF0C-7F74D154BE25}"/>
              </a:ext>
            </a:extLst>
          </p:cNvPr>
          <p:cNvSpPr/>
          <p:nvPr/>
        </p:nvSpPr>
        <p:spPr>
          <a:xfrm>
            <a:off x="981779" y="1806266"/>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5" name="TextBox 4"/>
          <p:cNvSpPr txBox="1"/>
          <p:nvPr/>
        </p:nvSpPr>
        <p:spPr>
          <a:xfrm>
            <a:off x="1595886" y="197318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bụi dạ lí</a:t>
            </a:r>
            <a:endParaRPr lang="en-US" sz="3400" b="1" dirty="0">
              <a:latin typeface="Cambria" panose="02040503050406030204" pitchFamily="18" charset="0"/>
              <a:ea typeface="Cambria" panose="02040503050406030204" pitchFamily="18" charset="0"/>
            </a:endParaRPr>
          </a:p>
        </p:txBody>
      </p:sp>
      <p:sp>
        <p:nvSpPr>
          <p:cNvPr id="17" name="圆角矩形 17">
            <a:extLst>
              <a:ext uri="{FF2B5EF4-FFF2-40B4-BE49-F238E27FC236}">
                <a16:creationId xmlns:a16="http://schemas.microsoft.com/office/drawing/2014/main" id="{A8E535DF-15BD-D423-EF0C-7F74D154BE25}"/>
              </a:ext>
            </a:extLst>
          </p:cNvPr>
          <p:cNvSpPr/>
          <p:nvPr/>
        </p:nvSpPr>
        <p:spPr>
          <a:xfrm>
            <a:off x="968284" y="2990694"/>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19" name="TextBox 18"/>
          <p:cNvSpPr txBox="1"/>
          <p:nvPr/>
        </p:nvSpPr>
        <p:spPr>
          <a:xfrm>
            <a:off x="1684346" y="317932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dở dang</a:t>
            </a:r>
            <a:endParaRPr lang="en-US" sz="3400" b="1" dirty="0">
              <a:latin typeface="Cambria" panose="02040503050406030204" pitchFamily="18" charset="0"/>
              <a:ea typeface="Cambria" panose="02040503050406030204" pitchFamily="18" charset="0"/>
            </a:endParaRPr>
          </a:p>
        </p:txBody>
      </p:sp>
      <p:sp>
        <p:nvSpPr>
          <p:cNvPr id="22" name="圆角矩形 17">
            <a:extLst>
              <a:ext uri="{FF2B5EF4-FFF2-40B4-BE49-F238E27FC236}">
                <a16:creationId xmlns:a16="http://schemas.microsoft.com/office/drawing/2014/main" id="{A8E535DF-15BD-D423-EF0C-7F74D154BE25}"/>
              </a:ext>
            </a:extLst>
          </p:cNvPr>
          <p:cNvSpPr/>
          <p:nvPr/>
        </p:nvSpPr>
        <p:spPr>
          <a:xfrm>
            <a:off x="1012514" y="4260343"/>
            <a:ext cx="3147461"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3" name="TextBox 22"/>
          <p:cNvSpPr txBox="1"/>
          <p:nvPr/>
        </p:nvSpPr>
        <p:spPr>
          <a:xfrm>
            <a:off x="1655499"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ốc luộc</a:t>
            </a:r>
            <a:endParaRPr lang="en-US" sz="3400" b="1" dirty="0">
              <a:latin typeface="Cambria" panose="02040503050406030204" pitchFamily="18" charset="0"/>
              <a:ea typeface="Cambria" panose="02040503050406030204" pitchFamily="18" charset="0"/>
            </a:endParaRPr>
          </a:p>
        </p:txBody>
      </p:sp>
      <p:sp>
        <p:nvSpPr>
          <p:cNvPr id="24" name="圆角矩形 17">
            <a:extLst>
              <a:ext uri="{FF2B5EF4-FFF2-40B4-BE49-F238E27FC236}">
                <a16:creationId xmlns:a16="http://schemas.microsoft.com/office/drawing/2014/main" id="{A8E535DF-15BD-D423-EF0C-7F74D154BE25}"/>
              </a:ext>
            </a:extLst>
          </p:cNvPr>
          <p:cNvSpPr/>
          <p:nvPr/>
        </p:nvSpPr>
        <p:spPr>
          <a:xfrm>
            <a:off x="4649802" y="1802472"/>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5" name="TextBox 24"/>
          <p:cNvSpPr txBox="1"/>
          <p:nvPr/>
        </p:nvSpPr>
        <p:spPr>
          <a:xfrm>
            <a:off x="5523789" y="1886786"/>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nhể</a:t>
            </a:r>
            <a:endParaRPr lang="en-US" sz="3400" b="1" dirty="0">
              <a:latin typeface="Cambria" panose="02040503050406030204" pitchFamily="18" charset="0"/>
              <a:ea typeface="Cambria" panose="02040503050406030204" pitchFamily="18" charset="0"/>
            </a:endParaRPr>
          </a:p>
        </p:txBody>
      </p:sp>
      <p:sp>
        <p:nvSpPr>
          <p:cNvPr id="26" name="圆角矩形 17">
            <a:extLst>
              <a:ext uri="{FF2B5EF4-FFF2-40B4-BE49-F238E27FC236}">
                <a16:creationId xmlns:a16="http://schemas.microsoft.com/office/drawing/2014/main" id="{A8E535DF-15BD-D423-EF0C-7F74D154BE25}"/>
              </a:ext>
            </a:extLst>
          </p:cNvPr>
          <p:cNvSpPr/>
          <p:nvPr/>
        </p:nvSpPr>
        <p:spPr>
          <a:xfrm>
            <a:off x="4632824" y="2990694"/>
            <a:ext cx="2783739"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7" name="TextBox 26"/>
          <p:cNvSpPr txBox="1"/>
          <p:nvPr/>
        </p:nvSpPr>
        <p:spPr>
          <a:xfrm>
            <a:off x="4999229" y="312806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múc nước</a:t>
            </a:r>
            <a:endParaRPr lang="en-US" sz="3400" b="1" dirty="0">
              <a:latin typeface="Cambria" panose="02040503050406030204" pitchFamily="18" charset="0"/>
              <a:ea typeface="Cambria" panose="02040503050406030204" pitchFamily="18" charset="0"/>
            </a:endParaRPr>
          </a:p>
        </p:txBody>
      </p:sp>
      <p:sp>
        <p:nvSpPr>
          <p:cNvPr id="28" name="圆角矩形 17">
            <a:extLst>
              <a:ext uri="{FF2B5EF4-FFF2-40B4-BE49-F238E27FC236}">
                <a16:creationId xmlns:a16="http://schemas.microsoft.com/office/drawing/2014/main" id="{A8E535DF-15BD-D423-EF0C-7F74D154BE25}"/>
              </a:ext>
            </a:extLst>
          </p:cNvPr>
          <p:cNvSpPr/>
          <p:nvPr/>
        </p:nvSpPr>
        <p:spPr>
          <a:xfrm>
            <a:off x="4649802" y="4260343"/>
            <a:ext cx="2783739"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9" name="TextBox 28"/>
          <p:cNvSpPr txBox="1"/>
          <p:nvPr/>
        </p:nvSpPr>
        <p:spPr>
          <a:xfrm>
            <a:off x="5230202"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xào xạc</a:t>
            </a:r>
            <a:endParaRPr lang="en-US" sz="3400" b="1" dirty="0">
              <a:latin typeface="Cambria" panose="02040503050406030204" pitchFamily="18" charset="0"/>
              <a:ea typeface="Cambria" panose="02040503050406030204" pitchFamily="18" charset="0"/>
            </a:endParaRPr>
          </a:p>
        </p:txBody>
      </p:sp>
      <p:sp>
        <p:nvSpPr>
          <p:cNvPr id="30" name="圆角矩形 17">
            <a:extLst>
              <a:ext uri="{FF2B5EF4-FFF2-40B4-BE49-F238E27FC236}">
                <a16:creationId xmlns:a16="http://schemas.microsoft.com/office/drawing/2014/main" id="{A8E535DF-15BD-D423-EF0C-7F74D154BE25}"/>
              </a:ext>
            </a:extLst>
          </p:cNvPr>
          <p:cNvSpPr/>
          <p:nvPr/>
        </p:nvSpPr>
        <p:spPr>
          <a:xfrm>
            <a:off x="8005961" y="2384355"/>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1" name="TextBox 30"/>
          <p:cNvSpPr txBox="1"/>
          <p:nvPr/>
        </p:nvSpPr>
        <p:spPr>
          <a:xfrm>
            <a:off x="8415770" y="247387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rung rinh</a:t>
            </a:r>
            <a:endParaRPr lang="en-US" sz="3400" b="1" dirty="0">
              <a:latin typeface="Cambria" panose="02040503050406030204" pitchFamily="18" charset="0"/>
              <a:ea typeface="Cambria" panose="02040503050406030204" pitchFamily="18" charset="0"/>
            </a:endParaRPr>
          </a:p>
        </p:txBody>
      </p:sp>
      <p:sp>
        <p:nvSpPr>
          <p:cNvPr id="32" name="圆角矩形 17">
            <a:extLst>
              <a:ext uri="{FF2B5EF4-FFF2-40B4-BE49-F238E27FC236}">
                <a16:creationId xmlns:a16="http://schemas.microsoft.com/office/drawing/2014/main" id="{A8E535DF-15BD-D423-EF0C-7F74D154BE25}"/>
              </a:ext>
            </a:extLst>
          </p:cNvPr>
          <p:cNvSpPr/>
          <p:nvPr/>
        </p:nvSpPr>
        <p:spPr>
          <a:xfrm>
            <a:off x="8018902" y="3695999"/>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3" name="TextBox 32"/>
          <p:cNvSpPr txBox="1"/>
          <p:nvPr/>
        </p:nvSpPr>
        <p:spPr>
          <a:xfrm>
            <a:off x="8278785" y="3756073"/>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xuýt xoa</a:t>
            </a:r>
            <a:endParaRPr lang="en-US" sz="3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8892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7" grpId="0" animBg="1"/>
      <p:bldP spid="19" grpId="0"/>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1355</TotalTime>
  <Words>1794</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等线</vt:lpstr>
      <vt:lpstr>微软雅黑</vt:lpstr>
      <vt:lpstr>#9Slide07 HoneyCream</vt:lpstr>
      <vt:lpstr>#9Slide07 IcielPony</vt:lpstr>
      <vt:lpstr>Arial</vt:lpstr>
      <vt:lpstr>Calibri</vt:lpstr>
      <vt:lpstr>Cambria</vt:lpstr>
      <vt:lpstr>SVN-Newton</vt:lpstr>
      <vt:lpstr>Times New Roman</vt:lpstr>
      <vt:lpstr>UTM Androgyne</vt:lpstr>
      <vt:lpstr>UTM Futura Extra</vt:lpstr>
      <vt:lpstr>Wingdings</vt:lpstr>
      <vt:lpstr>思源宋体 CN</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MĂNG NON TEAM</cp:keywords>
  <dc:description>9Slide.vn</dc:description>
  <cp:lastModifiedBy>Administrator</cp:lastModifiedBy>
  <cp:revision>127</cp:revision>
  <dcterms:created xsi:type="dcterms:W3CDTF">2023-05-20T16:58:17Z</dcterms:created>
  <dcterms:modified xsi:type="dcterms:W3CDTF">2024-10-14T03:34:09Z</dcterms:modified>
  <cp:category>9Slide.vn</cp:category>
</cp:coreProperties>
</file>