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1"/>
  </p:notesMasterIdLst>
  <p:sldIdLst>
    <p:sldId id="257" r:id="rId2"/>
    <p:sldId id="262" r:id="rId3"/>
    <p:sldId id="290" r:id="rId4"/>
    <p:sldId id="280" r:id="rId5"/>
    <p:sldId id="292" r:id="rId6"/>
    <p:sldId id="281" r:id="rId7"/>
    <p:sldId id="282" r:id="rId8"/>
    <p:sldId id="283" r:id="rId9"/>
    <p:sldId id="274" r:id="rId10"/>
  </p:sldIdLst>
  <p:sldSz cx="12192000" cy="6858000"/>
  <p:notesSz cx="6858000" cy="9144000"/>
  <p:embeddedFontLst>
    <p:embeddedFont>
      <p:font typeface="等线" panose="02010600030101010101" pitchFamily="2" charset="-122"/>
      <p:regular r:id="rId12"/>
    </p:embeddedFont>
    <p:embeddedFont>
      <p:font typeface="等线 Light" panose="02010600030101010101" pitchFamily="2" charset="-122"/>
      <p:regular r:id="rId13"/>
    </p:embeddedFont>
    <p:embeddedFont>
      <p:font typeface="#9Slide03 SVNNexa Rust Sans Bla" panose="020B0606040200020203" charset="0"/>
      <p:bold r:id="rId14"/>
    </p:embeddedFont>
    <p:embeddedFont>
      <p:font typeface="#9Slide05 Aphrodite Pro" panose="020B0604020202020204" charset="0"/>
      <p:regular r:id="rId15"/>
    </p:embeddedFont>
    <p:embeddedFont>
      <p:font typeface="#9Slide07 HoneyCream" panose="020B0604020202020204" charset="0"/>
      <p:regular r:id="rId16"/>
    </p:embeddedFont>
    <p:embeddedFont>
      <p:font typeface="Cambria" panose="02040503050406030204" pitchFamily="18" charset="0"/>
      <p:regular r:id="rId17"/>
      <p:bold r:id="rId18"/>
      <p:italic r:id="rId19"/>
      <p:boldItalic r:id="rId20"/>
    </p:embeddedFont>
    <p:embeddedFont>
      <p:font typeface="SVN-Newton" panose="02040603050506020204" pitchFamily="18"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80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B1B77-112B-4998-9B1D-CD4C98682654}" type="datetimeFigureOut">
              <a:rPr lang="en-US" smtClean="0"/>
              <a:t>14/10/2025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A6E64-5DF0-48C8-A9C6-47DEAE990759}" type="slidenum">
              <a:rPr lang="en-US" smtClean="0"/>
              <a:t>‹#›</a:t>
            </a:fld>
            <a:endParaRPr lang="en-US"/>
          </a:p>
        </p:txBody>
      </p:sp>
    </p:spTree>
    <p:extLst>
      <p:ext uri="{BB962C8B-B14F-4D97-AF65-F5344CB8AC3E}">
        <p14:creationId xmlns:p14="http://schemas.microsoft.com/office/powerpoint/2010/main" val="34214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2587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796797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3954931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526803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013106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12569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1688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381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617467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393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19535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099280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458590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50076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070851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593337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357289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1" name="Picture 10">
            <a:extLst>
              <a:ext uri="{FF2B5EF4-FFF2-40B4-BE49-F238E27FC236}">
                <a16:creationId xmlns:a16="http://schemas.microsoft.com/office/drawing/2014/main" id="{8BFE8243-83E5-426B-A7E1-94B84D650CF4}"/>
              </a:ext>
            </a:extLst>
          </p:cNvPr>
          <p:cNvPicPr>
            <a:picLocks noChangeAspect="1"/>
          </p:cNvPicPr>
          <p:nvPr userDrawn="1"/>
        </p:nvPicPr>
        <p:blipFill rotWithShape="1">
          <a:blip r:embed="rId18"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A5041B13-6C57-DC72-D1E1-0064908C5425}"/>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364C5802-F4D0-11B5-3176-DBF6CEF9BA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0">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58EA0EA1-3426-B3F7-55AA-D584BD1AD262}"/>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ED1C2627-D998-7652-BDCA-33CA5237DBB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pic>
        <p:nvPicPr>
          <p:cNvPr id="16" name="Picture 15">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8F02182-2262-7D36-52C1-66316AAEB5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27A229FA-3DF9-10C6-2AC8-D1C697149FA4}"/>
              </a:ext>
            </a:extLst>
          </p:cNvPr>
          <p:cNvSpPr txBox="1"/>
          <p:nvPr userDrawn="1"/>
        </p:nvSpPr>
        <p:spPr>
          <a:xfrm>
            <a:off x="9814938" y="-1137766"/>
            <a:ext cx="2746978" cy="11377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25700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jp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365" y="2574732"/>
            <a:ext cx="4283268" cy="428326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8"/>
          <a:stretch>
            <a:fillRect/>
          </a:stretch>
        </p:blipFill>
        <p:spPr>
          <a:xfrm>
            <a:off x="-2354404" y="-80010"/>
            <a:ext cx="13509907" cy="6846401"/>
          </a:xfrm>
          <a:prstGeom prst="rect">
            <a:avLst/>
          </a:prstGeom>
        </p:spPr>
      </p:pic>
    </p:spTree>
    <p:extLst>
      <p:ext uri="{BB962C8B-B14F-4D97-AF65-F5344CB8AC3E}">
        <p14:creationId xmlns:p14="http://schemas.microsoft.com/office/powerpoint/2010/main" val="6321205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vi-VN" sz="2000" dirty="0">
                <a:latin typeface="+mj-lt"/>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vi-VN" sz="2000" dirty="0">
                <a:latin typeface="+mj-lt"/>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vi-VN" sz="2000" dirty="0">
                <a:latin typeface="+mj-lt"/>
              </a:rPr>
              <a:t>– Đây là giống hoa mới phải không?</a:t>
            </a:r>
          </a:p>
          <a:p>
            <a:pPr algn="just"/>
            <a:r>
              <a:rPr lang="en-US" sz="2000" dirty="0">
                <a:latin typeface="+mj-lt"/>
              </a:rPr>
              <a:t>     </a:t>
            </a:r>
            <a:r>
              <a:rPr lang="vi-VN" sz="2000" dirty="0">
                <a:latin typeface="+mj-lt"/>
              </a:rPr>
              <a:t>– Không ạ! Vẫn giống cây đó thôi.</a:t>
            </a:r>
          </a:p>
          <a:p>
            <a:pPr algn="just"/>
            <a:r>
              <a:rPr lang="en-US" sz="2000" dirty="0">
                <a:latin typeface="+mj-lt"/>
              </a:rPr>
              <a:t>     </a:t>
            </a:r>
            <a:r>
              <a:rPr lang="vi-VN" sz="2000" dirty="0">
                <a:latin typeface="+mj-lt"/>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latin typeface="+mj-lt"/>
              </a:rPr>
              <a:t>     </a:t>
            </a:r>
            <a:r>
              <a:rPr lang="vi-VN" sz="2000" dirty="0">
                <a:latin typeface="+mj-lt"/>
              </a:rPr>
              <a:t>Ta-nhi-a nghĩ mãi về nguyên nhân biến đổi của cây. Có lẽ là do chỗ ở mới của chúng thoáng hơn, không bị rễ của cây khác tranh chất màu dưới đất. </a:t>
            </a:r>
          </a:p>
          <a:p>
            <a:pPr algn="just"/>
            <a:r>
              <a:rPr lang="en-US" sz="2000" dirty="0">
                <a:latin typeface="+mj-lt"/>
              </a:rPr>
              <a:t>      </a:t>
            </a:r>
            <a:r>
              <a:rPr lang="vi-VN" sz="2000" dirty="0">
                <a:latin typeface="+mj-lt"/>
              </a:rPr>
              <a:t>Đêm ấy, bên cửa sổ mở rộng, có tiếng thở nhẹ mơ hồ xen lẫn tiếng thì thầm: </a:t>
            </a:r>
          </a:p>
          <a:p>
            <a:pPr algn="just"/>
            <a:r>
              <a:rPr lang="en-US" sz="2000" dirty="0">
                <a:latin typeface="+mj-lt"/>
              </a:rPr>
              <a:t>     </a:t>
            </a:r>
            <a:r>
              <a:rPr lang="vi-VN" sz="2000" dirty="0">
                <a:latin typeface="+mj-lt"/>
              </a:rPr>
              <a:t>– Bạn thân mến! – Bụi hoa hồng khẽ nói. – Hơi thở của bạn làm tôi dễ chịu quá.</a:t>
            </a:r>
          </a:p>
          <a:p>
            <a:pPr algn="just"/>
            <a:r>
              <a:rPr lang="en-US" sz="2000" dirty="0">
                <a:latin typeface="+mj-lt"/>
              </a:rPr>
              <a:t>     </a:t>
            </a:r>
            <a:r>
              <a:rPr lang="vi-VN" sz="2000" dirty="0">
                <a:latin typeface="+mj-lt"/>
              </a:rPr>
              <a:t>– Cảm ơn bạn. – Cây hoa huệ cất giọng nhẹ nhàng. – Không có bạn, tôi làm sao được tươi tắn thế này.</a:t>
            </a: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a:solidFill>
                  <a:schemeClr val="accent4">
                    <a:lumMod val="75000"/>
                  </a:schemeClr>
                </a:solidFill>
                <a:latin typeface="Cambria" panose="02040503050406030204" pitchFamily="18" charset="0"/>
                <a:ea typeface="Cambria" panose="02040503050406030204" pitchFamily="18" charset="0"/>
              </a:rPr>
              <a:t>Tiếng</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nói</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của</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cỏ</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79452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365" y="2574732"/>
            <a:ext cx="4283268" cy="428326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8"/>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94475" y="1651868"/>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lvl="0" algn="ctr">
                <a:defRPr/>
              </a:pPr>
              <a:r>
                <a:rPr lang="en-US" b="1" dirty="0">
                  <a:solidFill>
                    <a:srgbClr val="C00000"/>
                  </a:solidFill>
                  <a:latin typeface="Cambria" panose="02040503050406030204" pitchFamily="18" charset="0"/>
                  <a:ea typeface="Cambria" panose="02040503050406030204" pitchFamily="18" charset="0"/>
                </a:rPr>
                <a:t>Chi </a:t>
              </a:r>
              <a:r>
                <a:rPr lang="en-US" b="1" dirty="0" err="1">
                  <a:solidFill>
                    <a:srgbClr val="C00000"/>
                  </a:solidFill>
                  <a:latin typeface="Cambria" panose="02040503050406030204" pitchFamily="18" charset="0"/>
                  <a:ea typeface="Cambria" panose="02040503050406030204" pitchFamily="18" charset="0"/>
                </a:rPr>
                <a:t>tiết</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nào</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cho</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thấy</a:t>
              </a:r>
              <a:r>
                <a:rPr lang="en-US" b="1" dirty="0">
                  <a:solidFill>
                    <a:srgbClr val="C00000"/>
                  </a:solidFill>
                  <a:latin typeface="Cambria" panose="02040503050406030204" pitchFamily="18" charset="0"/>
                  <a:ea typeface="Cambria" panose="02040503050406030204" pitchFamily="18" charset="0"/>
                </a:rPr>
                <a:t> Ta-</a:t>
              </a:r>
              <a:r>
                <a:rPr lang="en-US" b="1" dirty="0" err="1">
                  <a:solidFill>
                    <a:srgbClr val="C00000"/>
                  </a:solidFill>
                  <a:latin typeface="Cambria" panose="02040503050406030204" pitchFamily="18" charset="0"/>
                  <a:ea typeface="Cambria" panose="02040503050406030204" pitchFamily="18" charset="0"/>
                </a:rPr>
                <a:t>nhi</a:t>
              </a:r>
              <a:r>
                <a:rPr lang="en-US" b="1" dirty="0">
                  <a:solidFill>
                    <a:srgbClr val="C00000"/>
                  </a:solidFill>
                  <a:latin typeface="Cambria" panose="02040503050406030204" pitchFamily="18" charset="0"/>
                  <a:ea typeface="Cambria" panose="02040503050406030204" pitchFamily="18" charset="0"/>
                </a:rPr>
                <a:t>-a </a:t>
              </a:r>
              <a:r>
                <a:rPr lang="en-US" b="1" dirty="0" err="1">
                  <a:solidFill>
                    <a:srgbClr val="C00000"/>
                  </a:solidFill>
                  <a:latin typeface="Cambria" panose="02040503050406030204" pitchFamily="18" charset="0"/>
                  <a:ea typeface="Cambria" panose="02040503050406030204" pitchFamily="18" charset="0"/>
                </a:rPr>
                <a:t>cảm</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thấy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thoải</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mái</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trong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những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ngày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hè</a:t>
              </a:r>
              <a:r>
                <a:rPr lang="en-US" b="1" dirty="0">
                  <a:solidFill>
                    <a:srgbClr val="C00000"/>
                  </a:solidFill>
                  <a:latin typeface="Cambria" panose="02040503050406030204" pitchFamily="18" charset="0"/>
                  <a:ea typeface="Cambria" panose="02040503050406030204" pitchFamily="18" charset="0"/>
                </a:rPr>
                <a:t> ở </a:t>
              </a:r>
              <a:r>
                <a:rPr lang="en-US" b="1" dirty="0" err="1">
                  <a:solidFill>
                    <a:srgbClr val="C00000"/>
                  </a:solidFill>
                  <a:latin typeface="Cambria" panose="02040503050406030204" pitchFamily="18" charset="0"/>
                  <a:ea typeface="Cambria" panose="02040503050406030204" pitchFamily="18" charset="0"/>
                </a:rPr>
                <a:t>nhà</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ông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bà</a:t>
              </a:r>
              <a:r>
                <a:rPr lang="en-US" b="1" dirty="0">
                  <a:solidFill>
                    <a:srgbClr val="C00000"/>
                  </a:solidFill>
                  <a:latin typeface="Cambria" panose="02040503050406030204" pitchFamily="18" charset="0"/>
                  <a:ea typeface="Cambria" panose="02040503050406030204" pitchFamily="18" charset="0"/>
                </a:rPr>
                <a:t>? </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9365" y="3461406"/>
            <a:ext cx="9161366" cy="1754326"/>
          </a:xfrm>
          <a:prstGeom prst="rect">
            <a:avLst/>
          </a:prstGeom>
        </p:spPr>
        <p:txBody>
          <a:bodyPr wrap="square">
            <a:spAutoFit/>
          </a:bodyPr>
          <a:lstStyle/>
          <a:p>
            <a:pPr algn="just"/>
            <a:r>
              <a:rPr lang="vi-VN" sz="3600" i="1" dirty="0">
                <a:solidFill>
                  <a:srgbClr val="000000"/>
                </a:solidFill>
                <a:latin typeface="Cambria" panose="02040503050406030204" pitchFamily="18" charset="0"/>
                <a:ea typeface="Cambria" panose="02040503050406030204" pitchFamily="18" charset="0"/>
              </a:rPr>
              <a:t>Chi tiết cho thấy Ta-nhi-a cảm thấy thoải mái trong những ngày hè ở nhà ông bà: </a:t>
            </a:r>
            <a:r>
              <a:rPr lang="vi-VN" sz="3600" b="1" i="1" dirty="0">
                <a:solidFill>
                  <a:srgbClr val="000000"/>
                </a:solidFill>
                <a:latin typeface="Cambria" panose="02040503050406030204" pitchFamily="18" charset="0"/>
                <a:ea typeface="Cambria" panose="02040503050406030204" pitchFamily="18" charset="0"/>
              </a:rPr>
              <a:t>Ta- nhi-a được thỏa thích chạy nhảy trong vườn. </a:t>
            </a:r>
          </a:p>
        </p:txBody>
      </p:sp>
    </p:spTree>
    <p:extLst>
      <p:ext uri="{BB962C8B-B14F-4D97-AF65-F5344CB8AC3E}">
        <p14:creationId xmlns:p14="http://schemas.microsoft.com/office/powerpoint/2010/main" val="34845390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310627" cy="1686613"/>
            <a:chOff x="1107907" y="1908447"/>
            <a:chExt cx="4058305" cy="1686613"/>
          </a:xfrm>
        </p:grpSpPr>
        <p:sp>
          <p:nvSpPr>
            <p:cNvPr id="27" name="Shape 2015"/>
            <p:cNvSpPr/>
            <p:nvPr/>
          </p:nvSpPr>
          <p:spPr>
            <a:xfrm>
              <a:off x="1582551" y="1908447"/>
              <a:ext cx="3561372" cy="1686613"/>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6026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Nêu</a:t>
              </a:r>
              <a:r>
                <a:rPr kumimoji="0" lang="vi-VN" altLang="zh-CN"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công việc Ta-nhi-a đã làm trong vườn nhà ông bà theo các ý sau:</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492736533"/>
              </p:ext>
            </p:extLst>
          </p:nvPr>
        </p:nvGraphicFramePr>
        <p:xfrm>
          <a:off x="2256960" y="4363515"/>
          <a:ext cx="9156434" cy="1833880"/>
        </p:xfrm>
        <a:graphic>
          <a:graphicData uri="http://schemas.openxmlformats.org/drawingml/2006/table">
            <a:tbl>
              <a:tblPr firstRow="1" bandRow="1">
                <a:tableStyleId>{B301B821-A1FF-4177-AEE7-76D212191A09}</a:tableStyleId>
              </a:tblPr>
              <a:tblGrid>
                <a:gridCol w="4578217">
                  <a:extLst>
                    <a:ext uri="{9D8B030D-6E8A-4147-A177-3AD203B41FA5}">
                      <a16:colId xmlns:a16="http://schemas.microsoft.com/office/drawing/2014/main" val="2013272516"/>
                    </a:ext>
                  </a:extLst>
                </a:gridCol>
                <a:gridCol w="4578217">
                  <a:extLst>
                    <a:ext uri="{9D8B030D-6E8A-4147-A177-3AD203B41FA5}">
                      <a16:colId xmlns:a16="http://schemas.microsoft.com/office/drawing/2014/main" val="3147851851"/>
                    </a:ext>
                  </a:extLst>
                </a:gridCol>
              </a:tblGrid>
              <a:tr h="370840">
                <a:tc>
                  <a:txBody>
                    <a:bodyPr/>
                    <a:lstStyle/>
                    <a:p>
                      <a:pPr algn="just" fontAlgn="t"/>
                      <a:r>
                        <a:rPr lang="vi-VN" sz="2800" b="0" dirty="0">
                          <a:solidFill>
                            <a:srgbClr val="C00000"/>
                          </a:solidFill>
                          <a:effectLst/>
                          <a:latin typeface="Times New Roman" panose="02020603050405020304" pitchFamily="18" charset="0"/>
                          <a:cs typeface="Times New Roman" panose="02020603050405020304" pitchFamily="18" charset="0"/>
                        </a:rPr>
                        <a:t>Bứng một cây nhỏ nhất trồng vào chỗ đất trống dưới cửa sổ</a:t>
                      </a:r>
                      <a:r>
                        <a:rPr lang="en-US" sz="2800" b="0" dirty="0">
                          <a:solidFill>
                            <a:srgbClr val="C00000"/>
                          </a:solidFill>
                          <a:effectLst/>
                          <a:latin typeface="Times New Roman" panose="02020603050405020304" pitchFamily="18" charset="0"/>
                          <a:cs typeface="Times New Roman" panose="02020603050405020304" pitchFamily="18" charset="0"/>
                        </a:rPr>
                        <a:t>.</a:t>
                      </a:r>
                      <a:endParaRPr lang="vi-VN"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en-US" sz="2800" b="0" dirty="0" err="1">
                          <a:solidFill>
                            <a:srgbClr val="C00000"/>
                          </a:solidFill>
                          <a:effectLst/>
                          <a:latin typeface="Times New Roman" panose="02020603050405020304" pitchFamily="18" charset="0"/>
                          <a:cs typeface="Times New Roman" panose="02020603050405020304" pitchFamily="18" charset="0"/>
                        </a:rPr>
                        <a:t>Thấy</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khóm</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hoa</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hồng</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bạch</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có</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vẻ</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chật</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chỗ</a:t>
                      </a:r>
                      <a:r>
                        <a:rPr lang="en-US" sz="2800" b="0" dirty="0">
                          <a:solidFill>
                            <a:srgbClr val="C00000"/>
                          </a:solidFill>
                          <a:effectLst/>
                          <a:latin typeface="Times New Roman" panose="02020603050405020304" pitchFamily="18" charset="0"/>
                          <a:cs typeface="Times New Roman" panose="02020603050405020304" pitchFamily="18" charset="0"/>
                        </a:rPr>
                        <a: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049445"/>
                  </a:ext>
                </a:extLst>
              </a:tr>
              <a:tr h="370840">
                <a:tc>
                  <a:txBody>
                    <a:bodyPr/>
                    <a:lstStyle/>
                    <a:p>
                      <a:pPr algn="just" fontAlgn="t"/>
                      <a:r>
                        <a:rPr lang="en-US" sz="2800" b="0">
                          <a:solidFill>
                            <a:srgbClr val="C00000"/>
                          </a:solidFill>
                          <a:effectLst/>
                          <a:latin typeface="Times New Roman" panose="02020603050405020304" pitchFamily="18" charset="0"/>
                          <a:cs typeface="Times New Roman" panose="02020603050405020304" pitchFamily="18" charset="0"/>
                        </a:rPr>
                        <a:t>Chọn một khóm huệ đem trồng cạnh cây hoa hồng.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vi-VN" sz="2800" b="0" dirty="0">
                          <a:solidFill>
                            <a:srgbClr val="C00000"/>
                          </a:solidFill>
                          <a:effectLst/>
                          <a:latin typeface="Times New Roman" panose="02020603050405020304" pitchFamily="18" charset="0"/>
                          <a:cs typeface="Times New Roman" panose="02020603050405020304" pitchFamily="18" charset="0"/>
                        </a:rPr>
                        <a:t>Ngắm nghía một hồi, cảm thấy chưa hài lòng</a:t>
                      </a:r>
                      <a:r>
                        <a:rPr lang="en-US" sz="2800" b="0" dirty="0">
                          <a:solidFill>
                            <a:srgbClr val="C00000"/>
                          </a:solidFill>
                          <a:effectLst/>
                          <a:latin typeface="Times New Roman" panose="02020603050405020304" pitchFamily="18" charset="0"/>
                          <a:cs typeface="Times New Roman" panose="02020603050405020304" pitchFamily="18" charset="0"/>
                        </a:rPr>
                        <a:t>.</a:t>
                      </a:r>
                      <a:endParaRPr lang="vi-VN"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2841129"/>
                  </a:ext>
                </a:extLst>
              </a:tr>
            </a:tbl>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79338">
            <a:off x="3073653" y="3066015"/>
            <a:ext cx="3304318" cy="121958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05779">
            <a:off x="6892817" y="2821963"/>
            <a:ext cx="3529890" cy="1499746"/>
          </a:xfrm>
          <a:prstGeom prst="rect">
            <a:avLst/>
          </a:prstGeom>
        </p:spPr>
      </p:pic>
      <p:sp>
        <p:nvSpPr>
          <p:cNvPr id="7" name="Rectangle 6"/>
          <p:cNvSpPr/>
          <p:nvPr/>
        </p:nvSpPr>
        <p:spPr>
          <a:xfrm>
            <a:off x="3445212" y="3408875"/>
            <a:ext cx="2190023" cy="584775"/>
          </a:xfrm>
          <a:prstGeom prst="rect">
            <a:avLst/>
          </a:prstGeom>
        </p:spPr>
        <p:txBody>
          <a:bodyPr wrap="none">
            <a:spAutoFit/>
          </a:bodyPr>
          <a:lstStyle/>
          <a:p>
            <a:pPr algn="ctr" fontAlgn="t"/>
            <a:r>
              <a:rPr lang="en-US" sz="3200" dirty="0" err="1">
                <a:latin typeface="Cambria" panose="02040503050406030204" pitchFamily="18" charset="0"/>
                <a:ea typeface="Cambria" panose="02040503050406030204" pitchFamily="18" charset="0"/>
                <a:cs typeface="Times New Roman" panose="02020603050405020304" pitchFamily="18" charset="0"/>
              </a:rPr>
              <a:t>Việc</a:t>
            </a:r>
            <a:r>
              <a:rPr lang="en-US" sz="3200" dirty="0">
                <a:latin typeface="Cambria" panose="02040503050406030204" pitchFamily="18" charset="0"/>
                <a:ea typeface="Cambria" panose="02040503050406030204" pitchFamily="18" charset="0"/>
                <a:cs typeface="Times New Roman" panose="02020603050405020304" pitchFamily="18" charset="0"/>
              </a:rPr>
              <a:t> </a:t>
            </a:r>
            <a:r>
              <a:rPr lang="en-US" sz="3200" dirty="0" err="1">
                <a:latin typeface="Cambria" panose="02040503050406030204" pitchFamily="18" charset="0"/>
                <a:ea typeface="Cambria" panose="02040503050406030204" pitchFamily="18" charset="0"/>
                <a:cs typeface="Times New Roman" panose="02020603050405020304" pitchFamily="18" charset="0"/>
              </a:rPr>
              <a:t>đã</a:t>
            </a:r>
            <a:r>
              <a:rPr lang="en-US" sz="3200" dirty="0">
                <a:latin typeface="Cambria" panose="02040503050406030204" pitchFamily="18" charset="0"/>
                <a:ea typeface="Cambria" panose="02040503050406030204" pitchFamily="18" charset="0"/>
                <a:cs typeface="Times New Roman" panose="02020603050405020304" pitchFamily="18" charset="0"/>
              </a:rPr>
              <a:t> </a:t>
            </a:r>
            <a:r>
              <a:rPr lang="en-US" sz="3200" dirty="0" err="1">
                <a:latin typeface="Cambria" panose="02040503050406030204" pitchFamily="18" charset="0"/>
                <a:ea typeface="Cambria" panose="02040503050406030204" pitchFamily="18" charset="0"/>
                <a:cs typeface="Times New Roman" panose="02020603050405020304" pitchFamily="18" charset="0"/>
              </a:rPr>
              <a:t>làm</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8326397" y="3383417"/>
            <a:ext cx="1053495" cy="584775"/>
          </a:xfrm>
          <a:prstGeom prst="rect">
            <a:avLst/>
          </a:prstGeom>
        </p:spPr>
        <p:txBody>
          <a:bodyPr wrap="none">
            <a:spAutoFit/>
          </a:bodyPr>
          <a:lstStyle/>
          <a:p>
            <a:pPr algn="ctr" fontAlgn="t"/>
            <a:r>
              <a:rPr lang="en-US" sz="3200" dirty="0" err="1">
                <a:latin typeface="Cambria" panose="02040503050406030204" pitchFamily="18" charset="0"/>
                <a:ea typeface="Cambria" panose="02040503050406030204" pitchFamily="18" charset="0"/>
                <a:cs typeface="Times New Roman" panose="02020603050405020304" pitchFamily="18" charset="0"/>
              </a:rPr>
              <a:t>Lí</a:t>
            </a:r>
            <a:r>
              <a:rPr lang="en-US" sz="3200" dirty="0">
                <a:latin typeface="Cambria" panose="02040503050406030204" pitchFamily="18" charset="0"/>
                <a:ea typeface="Cambria" panose="02040503050406030204" pitchFamily="18" charset="0"/>
                <a:cs typeface="Times New Roman" panose="02020603050405020304" pitchFamily="18" charset="0"/>
              </a:rPr>
              <a:t> do</a:t>
            </a:r>
          </a:p>
        </p:txBody>
      </p:sp>
      <p:sp>
        <p:nvSpPr>
          <p:cNvPr id="8" name="Right Arrow 7"/>
          <p:cNvSpPr/>
          <p:nvPr/>
        </p:nvSpPr>
        <p:spPr>
          <a:xfrm>
            <a:off x="6186430" y="3521438"/>
            <a:ext cx="964178" cy="361006"/>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1369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Nhờ</a:t>
              </a:r>
              <a:r>
                <a:rPr kumimoji="0" lang="vi-VN" altLang="zh-CN"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việc làm của Ta-nhi-a, cây hồng và cây huệ  nở hoa đẹp thế nào?</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52424" y="2775603"/>
            <a:ext cx="9358799" cy="3379012"/>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C00000"/>
                </a:solidFill>
                <a:latin typeface="Cambria" panose="02040503050406030204" pitchFamily="18" charset="0"/>
                <a:ea typeface="Cambria" panose="02040503050406030204" pitchFamily="18" charset="0"/>
              </a:rPr>
              <a:t>Nhờ việc làm của Ta-nhi-a, cây hồng nở ra những bông hoa màu trắng dịu, cánh hoa trong suốt lung linh. Hoa nở nhiều đến nỗi cả bụi như phủ đầy tuyết trắng. Và cây hoa huệ cũng đẹp trội hơn hẳn những cây mà nó sống cạnh trước kia. Những bông huệ trắng muốt, đẹp như một nàng tiên trong truyện cổ tích.  </a:t>
            </a:r>
            <a:endParaRPr lang="en-VN" sz="3200" dirty="0">
              <a:solidFill>
                <a:srgbClr val="C00000"/>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913406"/>
            <a:ext cx="10465971" cy="1686613"/>
            <a:chOff x="1107907" y="1430703"/>
            <a:chExt cx="4119449" cy="1686613"/>
          </a:xfrm>
        </p:grpSpPr>
        <p:sp>
          <p:nvSpPr>
            <p:cNvPr id="27" name="Shape 2015"/>
            <p:cNvSpPr/>
            <p:nvPr/>
          </p:nvSpPr>
          <p:spPr>
            <a:xfrm>
              <a:off x="1643695" y="1430703"/>
              <a:ext cx="3561372" cy="1686613"/>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21405" y="158085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Trong câu</a:t>
              </a:r>
              <a:r>
                <a:rPr kumimoji="0" lang="vi-VN" altLang="zh-CN" sz="3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chuyện, Ta-nhi-a đã suy đoán nguyên nhân biến đổi của cây hồng và cây huệ là gì?</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009367" y="2950716"/>
            <a:ext cx="9358799" cy="287498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chemeClr val="tx1"/>
                </a:solidFill>
                <a:latin typeface="Cambria" panose="02040503050406030204" pitchFamily="18" charset="0"/>
                <a:ea typeface="Cambria" panose="02040503050406030204" pitchFamily="18" charset="0"/>
              </a:rPr>
              <a:t>Trong câu chuyện, Ta-nhi-a đã suy đoán nguyên nhân biến đổi của cây hồng và hoa huệ là chỗ ở mới của chúng thoáng hơn, không bị rễ của cây khác tranh chất màu dưới đất.</a:t>
            </a:r>
            <a:endParaRPr lang="en-VN" sz="4800" dirty="0">
              <a:solidFill>
                <a:schemeClr val="tx1"/>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0720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1"/>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Theo em, Ta-nhi-a đã</a:t>
              </a:r>
              <a:r>
                <a:rPr kumimoji="0" lang="vi-VN" altLang="zh-C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có thêm trải nghiệm gì trong mùa hè?</a:t>
              </a: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chemeClr val="accent4"/>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5</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009367" y="3267506"/>
            <a:ext cx="9358799"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ysClr val="windowText" lastClr="000000"/>
                </a:solidFill>
                <a:latin typeface="Cambria" panose="02040503050406030204" pitchFamily="18" charset="0"/>
                <a:ea typeface="Cambria" panose="02040503050406030204" pitchFamily="18" charset="0"/>
              </a:rPr>
              <a:t>Theo em, Ta-nhi-a đã có thêm những trải nghiệm trồng hoa và những kiến thức mới trong cách chăm sóc cây trồng để cây có thể sinh trưởng tốt nhất. </a:t>
            </a:r>
            <a:endParaRPr lang="en-VN" sz="8800" dirty="0">
              <a:solidFill>
                <a:sysClr val="windowText" lastClr="000000"/>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764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sp>
        <p:nvSpPr>
          <p:cNvPr id="10" name="TextBox 9">
            <a:extLst>
              <a:ext uri="{FF2B5EF4-FFF2-40B4-BE49-F238E27FC236}">
                <a16:creationId xmlns:a16="http://schemas.microsoft.com/office/drawing/2014/main" id="{ADE749AC-681B-4048-BC2C-72041BD9272B}"/>
              </a:ext>
            </a:extLst>
          </p:cNvPr>
          <p:cNvSpPr txBox="1"/>
          <p:nvPr/>
        </p:nvSpPr>
        <p:spPr>
          <a:xfrm>
            <a:off x="5149101" y="1477108"/>
            <a:ext cx="7197317"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9600" b="1" i="0" u="none" strike="noStrike" kern="1200" cap="none" spc="0" normalizeH="0" baseline="0" noProof="0" dirty="0">
                <a:ln w="6600">
                  <a:solidFill>
                    <a:srgbClr val="ED7D31"/>
                  </a:solidFill>
                  <a:prstDash val="solid"/>
                </a:ln>
                <a:solidFill>
                  <a:srgbClr val="72016A"/>
                </a:solidFill>
                <a:effectLst>
                  <a:outerShdw dist="38100" dir="2700000" algn="tl" rotWithShape="0">
                    <a:srgbClr val="ED7D31"/>
                  </a:outerShdw>
                </a:effectLst>
                <a:uLnTx/>
                <a:uFillTx/>
                <a:latin typeface="#9Slide03 SVNNexa Rust Sans Bla" panose="020B0606040200020203" pitchFamily="34" charset="0"/>
                <a:ea typeface="+mn-ea"/>
                <a:cs typeface="+mn-cs"/>
              </a:rPr>
              <a:t>TẠM BIỆT CÁC EM</a:t>
            </a:r>
          </a:p>
        </p:txBody>
      </p:sp>
    </p:spTree>
    <p:extLst>
      <p:ext uri="{BB962C8B-B14F-4D97-AF65-F5344CB8AC3E}">
        <p14:creationId xmlns:p14="http://schemas.microsoft.com/office/powerpoint/2010/main" val="40699881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by="(-#ppt_w*2)" calcmode="lin" valueType="num">
                                      <p:cBhvr rctx="PPT">
                                        <p:cTn id="15" dur="500" autoRev="1" fill="hold">
                                          <p:stCondLst>
                                            <p:cond delay="0"/>
                                          </p:stCondLst>
                                        </p:cTn>
                                        <p:tgtEl>
                                          <p:spTgt spid="10"/>
                                        </p:tgtEl>
                                        <p:attrNameLst>
                                          <p:attrName>ppt_w</p:attrName>
                                        </p:attrNameLst>
                                      </p:cBhvr>
                                    </p:anim>
                                    <p:anim by="(#ppt_w*0.50)" calcmode="lin" valueType="num">
                                      <p:cBhvr>
                                        <p:cTn id="16" dur="500" decel="50000" autoRev="1" fill="hold">
                                          <p:stCondLst>
                                            <p:cond delay="0"/>
                                          </p:stCondLst>
                                        </p:cTn>
                                        <p:tgtEl>
                                          <p:spTgt spid="10"/>
                                        </p:tgtEl>
                                        <p:attrNameLst>
                                          <p:attrName>ppt_x</p:attrName>
                                        </p:attrNameLst>
                                      </p:cBhvr>
                                    </p:anim>
                                    <p:anim from="(-#ppt_h/2)" to="(#ppt_y)" calcmode="lin" valueType="num">
                                      <p:cBhvr>
                                        <p:cTn id="17" dur="1000" fill="hold">
                                          <p:stCondLst>
                                            <p:cond delay="0"/>
                                          </p:stCondLst>
                                        </p:cTn>
                                        <p:tgtEl>
                                          <p:spTgt spid="10"/>
                                        </p:tgtEl>
                                        <p:attrNameLst>
                                          <p:attrName>ppt_y</p:attrName>
                                        </p:attrNameLst>
                                      </p:cBhvr>
                                    </p:anim>
                                    <p:animRot by="21600000">
                                      <p:cBhvr>
                                        <p:cTn id="18"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732</Words>
  <Application>Microsoft Office PowerPoint</Application>
  <PresentationFormat>Widescreen</PresentationFormat>
  <Paragraphs>43</Paragraphs>
  <Slides>9</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等线</vt:lpstr>
      <vt:lpstr>#9Slide05 Aphrodite Pro</vt:lpstr>
      <vt:lpstr>Times New Roman</vt:lpstr>
      <vt:lpstr>#9Slide03 SVNNexa Rust Sans Bla</vt:lpstr>
      <vt:lpstr>SVN-Newton</vt:lpstr>
      <vt:lpstr>Cambria</vt:lpstr>
      <vt:lpstr>#9Slide07 HoneyCream</vt:lpstr>
      <vt:lpstr>等线 Light</vt:lpstr>
      <vt:lpstr>Arial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Quỳnh Chi Phan</cp:lastModifiedBy>
  <cp:revision>20</cp:revision>
  <dcterms:created xsi:type="dcterms:W3CDTF">2023-08-22T11:33:13Z</dcterms:created>
  <dcterms:modified xsi:type="dcterms:W3CDTF">2025-10-14T09:46:22Z</dcterms:modified>
</cp:coreProperties>
</file>