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58" r:id="rId4"/>
    <p:sldId id="256" r:id="rId5"/>
    <p:sldId id="262" r:id="rId6"/>
    <p:sldId id="260" r:id="rId7"/>
    <p:sldId id="261" r:id="rId8"/>
    <p:sldId id="259"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69807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431708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0426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280989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3F874E-B9D9-42AF-BB61-CD67F9C4B97F}"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46491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3F874E-B9D9-42AF-BB61-CD67F9C4B97F}"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8294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3F874E-B9D9-42AF-BB61-CD67F9C4B97F}"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75858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3F874E-B9D9-42AF-BB61-CD67F9C4B97F}" type="datetimeFigureOut">
              <a:rPr lang="en-US" smtClean="0"/>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03086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F874E-B9D9-42AF-BB61-CD67F9C4B97F}" type="datetimeFigureOut">
              <a:rPr lang="en-US" smtClean="0"/>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177456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151135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46001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F874E-B9D9-42AF-BB61-CD67F9C4B97F}" type="datetimeFigureOut">
              <a:rPr lang="en-US" smtClean="0"/>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CD734-E6AA-4F08-AAB4-00750F0AA15D}" type="slidenum">
              <a:rPr lang="en-US" smtClean="0"/>
              <a:t>‹#›</a:t>
            </a:fld>
            <a:endParaRPr lang="en-US"/>
          </a:p>
        </p:txBody>
      </p:sp>
    </p:spTree>
    <p:extLst>
      <p:ext uri="{BB962C8B-B14F-4D97-AF65-F5344CB8AC3E}">
        <p14:creationId xmlns:p14="http://schemas.microsoft.com/office/powerpoint/2010/main" val="97291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53333064f4c6a43082b10f9f89f7427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0" y="0"/>
            <a:ext cx="917487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371600" y="609600"/>
            <a:ext cx="6172200" cy="369332"/>
          </a:xfrm>
          <a:prstGeom prst="rect">
            <a:avLst/>
          </a:prstGeom>
          <a:noFill/>
        </p:spPr>
        <p:txBody>
          <a:bodyPr wrap="square" rtlCol="0">
            <a:spAutoFit/>
          </a:bodyPr>
          <a:lstStyle/>
          <a:p>
            <a:endParaRPr lang="en-US" dirty="0"/>
          </a:p>
        </p:txBody>
      </p:sp>
      <p:sp>
        <p:nvSpPr>
          <p:cNvPr id="8" name="TextBox 7"/>
          <p:cNvSpPr txBox="1"/>
          <p:nvPr/>
        </p:nvSpPr>
        <p:spPr>
          <a:xfrm>
            <a:off x="1485900" y="1981200"/>
            <a:ext cx="6172200" cy="1569660"/>
          </a:xfrm>
          <a:prstGeom prst="rect">
            <a:avLst/>
          </a:prstGeom>
          <a:noFill/>
        </p:spPr>
        <p:txBody>
          <a:bodyPr wrap="square" rtlCol="0">
            <a:prstTxWarp prst="textArchUp">
              <a:avLst/>
            </a:prstTxWarp>
            <a:spAutoFit/>
          </a:bodyPr>
          <a:lstStyle/>
          <a:p>
            <a:pPr algn="ctr"/>
            <a:r>
              <a:rPr lang="en-US" sz="4800" b="1" dirty="0" smtClean="0">
                <a:solidFill>
                  <a:schemeClr val="tx2">
                    <a:lumMod val="60000"/>
                    <a:lumOff val="40000"/>
                  </a:schemeClr>
                </a:solidFill>
                <a:latin typeface="Arial" pitchFamily="34" charset="0"/>
                <a:cs typeface="Arial" pitchFamily="34" charset="0"/>
              </a:rPr>
              <a:t>Tự nhiên </a:t>
            </a:r>
            <a:r>
              <a:rPr lang="en-US" sz="4800" b="1" dirty="0" err="1" smtClean="0">
                <a:solidFill>
                  <a:schemeClr val="tx2">
                    <a:lumMod val="60000"/>
                    <a:lumOff val="40000"/>
                  </a:schemeClr>
                </a:solidFill>
                <a:latin typeface="Arial" pitchFamily="34" charset="0"/>
                <a:cs typeface="Arial" pitchFamily="34" charset="0"/>
              </a:rPr>
              <a:t>và</a:t>
            </a:r>
            <a:r>
              <a:rPr lang="en-US" sz="4800" b="1" dirty="0" smtClean="0">
                <a:solidFill>
                  <a:schemeClr val="tx2">
                    <a:lumMod val="60000"/>
                    <a:lumOff val="40000"/>
                  </a:schemeClr>
                </a:solidFill>
                <a:latin typeface="Arial" pitchFamily="34" charset="0"/>
                <a:cs typeface="Arial" pitchFamily="34" charset="0"/>
              </a:rPr>
              <a:t> </a:t>
            </a:r>
            <a:r>
              <a:rPr lang="en-US" sz="4800" b="1" smtClean="0">
                <a:solidFill>
                  <a:schemeClr val="tx2">
                    <a:lumMod val="60000"/>
                    <a:lumOff val="40000"/>
                  </a:schemeClr>
                </a:solidFill>
                <a:latin typeface="Arial" pitchFamily="34" charset="0"/>
                <a:cs typeface="Arial" pitchFamily="34" charset="0"/>
              </a:rPr>
              <a:t>Xã</a:t>
            </a:r>
            <a:r>
              <a:rPr lang="en-US" sz="4800" b="1" dirty="0" smtClean="0">
                <a:solidFill>
                  <a:schemeClr val="tx2">
                    <a:lumMod val="60000"/>
                    <a:lumOff val="40000"/>
                  </a:schemeClr>
                </a:solidFill>
                <a:latin typeface="Arial" pitchFamily="34" charset="0"/>
                <a:cs typeface="Arial" pitchFamily="34" charset="0"/>
              </a:rPr>
              <a:t> </a:t>
            </a:r>
            <a:r>
              <a:rPr lang="en-US" sz="4800" b="1" dirty="0" smtClean="0">
                <a:solidFill>
                  <a:schemeClr val="tx2">
                    <a:lumMod val="60000"/>
                    <a:lumOff val="40000"/>
                  </a:schemeClr>
                </a:solidFill>
                <a:latin typeface="Arial" pitchFamily="34" charset="0"/>
                <a:cs typeface="Arial" pitchFamily="34" charset="0"/>
              </a:rPr>
              <a:t>hội</a:t>
            </a:r>
          </a:p>
          <a:p>
            <a:pPr algn="ctr"/>
            <a:r>
              <a:rPr lang="en-US" sz="4800" b="1" dirty="0" smtClean="0">
                <a:solidFill>
                  <a:schemeClr val="tx2">
                    <a:lumMod val="60000"/>
                    <a:lumOff val="40000"/>
                  </a:schemeClr>
                </a:solidFill>
                <a:latin typeface="Arial" pitchFamily="34" charset="0"/>
                <a:cs typeface="Arial" pitchFamily="34" charset="0"/>
              </a:rPr>
              <a:t>Lớp 1</a:t>
            </a:r>
            <a:endParaRPr lang="en-US" sz="4800" b="1" dirty="0">
              <a:solidFill>
                <a:schemeClr val="tx2">
                  <a:lumMod val="60000"/>
                  <a:lumOff val="40000"/>
                </a:schemeClr>
              </a:solidFill>
              <a:latin typeface="Arial" pitchFamily="34" charset="0"/>
              <a:cs typeface="Arial" pitchFamily="34" charset="0"/>
            </a:endParaRPr>
          </a:p>
        </p:txBody>
      </p:sp>
      <p:sp>
        <p:nvSpPr>
          <p:cNvPr id="9" name="TextBox 8"/>
          <p:cNvSpPr txBox="1"/>
          <p:nvPr/>
        </p:nvSpPr>
        <p:spPr>
          <a:xfrm>
            <a:off x="0" y="2973050"/>
            <a:ext cx="9220200" cy="1446550"/>
          </a:xfrm>
          <a:prstGeom prst="rect">
            <a:avLst/>
          </a:prstGeom>
          <a:noFill/>
        </p:spPr>
        <p:txBody>
          <a:bodyPr wrap="square" rtlCol="0">
            <a:spAutoFit/>
          </a:bodyPr>
          <a:lstStyle/>
          <a:p>
            <a:pPr algn="ctr"/>
            <a:r>
              <a:rPr lang="en-US" sz="4400" b="1" dirty="0" smtClean="0">
                <a:solidFill>
                  <a:srgbClr val="FF0000"/>
                </a:solidFill>
                <a:latin typeface="Arial" pitchFamily="34" charset="0"/>
                <a:cs typeface="Arial" pitchFamily="34" charset="0"/>
              </a:rPr>
              <a:t>Bài 2</a:t>
            </a:r>
            <a:r>
              <a:rPr lang="vi-VN" sz="4400" b="1" dirty="0" smtClean="0">
                <a:solidFill>
                  <a:srgbClr val="FF0000"/>
                </a:solidFill>
                <a:latin typeface="Arial" pitchFamily="34" charset="0"/>
                <a:cs typeface="Arial" pitchFamily="34" charset="0"/>
              </a:rPr>
              <a:t>7</a:t>
            </a:r>
            <a:r>
              <a:rPr lang="en-US" sz="4400" b="1" dirty="0" smtClean="0">
                <a:solidFill>
                  <a:srgbClr val="FF0000"/>
                </a:solidFill>
                <a:latin typeface="Arial" pitchFamily="34" charset="0"/>
                <a:cs typeface="Arial" pitchFamily="34" charset="0"/>
              </a:rPr>
              <a:t>: </a:t>
            </a:r>
            <a:r>
              <a:rPr lang="vi-VN" sz="4400" b="1" dirty="0" smtClean="0">
                <a:solidFill>
                  <a:srgbClr val="FF0000"/>
                </a:solidFill>
                <a:latin typeface="Arial" pitchFamily="34" charset="0"/>
                <a:cs typeface="Arial" pitchFamily="34" charset="0"/>
              </a:rPr>
              <a:t>Thời tiết luôn thay đổi </a:t>
            </a:r>
            <a:r>
              <a:rPr lang="en-US" sz="4400" b="1" dirty="0" smtClean="0">
                <a:solidFill>
                  <a:srgbClr val="FF0000"/>
                </a:solidFill>
                <a:latin typeface="Arial" pitchFamily="34" charset="0"/>
                <a:cs typeface="Arial" pitchFamily="34" charset="0"/>
              </a:rPr>
              <a:t>(Tiết 2)</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4986768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dmin\Desktop\Slide PP\hinh-nen-bai-giang-dien-tu-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 y="2215009"/>
            <a:ext cx="6629400" cy="1077218"/>
          </a:xfrm>
          <a:prstGeom prst="rect">
            <a:avLst/>
          </a:prstGeom>
          <a:noFill/>
        </p:spPr>
        <p:txBody>
          <a:bodyPr wrap="square" rtlCol="0">
            <a:spAutoFit/>
          </a:bodyPr>
          <a:lstStyle/>
          <a:p>
            <a:pPr algn="just"/>
            <a:r>
              <a:rPr lang="en-US" sz="3200" b="1" i="1" dirty="0" smtClean="0">
                <a:solidFill>
                  <a:srgbClr val="1F497D"/>
                </a:solidFill>
                <a:latin typeface="Arial" pitchFamily="34" charset="0"/>
                <a:cs typeface="Arial" pitchFamily="34" charset="0"/>
              </a:rPr>
              <a:t>- Cần lựa chọn trang phục và đồ dùng phù hợp với thời tiết</a:t>
            </a:r>
            <a:endParaRPr lang="en-US" sz="3200" b="1" i="1" dirty="0">
              <a:solidFill>
                <a:srgbClr val="1F497D"/>
              </a:solidFill>
              <a:latin typeface="Arial" pitchFamily="34" charset="0"/>
              <a:cs typeface="Arial" pitchFamily="34" charset="0"/>
            </a:endParaRPr>
          </a:p>
        </p:txBody>
      </p:sp>
    </p:spTree>
    <p:extLst>
      <p:ext uri="{BB962C8B-B14F-4D97-AF65-F5344CB8AC3E}">
        <p14:creationId xmlns:p14="http://schemas.microsoft.com/office/powerpoint/2010/main" val="1507701120"/>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80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2400" y="3276600"/>
            <a:ext cx="8991600" cy="1446550"/>
          </a:xfrm>
          <a:prstGeom prst="rect">
            <a:avLst/>
          </a:prstGeom>
          <a:noFill/>
        </p:spPr>
        <p:txBody>
          <a:bodyPr wrap="square" rtlCol="0">
            <a:prstTxWarp prst="textArchUp">
              <a:avLst/>
            </a:prstTxWarp>
            <a:spAutoFit/>
          </a:bodyPr>
          <a:lstStyle/>
          <a:p>
            <a:pPr algn="ctr"/>
            <a:r>
              <a:rPr lang="en-US" sz="6000" b="1" dirty="0" smtClean="0">
                <a:solidFill>
                  <a:schemeClr val="tx2"/>
                </a:solidFill>
                <a:latin typeface="Arial" pitchFamily="34" charset="0"/>
                <a:cs typeface="Arial" pitchFamily="34" charset="0"/>
              </a:rPr>
              <a:t>Trò chơi</a:t>
            </a:r>
          </a:p>
          <a:p>
            <a:pPr algn="ctr"/>
            <a:r>
              <a:rPr lang="en-US" sz="6000" b="1" dirty="0" smtClean="0">
                <a:solidFill>
                  <a:srgbClr val="FF0000"/>
                </a:solidFill>
                <a:latin typeface="Arial" pitchFamily="34" charset="0"/>
                <a:cs typeface="Arial" pitchFamily="34" charset="0"/>
              </a:rPr>
              <a:t>Ai nhanh – Ai đúng</a:t>
            </a:r>
            <a:endParaRPr lang="en-US" sz="60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60904998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khám phá</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005968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866" t="12163" r="13301" b="57031"/>
          <a:stretch/>
        </p:blipFill>
        <p:spPr bwMode="auto">
          <a:xfrm>
            <a:off x="609600" y="0"/>
            <a:ext cx="8124825" cy="3652838"/>
          </a:xfrm>
          <a:prstGeom prst="rect">
            <a:avLst/>
          </a:prstGeom>
          <a:noFill/>
          <a:ln>
            <a:noFill/>
          </a:ln>
          <a:extLst>
            <a:ext uri="{53640926-AAD7-44D8-BBD7-CCE9431645EC}">
              <a14:shadowObscured xmlns:a14="http://schemas.microsoft.com/office/drawing/2010/main"/>
            </a:ext>
          </a:extLst>
        </p:spPr>
      </p:pic>
      <p:pic>
        <p:nvPicPr>
          <p:cNvPr id="5" name="Picture 4"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705" t="44220" r="13462" b="24178"/>
          <a:stretch/>
        </p:blipFill>
        <p:spPr bwMode="auto">
          <a:xfrm>
            <a:off x="609599" y="3652838"/>
            <a:ext cx="8124825" cy="320516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2657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vận dụng</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96591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228600"/>
            <a:ext cx="7010400" cy="369332"/>
          </a:xfrm>
          <a:prstGeom prst="rect">
            <a:avLst/>
          </a:prstGeom>
          <a:noFill/>
        </p:spPr>
        <p:txBody>
          <a:bodyPr wrap="square" rtlCol="0">
            <a:spAutoFit/>
          </a:bodyPr>
          <a:lstStyle/>
          <a:p>
            <a:endParaRPr lang="en-US" dirty="0"/>
          </a:p>
        </p:txBody>
      </p:sp>
      <p:pic>
        <p:nvPicPr>
          <p:cNvPr id="8" name="Picture 2" descr="Tại sao 1 + 1 =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68" y="76200"/>
            <a:ext cx="626988" cy="56164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70756" y="-76200"/>
            <a:ext cx="8930444" cy="954107"/>
          </a:xfrm>
          <a:prstGeom prst="rect">
            <a:avLst/>
          </a:prstGeom>
          <a:noFill/>
        </p:spPr>
        <p:txBody>
          <a:bodyPr wrap="square" rtlCol="0">
            <a:spAutoFit/>
          </a:bodyPr>
          <a:lstStyle/>
          <a:p>
            <a:r>
              <a:rPr lang="en-US" sz="2800" i="1" dirty="0" smtClean="0">
                <a:solidFill>
                  <a:schemeClr val="tx2"/>
                </a:solidFill>
                <a:latin typeface="Arial" pitchFamily="34" charset="0"/>
                <a:cs typeface="Arial" pitchFamily="34" charset="0"/>
              </a:rPr>
              <a:t>Thời tiết nào trong các hình dưới đây chúng ta không nên ra ngoài?</a:t>
            </a:r>
            <a:endParaRPr lang="en-US" sz="2800" i="1" dirty="0">
              <a:solidFill>
                <a:schemeClr val="tx2"/>
              </a:solidFill>
              <a:latin typeface="Arial" pitchFamily="34" charset="0"/>
              <a:cs typeface="Arial" pitchFamily="34" charset="0"/>
            </a:endParaRPr>
          </a:p>
        </p:txBody>
      </p:sp>
      <p:pic>
        <p:nvPicPr>
          <p:cNvPr id="10" name="Picture 9"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33333" t="12391" r="31410" b="65784"/>
          <a:stretch/>
        </p:blipFill>
        <p:spPr bwMode="auto">
          <a:xfrm>
            <a:off x="88974" y="838200"/>
            <a:ext cx="3977444" cy="3124200"/>
          </a:xfrm>
          <a:prstGeom prst="rect">
            <a:avLst/>
          </a:prstGeom>
          <a:noFill/>
          <a:ln>
            <a:noFill/>
          </a:ln>
          <a:extLst>
            <a:ext uri="{53640926-AAD7-44D8-BBD7-CCE9431645EC}">
              <a14:shadowObscured xmlns:a14="http://schemas.microsoft.com/office/drawing/2010/main"/>
            </a:ext>
          </a:extLst>
        </p:spPr>
      </p:pic>
      <p:pic>
        <p:nvPicPr>
          <p:cNvPr id="11" name="Picture 10"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14423" t="34217" r="48558" b="43162"/>
          <a:stretch/>
        </p:blipFill>
        <p:spPr bwMode="auto">
          <a:xfrm>
            <a:off x="4800600" y="838200"/>
            <a:ext cx="3886200" cy="3124200"/>
          </a:xfrm>
          <a:prstGeom prst="rect">
            <a:avLst/>
          </a:prstGeom>
          <a:noFill/>
          <a:ln>
            <a:noFill/>
          </a:ln>
          <a:extLst>
            <a:ext uri="{53640926-AAD7-44D8-BBD7-CCE9431645EC}">
              <a14:shadowObscured xmlns:a14="http://schemas.microsoft.com/office/drawing/2010/main"/>
            </a:ext>
          </a:extLst>
        </p:spPr>
      </p:pic>
      <p:pic>
        <p:nvPicPr>
          <p:cNvPr id="12" name="Picture 11"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51763" t="34330" r="9615" b="43276"/>
          <a:stretch/>
        </p:blipFill>
        <p:spPr bwMode="auto">
          <a:xfrm>
            <a:off x="2476500" y="3810000"/>
            <a:ext cx="4152900" cy="30298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9118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0171283"/>
              </p:ext>
            </p:extLst>
          </p:nvPr>
        </p:nvGraphicFramePr>
        <p:xfrm>
          <a:off x="533400" y="254000"/>
          <a:ext cx="8305800" cy="4622800"/>
        </p:xfrm>
        <a:graphic>
          <a:graphicData uri="http://schemas.openxmlformats.org/drawingml/2006/table">
            <a:tbl>
              <a:tblPr firstRow="1" bandRow="1">
                <a:tableStyleId>{93296810-A885-4BE3-A3E7-6D5BEEA58F35}</a:tableStyleId>
              </a:tblPr>
              <a:tblGrid>
                <a:gridCol w="4152900">
                  <a:extLst>
                    <a:ext uri="{9D8B030D-6E8A-4147-A177-3AD203B41FA5}">
                      <a16:colId xmlns:a16="http://schemas.microsoft.com/office/drawing/2014/main" val="20000"/>
                    </a:ext>
                  </a:extLst>
                </a:gridCol>
                <a:gridCol w="4152900">
                  <a:extLst>
                    <a:ext uri="{9D8B030D-6E8A-4147-A177-3AD203B41FA5}">
                      <a16:colId xmlns:a16="http://schemas.microsoft.com/office/drawing/2014/main" val="20001"/>
                    </a:ext>
                  </a:extLst>
                </a:gridCol>
              </a:tblGrid>
              <a:tr h="1006710">
                <a:tc>
                  <a:txBody>
                    <a:bodyPr/>
                    <a:lstStyle/>
                    <a:p>
                      <a:pPr algn="ctr"/>
                      <a:r>
                        <a:rPr lang="en-US" sz="3600" dirty="0" smtClean="0">
                          <a:latin typeface="Arial" pitchFamily="34" charset="0"/>
                          <a:cs typeface="Arial" pitchFamily="34" charset="0"/>
                        </a:rPr>
                        <a:t>Nên</a:t>
                      </a:r>
                      <a:endParaRPr lang="en-US" sz="3600" dirty="0">
                        <a:latin typeface="Arial" pitchFamily="34" charset="0"/>
                        <a:cs typeface="Arial" pitchFamily="34" charset="0"/>
                      </a:endParaRPr>
                    </a:p>
                  </a:txBody>
                  <a:tcPr anchor="ctr"/>
                </a:tc>
                <a:tc>
                  <a:txBody>
                    <a:bodyPr/>
                    <a:lstStyle/>
                    <a:p>
                      <a:pPr algn="ctr"/>
                      <a:r>
                        <a:rPr lang="en-US" sz="3600" dirty="0" smtClean="0">
                          <a:latin typeface="Arial" pitchFamily="34" charset="0"/>
                          <a:cs typeface="Arial" pitchFamily="34" charset="0"/>
                        </a:rPr>
                        <a:t>Không</a:t>
                      </a:r>
                      <a:r>
                        <a:rPr lang="en-US" sz="3600" baseline="0" dirty="0" smtClean="0">
                          <a:latin typeface="Arial" pitchFamily="34" charset="0"/>
                          <a:cs typeface="Arial" pitchFamily="34" charset="0"/>
                        </a:rPr>
                        <a:t> nên</a:t>
                      </a:r>
                      <a:endParaRPr lang="en-US" sz="3600" dirty="0">
                        <a:latin typeface="Arial" pitchFamily="34" charset="0"/>
                        <a:cs typeface="Arial" pitchFamily="34" charset="0"/>
                      </a:endParaRPr>
                    </a:p>
                  </a:txBody>
                  <a:tcPr anchor="ctr"/>
                </a:tc>
                <a:extLst>
                  <a:ext uri="{0D108BD9-81ED-4DB2-BD59-A6C34878D82A}">
                    <a16:rowId xmlns:a16="http://schemas.microsoft.com/office/drawing/2014/main" val="10000"/>
                  </a:ext>
                </a:extLst>
              </a:tr>
              <a:tr h="361609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6" name="Picture 5"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33333" t="12391" r="31410" b="65784"/>
          <a:stretch/>
        </p:blipFill>
        <p:spPr bwMode="auto">
          <a:xfrm>
            <a:off x="116114" y="4960037"/>
            <a:ext cx="2931886" cy="1901592"/>
          </a:xfrm>
          <a:prstGeom prst="rect">
            <a:avLst/>
          </a:prstGeom>
          <a:noFill/>
          <a:ln>
            <a:noFill/>
          </a:ln>
          <a:extLst>
            <a:ext uri="{53640926-AAD7-44D8-BBD7-CCE9431645EC}">
              <a14:shadowObscured xmlns:a14="http://schemas.microsoft.com/office/drawing/2010/main"/>
            </a:ext>
          </a:extLst>
        </p:spPr>
      </p:pic>
      <p:pic>
        <p:nvPicPr>
          <p:cNvPr id="7" name="Picture 6"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14423" t="34217" r="48558" b="43162"/>
          <a:stretch/>
        </p:blipFill>
        <p:spPr bwMode="auto">
          <a:xfrm>
            <a:off x="3124199" y="4952999"/>
            <a:ext cx="2971800" cy="1849909"/>
          </a:xfrm>
          <a:prstGeom prst="rect">
            <a:avLst/>
          </a:prstGeom>
          <a:noFill/>
          <a:ln>
            <a:noFill/>
          </a:ln>
          <a:extLst>
            <a:ext uri="{53640926-AAD7-44D8-BBD7-CCE9431645EC}">
              <a14:shadowObscured xmlns:a14="http://schemas.microsoft.com/office/drawing/2010/main"/>
            </a:ext>
          </a:extLst>
        </p:spPr>
      </p:pic>
      <p:pic>
        <p:nvPicPr>
          <p:cNvPr id="8" name="Picture 7"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51763" t="34330" r="9615" b="43276"/>
          <a:stretch/>
        </p:blipFill>
        <p:spPr bwMode="auto">
          <a:xfrm>
            <a:off x="6095999" y="4953000"/>
            <a:ext cx="3038955" cy="184990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957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33333E-6 7.51445E-7 L 0.10208 -0.50567 " pathEditMode="relative" rAng="0" ptsTypes="AA">
                                      <p:cBhvr>
                                        <p:cTn id="6" dur="2000" fill="hold"/>
                                        <p:tgtEl>
                                          <p:spTgt spid="6"/>
                                        </p:tgtEl>
                                        <p:attrNameLst>
                                          <p:attrName>ppt_x</p:attrName>
                                          <p:attrName>ppt_y</p:attrName>
                                        </p:attrNameLst>
                                      </p:cBhvr>
                                      <p:rCtr x="5104" y="-25295"/>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3.33333E-6 -3.75723E-6 L 0.22916 -0.523 " pathEditMode="relative" rAng="0" ptsTypes="AA">
                                      <p:cBhvr>
                                        <p:cTn id="10" dur="2000" fill="hold"/>
                                        <p:tgtEl>
                                          <p:spTgt spid="7"/>
                                        </p:tgtEl>
                                        <p:attrNameLst>
                                          <p:attrName>ppt_x</p:attrName>
                                          <p:attrName>ppt_y</p:attrName>
                                        </p:attrNameLst>
                                      </p:cBhvr>
                                      <p:rCtr x="11458" y="-26150"/>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2.5E-6 -3.75723E-6 L -0.10781 -0.25664 " pathEditMode="relative" rAng="0" ptsTypes="AA">
                                      <p:cBhvr>
                                        <p:cTn id="14" dur="2000" fill="hold"/>
                                        <p:tgtEl>
                                          <p:spTgt spid="8"/>
                                        </p:tgtEl>
                                        <p:attrNameLst>
                                          <p:attrName>ppt_x</p:attrName>
                                          <p:attrName>ppt_y</p:attrName>
                                        </p:attrNameLst>
                                      </p:cBhvr>
                                      <p:rCtr x="-5399" y="-128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71286" y="3200400"/>
            <a:ext cx="8001000" cy="3046988"/>
          </a:xfrm>
          <a:prstGeom prst="rect">
            <a:avLst/>
          </a:prstGeom>
        </p:spPr>
        <p:txBody>
          <a:bodyPr wrap="square">
            <a:spAutoFit/>
          </a:bodyPr>
          <a:lstStyle/>
          <a:p>
            <a:pPr algn="just"/>
            <a:r>
              <a:rPr lang="en-US" sz="3200" i="1" dirty="0">
                <a:solidFill>
                  <a:schemeClr val="tx2"/>
                </a:solidFill>
                <a:latin typeface="Arial" pitchFamily="34" charset="0"/>
                <a:cs typeface="Arial" pitchFamily="34" charset="0"/>
              </a:rPr>
              <a:t>Gió ở mức độ nhẹ và vừa phải, chúng ta  ra ngoài vui chơi (thả diều). Tuy nhiên, khi gió mạnh hoặc rất mạnh (giông, lốc, bão) lại gây ra nhiều thiệt hại về vật chất và  nguy hiểm đến tính mạng con người thì không nên ra ngoài</a:t>
            </a:r>
          </a:p>
        </p:txBody>
      </p:sp>
    </p:spTree>
    <p:extLst>
      <p:ext uri="{BB962C8B-B14F-4D97-AF65-F5344CB8AC3E}">
        <p14:creationId xmlns:p14="http://schemas.microsoft.com/office/powerpoint/2010/main" val="3225590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27404" t="64568" r="22276" b="9401"/>
          <a:stretch/>
        </p:blipFill>
        <p:spPr bwMode="auto">
          <a:xfrm>
            <a:off x="1219200" y="1905000"/>
            <a:ext cx="6981825" cy="4953000"/>
          </a:xfrm>
          <a:prstGeom prst="rect">
            <a:avLst/>
          </a:prstGeom>
          <a:noFill/>
          <a:ln>
            <a:noFill/>
          </a:ln>
          <a:extLst>
            <a:ext uri="{53640926-AAD7-44D8-BBD7-CCE9431645EC}">
              <a14:shadowObscured xmlns:a14="http://schemas.microsoft.com/office/drawing/2010/main"/>
            </a:ext>
          </a:extLst>
        </p:spPr>
      </p:pic>
      <p:pic>
        <p:nvPicPr>
          <p:cNvPr id="2050" name="Picture 2" descr="Cute Cartoon Boy And Girl Royalty Free Cliparts, Vectors, And Stock  Illustration. Image 417219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832" y="0"/>
            <a:ext cx="1362736" cy="103253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09800" y="152400"/>
            <a:ext cx="6934200" cy="584775"/>
          </a:xfrm>
          <a:prstGeom prst="rect">
            <a:avLst/>
          </a:prstGeom>
          <a:noFill/>
        </p:spPr>
        <p:txBody>
          <a:bodyPr wrap="square" rtlCol="0">
            <a:spAutoFit/>
          </a:bodyPr>
          <a:lstStyle/>
          <a:p>
            <a:r>
              <a:rPr lang="en-US" sz="3200" b="1" i="1" dirty="0" smtClean="0">
                <a:solidFill>
                  <a:schemeClr val="tx2"/>
                </a:solidFill>
                <a:latin typeface="Arial" pitchFamily="34" charset="0"/>
                <a:cs typeface="Arial" pitchFamily="34" charset="0"/>
              </a:rPr>
              <a:t>Đóng vai xử lí tình huống</a:t>
            </a:r>
            <a:endParaRPr lang="en-US" sz="3200"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2459248990"/>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130</Words>
  <Application>Microsoft Office PowerPoint</Application>
  <PresentationFormat>On-screen Show (4:3)</PresentationFormat>
  <Paragraphs>13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4</cp:revision>
  <dcterms:created xsi:type="dcterms:W3CDTF">2020-08-22T09:08:56Z</dcterms:created>
  <dcterms:modified xsi:type="dcterms:W3CDTF">2025-05-09T10:42:51Z</dcterms:modified>
</cp:coreProperties>
</file>