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9" r:id="rId3"/>
    <p:sldId id="269" r:id="rId4"/>
    <p:sldId id="277" r:id="rId5"/>
    <p:sldId id="278" r:id="rId6"/>
    <p:sldId id="279" r:id="rId7"/>
    <p:sldId id="270" r:id="rId8"/>
    <p:sldId id="265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00"/>
    <a:srgbClr val="FFCC66"/>
    <a:srgbClr val="FF9999"/>
    <a:srgbClr val="3399FF"/>
    <a:srgbClr val="0099FF"/>
    <a:srgbClr val="FFCC00"/>
    <a:srgbClr val="FF6600"/>
    <a:srgbClr val="FF99FF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87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4/11/2021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472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4/11/2021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933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4/11/2021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1108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4/11/2021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5149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4/11/2021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5659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4/11/2021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6954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4/11/2021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9458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4/11/2021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2530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4/11/2021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5037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4/11/2021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6657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4/11/2021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642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4/11/2021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7836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4/11/2021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5609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4/11/2021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8393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4/11/2021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565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4/11/2021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551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4/11/2021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729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4/11/2021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735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4/11/2021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748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4/11/2021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781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4/11/2021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37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4/11/2021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622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6C72F-A137-4078-BD34-1F4DD845A01D}" type="datetimeFigureOut">
              <a:rPr lang="en-US" smtClean="0"/>
              <a:t>4/11/2021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33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4/11/2021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413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55" b="1063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6302" y="1892339"/>
            <a:ext cx="82704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Bài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33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LUYỆN TẬP </a:t>
            </a:r>
            <a:r>
              <a:rPr lang="en-US" sz="4000" b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CHUNG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(tiết</a:t>
            </a:r>
            <a:r>
              <a:rPr kumimoji="0" lang="en-US" sz="4000" b="1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4)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60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5434" y="261256"/>
            <a:ext cx="29283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1</a:t>
            </a:r>
            <a:r>
              <a:rPr lang="en-US" sz="32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: Tính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165434" y="1448765"/>
            <a:ext cx="2700000" cy="684000"/>
          </a:xfrm>
          <a:prstGeom prst="roundRect">
            <a:avLst/>
          </a:prstGeom>
          <a:solidFill>
            <a:srgbClr val="66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6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25 + 40</a:t>
            </a:r>
            <a:endParaRPr lang="en-US" sz="36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5027888" y="1448765"/>
            <a:ext cx="2700000" cy="684000"/>
          </a:xfrm>
          <a:prstGeom prst="roundRect">
            <a:avLst/>
          </a:prstGeom>
          <a:solidFill>
            <a:srgbClr val="66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6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41 + 8</a:t>
            </a:r>
            <a:endParaRPr lang="en-US" sz="36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1165434" y="3224557"/>
            <a:ext cx="2700000" cy="684000"/>
          </a:xfrm>
          <a:prstGeom prst="roundRect">
            <a:avLst/>
          </a:prstGeom>
          <a:solidFill>
            <a:srgbClr val="66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6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99 - 9</a:t>
            </a:r>
            <a:endParaRPr lang="en-US" sz="36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1" name="Rounded Rectangle 51">
            <a:extLst>
              <a:ext uri="{FF2B5EF4-FFF2-40B4-BE49-F238E27FC236}">
                <a16:creationId xmlns:a16="http://schemas.microsoft.com/office/drawing/2014/main" id="{58B82133-6885-4E22-B2F9-01132BA32DDD}"/>
              </a:ext>
            </a:extLst>
          </p:cNvPr>
          <p:cNvSpPr/>
          <p:nvPr/>
        </p:nvSpPr>
        <p:spPr>
          <a:xfrm>
            <a:off x="5027888" y="3224557"/>
            <a:ext cx="2700000" cy="684000"/>
          </a:xfrm>
          <a:prstGeom prst="roundRect">
            <a:avLst/>
          </a:prstGeom>
          <a:solidFill>
            <a:srgbClr val="66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6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65 - 62</a:t>
            </a:r>
            <a:endParaRPr lang="en-US" sz="36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6" name="Text Box 28">
            <a:extLst>
              <a:ext uri="{FF2B5EF4-FFF2-40B4-BE49-F238E27FC236}">
                <a16:creationId xmlns:a16="http://schemas.microsoft.com/office/drawing/2014/main" id="{CF64B521-8704-4142-9AFC-4DBB0E6313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8249" y="1467599"/>
            <a:ext cx="146330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= 65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7" name="Text Box 28">
            <a:extLst>
              <a:ext uri="{FF2B5EF4-FFF2-40B4-BE49-F238E27FC236}">
                <a16:creationId xmlns:a16="http://schemas.microsoft.com/office/drawing/2014/main" id="{08252084-B194-45F0-ACE3-ABFB332E83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9975" y="3262226"/>
            <a:ext cx="135545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= 90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8" name="Text Box 28">
            <a:extLst>
              <a:ext uri="{FF2B5EF4-FFF2-40B4-BE49-F238E27FC236}">
                <a16:creationId xmlns:a16="http://schemas.microsoft.com/office/drawing/2014/main" id="{8C82CFF6-4EF1-446D-BC29-60D0D0E4EA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3660" y="1448765"/>
            <a:ext cx="129422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= 49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9" name="Text Box 28">
            <a:extLst>
              <a:ext uri="{FF2B5EF4-FFF2-40B4-BE49-F238E27FC236}">
                <a16:creationId xmlns:a16="http://schemas.microsoft.com/office/drawing/2014/main" id="{F05D6D63-EDF3-4807-8921-DF09C32E6B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3787" y="3262226"/>
            <a:ext cx="112011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= 3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440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3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CCDB36B-A1E8-49B1-A517-9DD53C2C5A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7246" t="22998" r="2029" b="11527"/>
          <a:stretch/>
        </p:blipFill>
        <p:spPr>
          <a:xfrm>
            <a:off x="0" y="1217094"/>
            <a:ext cx="9019919" cy="457410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C421948-EF79-41B4-A430-CFD2BB172F1A}"/>
              </a:ext>
            </a:extLst>
          </p:cNvPr>
          <p:cNvSpPr txBox="1"/>
          <p:nvPr/>
        </p:nvSpPr>
        <p:spPr>
          <a:xfrm>
            <a:off x="265434" y="261256"/>
            <a:ext cx="22445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Số?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28">
            <a:extLst>
              <a:ext uri="{FF2B5EF4-FFF2-40B4-BE49-F238E27FC236}">
                <a16:creationId xmlns:a16="http://schemas.microsoft.com/office/drawing/2014/main" id="{F4848F58-A219-4222-8FBE-6413B09CC6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9851" y="2612189"/>
            <a:ext cx="517645" cy="646331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 noProof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5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" name="Text Box 28">
            <a:extLst>
              <a:ext uri="{FF2B5EF4-FFF2-40B4-BE49-F238E27FC236}">
                <a16:creationId xmlns:a16="http://schemas.microsoft.com/office/drawing/2014/main" id="{288C6C33-23AB-4ABE-B201-C80323ABA5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2703" y="2612188"/>
            <a:ext cx="517645" cy="646331"/>
          </a:xfrm>
          <a:prstGeom prst="rect">
            <a:avLst/>
          </a:prstGeom>
          <a:solidFill>
            <a:srgbClr val="FF999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0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" name="Text Box 28">
            <a:extLst>
              <a:ext uri="{FF2B5EF4-FFF2-40B4-BE49-F238E27FC236}">
                <a16:creationId xmlns:a16="http://schemas.microsoft.com/office/drawing/2014/main" id="{267C4347-DE6D-41B4-A04E-D33CE4A4A4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3606101"/>
            <a:ext cx="517645" cy="646331"/>
          </a:xfrm>
          <a:prstGeom prst="rect">
            <a:avLst/>
          </a:prstGeom>
          <a:solidFill>
            <a:srgbClr val="FF999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0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Text Box 28">
            <a:extLst>
              <a:ext uri="{FF2B5EF4-FFF2-40B4-BE49-F238E27FC236}">
                <a16:creationId xmlns:a16="http://schemas.microsoft.com/office/drawing/2014/main" id="{FA1BD7C7-6F1B-43B9-9D0A-013111226B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2314" y="3606101"/>
            <a:ext cx="517645" cy="646331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1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" name="Text Box 28">
            <a:extLst>
              <a:ext uri="{FF2B5EF4-FFF2-40B4-BE49-F238E27FC236}">
                <a16:creationId xmlns:a16="http://schemas.microsoft.com/office/drawing/2014/main" id="{0C6086D8-7404-4F66-A455-F1B49A9781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1297" y="2479666"/>
            <a:ext cx="517645" cy="646331"/>
          </a:xfrm>
          <a:prstGeom prst="rect">
            <a:avLst/>
          </a:prstGeom>
          <a:solidFill>
            <a:srgbClr val="FF999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 noProof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3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0" name="Text Box 28">
            <a:extLst>
              <a:ext uri="{FF2B5EF4-FFF2-40B4-BE49-F238E27FC236}">
                <a16:creationId xmlns:a16="http://schemas.microsoft.com/office/drawing/2014/main" id="{BD2C7381-7F11-45F0-8652-82DD14B829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8445" y="2545926"/>
            <a:ext cx="517645" cy="646331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 noProof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3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7640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C5F5947-4D14-459B-AADB-8B35260EBD14}"/>
              </a:ext>
            </a:extLst>
          </p:cNvPr>
          <p:cNvSpPr txBox="1"/>
          <p:nvPr/>
        </p:nvSpPr>
        <p:spPr>
          <a:xfrm>
            <a:off x="264272" y="139829"/>
            <a:ext cx="87074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28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3</a:t>
            </a:r>
            <a:r>
              <a:rPr lang="en-US" sz="28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: Số quả thông ở hai bên bằng nhau. Hỏi trong túi màu đỏ có bao nhiêu quả thông?</a:t>
            </a:r>
            <a:endParaRPr lang="en-US" sz="28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99851D-371B-4090-ABDC-3A89766897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8261" t="22740" r="3855" b="14621"/>
          <a:stretch/>
        </p:blipFill>
        <p:spPr>
          <a:xfrm>
            <a:off x="649357" y="1341783"/>
            <a:ext cx="7583335" cy="3429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2957AA7-88D0-4717-A512-A28C6359EF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6632" y="4957542"/>
            <a:ext cx="4170025" cy="8596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6915CA7-EEDB-4F30-87A9-E8166FA34CA1}"/>
              </a:ext>
            </a:extLst>
          </p:cNvPr>
          <p:cNvSpPr txBox="1"/>
          <p:nvPr/>
        </p:nvSpPr>
        <p:spPr>
          <a:xfrm>
            <a:off x="2306645" y="5033404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516343-18A1-45F2-A5C7-7E9EE300741B}"/>
              </a:ext>
            </a:extLst>
          </p:cNvPr>
          <p:cNvSpPr txBox="1"/>
          <p:nvPr/>
        </p:nvSpPr>
        <p:spPr>
          <a:xfrm>
            <a:off x="3939500" y="5033404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0FAD636-3EC9-4C97-ADD7-034053ACB39E}"/>
              </a:ext>
            </a:extLst>
          </p:cNvPr>
          <p:cNvSpPr txBox="1"/>
          <p:nvPr/>
        </p:nvSpPr>
        <p:spPr>
          <a:xfrm>
            <a:off x="5572355" y="5033404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9CBF16-0683-4F36-A0BE-FA39515FBD83}"/>
              </a:ext>
            </a:extLst>
          </p:cNvPr>
          <p:cNvSpPr txBox="1"/>
          <p:nvPr/>
        </p:nvSpPr>
        <p:spPr>
          <a:xfrm>
            <a:off x="3201946" y="4993425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+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F092EB-C1E6-4984-81F4-05D31C0F052A}"/>
              </a:ext>
            </a:extLst>
          </p:cNvPr>
          <p:cNvSpPr txBox="1"/>
          <p:nvPr/>
        </p:nvSpPr>
        <p:spPr>
          <a:xfrm>
            <a:off x="4799471" y="5033404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=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EFA1ECA-960A-45A1-AEBA-FDE8991324C0}"/>
              </a:ext>
            </a:extLst>
          </p:cNvPr>
          <p:cNvSpPr txBox="1"/>
          <p:nvPr/>
        </p:nvSpPr>
        <p:spPr>
          <a:xfrm>
            <a:off x="2171968" y="5020256"/>
            <a:ext cx="843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45</a:t>
            </a:r>
            <a:endParaRPr lang="en-US" sz="40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C1B069A-6D0D-461B-B1B4-5A106E45857C}"/>
              </a:ext>
            </a:extLst>
          </p:cNvPr>
          <p:cNvSpPr txBox="1"/>
          <p:nvPr/>
        </p:nvSpPr>
        <p:spPr>
          <a:xfrm>
            <a:off x="3861527" y="4993425"/>
            <a:ext cx="8672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33</a:t>
            </a:r>
            <a:endParaRPr lang="en-US" sz="40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9E762AA-151A-4ECD-9B30-2DBEE36853F9}"/>
              </a:ext>
            </a:extLst>
          </p:cNvPr>
          <p:cNvSpPr txBox="1"/>
          <p:nvPr/>
        </p:nvSpPr>
        <p:spPr>
          <a:xfrm>
            <a:off x="5542251" y="5020256"/>
            <a:ext cx="843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78</a:t>
            </a:r>
            <a:endParaRPr lang="en-US" sz="40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DC727C8-0D39-4E8E-8BF0-22AEEAC5909D}"/>
              </a:ext>
            </a:extLst>
          </p:cNvPr>
          <p:cNvSpPr txBox="1"/>
          <p:nvPr/>
        </p:nvSpPr>
        <p:spPr>
          <a:xfrm>
            <a:off x="3182659" y="5060241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?</a:t>
            </a:r>
            <a:endParaRPr lang="en-US" sz="40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99C733B-D1AB-41BA-BD74-5D1FF3ECE59E}"/>
              </a:ext>
            </a:extLst>
          </p:cNvPr>
          <p:cNvSpPr txBox="1"/>
          <p:nvPr/>
        </p:nvSpPr>
        <p:spPr>
          <a:xfrm>
            <a:off x="2171968" y="5950784"/>
            <a:ext cx="49974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Em hãy nêu câu trả lời.</a:t>
            </a:r>
            <a:endParaRPr lang="en-US" sz="32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A60C6C3-CDB2-4DDD-874B-8D1D7CE090AB}"/>
              </a:ext>
            </a:extLst>
          </p:cNvPr>
          <p:cNvSpPr txBox="1"/>
          <p:nvPr/>
        </p:nvSpPr>
        <p:spPr>
          <a:xfrm>
            <a:off x="979221" y="5974801"/>
            <a:ext cx="74991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Trong túi màu đỏ có </a:t>
            </a:r>
            <a:r>
              <a:rPr lang="en-US" sz="3200" b="1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78</a:t>
            </a:r>
            <a:r>
              <a:rPr lang="en-US" sz="3200" b="1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quả </a:t>
            </a:r>
            <a:r>
              <a:rPr lang="en-US" sz="3200" b="1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thông.</a:t>
            </a:r>
            <a:endParaRPr lang="en-US" sz="32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087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1" grpId="0"/>
      <p:bldP spid="12" grpId="0"/>
      <p:bldP spid="13" grpId="0"/>
      <p:bldP spid="14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B844D0A-A53D-47B9-8158-BDBA3DEDBA3B}"/>
              </a:ext>
            </a:extLst>
          </p:cNvPr>
          <p:cNvSpPr txBox="1"/>
          <p:nvPr/>
        </p:nvSpPr>
        <p:spPr>
          <a:xfrm>
            <a:off x="265434" y="261256"/>
            <a:ext cx="279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32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4: Tính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2824C9-846C-40F9-A13A-573F8B9838D5}"/>
              </a:ext>
            </a:extLst>
          </p:cNvPr>
          <p:cNvSpPr txBox="1"/>
          <p:nvPr/>
        </p:nvSpPr>
        <p:spPr>
          <a:xfrm>
            <a:off x="1007556" y="1122647"/>
            <a:ext cx="30811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a) 20 + 40 + 1 </a:t>
            </a:r>
            <a:endParaRPr lang="en-US" sz="32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9D8D11-0223-4DE9-8E06-A0F914A5612F}"/>
              </a:ext>
            </a:extLst>
          </p:cNvPr>
          <p:cNvSpPr txBox="1"/>
          <p:nvPr/>
        </p:nvSpPr>
        <p:spPr>
          <a:xfrm>
            <a:off x="4190719" y="1129143"/>
            <a:ext cx="11525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= 61</a:t>
            </a:r>
            <a:endParaRPr lang="en-US" sz="32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9652AD-F322-4156-BA35-B3171AF7616C}"/>
              </a:ext>
            </a:extLst>
          </p:cNvPr>
          <p:cNvSpPr txBox="1"/>
          <p:nvPr/>
        </p:nvSpPr>
        <p:spPr>
          <a:xfrm>
            <a:off x="1020809" y="2281503"/>
            <a:ext cx="2663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b) 15 – 2 – 1 </a:t>
            </a:r>
            <a:endParaRPr lang="en-US" sz="32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6E1C88-FE00-4EB0-87A1-1641B017F8F9}"/>
              </a:ext>
            </a:extLst>
          </p:cNvPr>
          <p:cNvSpPr txBox="1"/>
          <p:nvPr/>
        </p:nvSpPr>
        <p:spPr>
          <a:xfrm>
            <a:off x="3433457" y="2264204"/>
            <a:ext cx="11525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= 12</a:t>
            </a:r>
            <a:endParaRPr lang="en-US" sz="32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B9F3A0-2AD0-4753-AB69-08066D2525DD}"/>
              </a:ext>
            </a:extLst>
          </p:cNvPr>
          <p:cNvSpPr txBox="1"/>
          <p:nvPr/>
        </p:nvSpPr>
        <p:spPr>
          <a:xfrm>
            <a:off x="1020809" y="3423060"/>
            <a:ext cx="29018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c) 40 + 15 + 2</a:t>
            </a:r>
            <a:endParaRPr lang="en-US" sz="32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287D95-58F0-456E-B946-2BA609AA0C06}"/>
              </a:ext>
            </a:extLst>
          </p:cNvPr>
          <p:cNvSpPr txBox="1"/>
          <p:nvPr/>
        </p:nvSpPr>
        <p:spPr>
          <a:xfrm>
            <a:off x="3724056" y="3405761"/>
            <a:ext cx="11525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= 57</a:t>
            </a:r>
            <a:endParaRPr lang="en-US" sz="32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1F9E380-46A2-410A-A028-877D3D241F1A}"/>
              </a:ext>
            </a:extLst>
          </p:cNvPr>
          <p:cNvSpPr txBox="1"/>
          <p:nvPr/>
        </p:nvSpPr>
        <p:spPr>
          <a:xfrm>
            <a:off x="1961518" y="1574276"/>
            <a:ext cx="7553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60</a:t>
            </a:r>
            <a:endParaRPr lang="en-US" sz="32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1F9E380-46A2-410A-A028-877D3D241F1A}"/>
              </a:ext>
            </a:extLst>
          </p:cNvPr>
          <p:cNvSpPr txBox="1"/>
          <p:nvPr/>
        </p:nvSpPr>
        <p:spPr>
          <a:xfrm>
            <a:off x="1961518" y="2696342"/>
            <a:ext cx="7553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13</a:t>
            </a:r>
            <a:endParaRPr lang="en-US" sz="32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1F9E380-46A2-410A-A028-877D3D241F1A}"/>
              </a:ext>
            </a:extLst>
          </p:cNvPr>
          <p:cNvSpPr txBox="1"/>
          <p:nvPr/>
        </p:nvSpPr>
        <p:spPr>
          <a:xfrm>
            <a:off x="1974770" y="3842377"/>
            <a:ext cx="7553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55</a:t>
            </a:r>
            <a:endParaRPr lang="en-US" sz="32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4104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2486" y="147717"/>
            <a:ext cx="5701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28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5: Trên ga có 3 đoàn tàu.</a:t>
            </a:r>
            <a:endParaRPr lang="en-US" sz="28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ADA49E-045C-4CD2-975B-D58C07EB94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0494" y="1767602"/>
            <a:ext cx="4170025" cy="8596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33B1C61-97D8-4997-A05B-980209691E6C}"/>
              </a:ext>
            </a:extLst>
          </p:cNvPr>
          <p:cNvSpPr txBox="1"/>
          <p:nvPr/>
        </p:nvSpPr>
        <p:spPr>
          <a:xfrm>
            <a:off x="2190507" y="1843464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E8B4A5-56DE-4391-A9F4-0E6133E21147}"/>
              </a:ext>
            </a:extLst>
          </p:cNvPr>
          <p:cNvSpPr txBox="1"/>
          <p:nvPr/>
        </p:nvSpPr>
        <p:spPr>
          <a:xfrm>
            <a:off x="3823362" y="1843464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2B7DE7-5BDF-4EF9-A5E4-A9E8CA055DC9}"/>
              </a:ext>
            </a:extLst>
          </p:cNvPr>
          <p:cNvSpPr txBox="1"/>
          <p:nvPr/>
        </p:nvSpPr>
        <p:spPr>
          <a:xfrm>
            <a:off x="5456217" y="1843464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57121B-36F8-4932-9ADF-16962B6C8A1A}"/>
              </a:ext>
            </a:extLst>
          </p:cNvPr>
          <p:cNvSpPr txBox="1"/>
          <p:nvPr/>
        </p:nvSpPr>
        <p:spPr>
          <a:xfrm>
            <a:off x="3085808" y="1803485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+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D4BA32B-29D8-43CD-88D5-2F98E381DD04}"/>
              </a:ext>
            </a:extLst>
          </p:cNvPr>
          <p:cNvSpPr txBox="1"/>
          <p:nvPr/>
        </p:nvSpPr>
        <p:spPr>
          <a:xfrm>
            <a:off x="4683333" y="1843464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=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7713164-8AA9-4114-B15A-0931F275391B}"/>
              </a:ext>
            </a:extLst>
          </p:cNvPr>
          <p:cNvSpPr txBox="1"/>
          <p:nvPr/>
        </p:nvSpPr>
        <p:spPr>
          <a:xfrm>
            <a:off x="2055830" y="1830316"/>
            <a:ext cx="843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10</a:t>
            </a:r>
            <a:endParaRPr lang="en-US" sz="40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5720C0A-FAB0-4DB2-8A89-8E7485D4CED2}"/>
              </a:ext>
            </a:extLst>
          </p:cNvPr>
          <p:cNvSpPr txBox="1"/>
          <p:nvPr/>
        </p:nvSpPr>
        <p:spPr>
          <a:xfrm>
            <a:off x="3745389" y="1803485"/>
            <a:ext cx="8672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12</a:t>
            </a:r>
            <a:endParaRPr lang="en-US" sz="40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7AD042-D583-4511-BE93-30E702971218}"/>
              </a:ext>
            </a:extLst>
          </p:cNvPr>
          <p:cNvSpPr txBox="1"/>
          <p:nvPr/>
        </p:nvSpPr>
        <p:spPr>
          <a:xfrm>
            <a:off x="5426113" y="1830316"/>
            <a:ext cx="843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22</a:t>
            </a:r>
            <a:endParaRPr lang="en-US" sz="40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7E7F2F7-BB76-4AF0-9048-D0AB1EA24081}"/>
              </a:ext>
            </a:extLst>
          </p:cNvPr>
          <p:cNvSpPr txBox="1"/>
          <p:nvPr/>
        </p:nvSpPr>
        <p:spPr>
          <a:xfrm>
            <a:off x="3111864" y="1843464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?</a:t>
            </a:r>
            <a:endParaRPr lang="en-US" sz="40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72F8098-E0AB-475D-AC79-0D2167682C4E}"/>
              </a:ext>
            </a:extLst>
          </p:cNvPr>
          <p:cNvSpPr txBox="1"/>
          <p:nvPr/>
        </p:nvSpPr>
        <p:spPr>
          <a:xfrm>
            <a:off x="352486" y="731953"/>
            <a:ext cx="84390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a) Đoàn tàu A có 10 toa. Đoàn tàu B có 12 toa. Hỏi cả hai đoàn tàu có bao nhiêu toa?</a:t>
            </a:r>
            <a:endParaRPr lang="en-US" sz="28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27D0A4F-0A00-4C1A-9DFB-581BD7E969E8}"/>
              </a:ext>
            </a:extLst>
          </p:cNvPr>
          <p:cNvSpPr txBox="1"/>
          <p:nvPr/>
        </p:nvSpPr>
        <p:spPr>
          <a:xfrm>
            <a:off x="1965873" y="2758065"/>
            <a:ext cx="4259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Em hãy nêu câu trả lời.</a:t>
            </a:r>
            <a:endParaRPr lang="en-US" sz="28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037F634-9FE6-49E1-AE1C-1D21B60E5DF3}"/>
              </a:ext>
            </a:extLst>
          </p:cNvPr>
          <p:cNvSpPr txBox="1"/>
          <p:nvPr/>
        </p:nvSpPr>
        <p:spPr>
          <a:xfrm>
            <a:off x="1757028" y="2761432"/>
            <a:ext cx="53625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Cả hai đoàn tàu có </a:t>
            </a:r>
            <a:r>
              <a:rPr lang="en-US" sz="2800" b="1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22</a:t>
            </a:r>
            <a:r>
              <a:rPr lang="en-US" sz="2800" b="1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toa.</a:t>
            </a:r>
            <a:endParaRPr lang="en-US" sz="28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28F9C89-EE72-4807-ABAB-9C509AD96E39}"/>
              </a:ext>
            </a:extLst>
          </p:cNvPr>
          <p:cNvSpPr txBox="1"/>
          <p:nvPr/>
        </p:nvSpPr>
        <p:spPr>
          <a:xfrm>
            <a:off x="352486" y="3412137"/>
            <a:ext cx="84390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b) Đoàn tàu C có 15 toa chở khách và chở hàng. Trong đó có 3 toa chở hàng. Hỏi đoàn tàu C có bao nhiêu toa chở khách?</a:t>
            </a:r>
            <a:endParaRPr lang="en-US" sz="28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C673657A-59CE-4ED6-95B6-3BD8ABDE2D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1165" y="4919881"/>
            <a:ext cx="4170025" cy="859611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0A27C9BB-61F3-47C4-A24A-BA651F7779D7}"/>
              </a:ext>
            </a:extLst>
          </p:cNvPr>
          <p:cNvSpPr txBox="1"/>
          <p:nvPr/>
        </p:nvSpPr>
        <p:spPr>
          <a:xfrm>
            <a:off x="2261178" y="4995743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4CA5877-D633-48CF-99E2-7FB7EC8F01B5}"/>
              </a:ext>
            </a:extLst>
          </p:cNvPr>
          <p:cNvSpPr txBox="1"/>
          <p:nvPr/>
        </p:nvSpPr>
        <p:spPr>
          <a:xfrm>
            <a:off x="3894033" y="4995743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C7768CC-A2AC-41FC-A5C9-6E77248B1329}"/>
              </a:ext>
            </a:extLst>
          </p:cNvPr>
          <p:cNvSpPr txBox="1"/>
          <p:nvPr/>
        </p:nvSpPr>
        <p:spPr>
          <a:xfrm>
            <a:off x="5526888" y="4995743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4BE4E8F-CE49-40FB-829F-6B862BDD231E}"/>
              </a:ext>
            </a:extLst>
          </p:cNvPr>
          <p:cNvSpPr txBox="1"/>
          <p:nvPr/>
        </p:nvSpPr>
        <p:spPr>
          <a:xfrm>
            <a:off x="3151088" y="4927984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-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6A650D6-2D3E-4438-B22A-8C85506FB29B}"/>
              </a:ext>
            </a:extLst>
          </p:cNvPr>
          <p:cNvSpPr txBox="1"/>
          <p:nvPr/>
        </p:nvSpPr>
        <p:spPr>
          <a:xfrm>
            <a:off x="4754004" y="4995743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=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B1F32EC-6298-4C76-BA07-DD06A0AC0960}"/>
              </a:ext>
            </a:extLst>
          </p:cNvPr>
          <p:cNvSpPr txBox="1"/>
          <p:nvPr/>
        </p:nvSpPr>
        <p:spPr>
          <a:xfrm>
            <a:off x="2045386" y="4978342"/>
            <a:ext cx="843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15</a:t>
            </a:r>
            <a:endParaRPr lang="en-US" sz="40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E3AA2C0-4FC6-4617-8240-83C03BE789D0}"/>
              </a:ext>
            </a:extLst>
          </p:cNvPr>
          <p:cNvSpPr txBox="1"/>
          <p:nvPr/>
        </p:nvSpPr>
        <p:spPr>
          <a:xfrm>
            <a:off x="3982164" y="4988054"/>
            <a:ext cx="8672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3</a:t>
            </a:r>
            <a:endParaRPr lang="en-US" sz="40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EAE661F-A15B-4B9F-87B4-0F2C5742FB24}"/>
              </a:ext>
            </a:extLst>
          </p:cNvPr>
          <p:cNvSpPr txBox="1"/>
          <p:nvPr/>
        </p:nvSpPr>
        <p:spPr>
          <a:xfrm>
            <a:off x="5521844" y="4964546"/>
            <a:ext cx="843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12</a:t>
            </a:r>
            <a:endParaRPr lang="en-US" sz="40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1054CD1-0B88-4786-9C64-EB50C5D0DF37}"/>
              </a:ext>
            </a:extLst>
          </p:cNvPr>
          <p:cNvSpPr txBox="1"/>
          <p:nvPr/>
        </p:nvSpPr>
        <p:spPr>
          <a:xfrm>
            <a:off x="3133935" y="4995743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?</a:t>
            </a:r>
            <a:endParaRPr lang="en-US" sz="40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157AF2D-71D0-4A58-87B1-45E46154FC02}"/>
              </a:ext>
            </a:extLst>
          </p:cNvPr>
          <p:cNvSpPr txBox="1"/>
          <p:nvPr/>
        </p:nvSpPr>
        <p:spPr>
          <a:xfrm>
            <a:off x="2036544" y="5910344"/>
            <a:ext cx="4259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Em hãy nêu câu trả lời.</a:t>
            </a:r>
            <a:endParaRPr lang="en-US" sz="28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AE8AB59-918B-4EC5-AB04-E2F04D451607}"/>
              </a:ext>
            </a:extLst>
          </p:cNvPr>
          <p:cNvSpPr txBox="1"/>
          <p:nvPr/>
        </p:nvSpPr>
        <p:spPr>
          <a:xfrm>
            <a:off x="1357241" y="5910344"/>
            <a:ext cx="61621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Đoàn tàu C có </a:t>
            </a:r>
            <a:r>
              <a:rPr lang="en-US" sz="2800" b="1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12</a:t>
            </a:r>
            <a:r>
              <a:rPr lang="en-US" sz="2800" b="1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toa chở </a:t>
            </a:r>
            <a:r>
              <a:rPr lang="en-US" sz="2800" b="1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khách.</a:t>
            </a:r>
            <a:endParaRPr lang="en-US" sz="28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0264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1" grpId="0"/>
      <p:bldP spid="12" grpId="0"/>
      <p:bldP spid="13" grpId="0"/>
      <p:bldP spid="14" grpId="0"/>
      <p:bldP spid="19" grpId="0"/>
      <p:bldP spid="20" grpId="0"/>
      <p:bldP spid="21" grpId="0"/>
      <p:bldP spid="24" grpId="0"/>
      <p:bldP spid="24" grpId="1"/>
      <p:bldP spid="25" grpId="0"/>
      <p:bldP spid="25" grpId="1"/>
      <p:bldP spid="26" grpId="0"/>
      <p:bldP spid="26" grpId="1"/>
      <p:bldP spid="27" grpId="0"/>
      <p:bldP spid="28" grpId="0"/>
      <p:bldP spid="29" grpId="0"/>
      <p:bldP spid="30" grpId="0"/>
      <p:bldP spid="31" grpId="0"/>
      <p:bldP spid="32" grpId="0"/>
      <p:bldP spid="32" grpId="1"/>
      <p:bldP spid="33" grpId="0"/>
      <p:bldP spid="33" grpId="1"/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88740" y="2655090"/>
            <a:ext cx="7545660" cy="1852742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Up">
              <a:avLst>
                <a:gd name="adj" fmla="val 11038558"/>
              </a:avLst>
            </a:prstTxWarp>
            <a:spAutoFit/>
          </a:bodyPr>
          <a:lstStyle/>
          <a:p>
            <a:pPr algn="ctr"/>
            <a:r>
              <a:rPr lang="en-US" sz="54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-SGK-TV" pitchFamily="2" charset="0"/>
                <a:cs typeface="Arial-SGK-TV" pitchFamily="2" charset="0"/>
              </a:rPr>
              <a:t>KÍNH CHÚC THẦY </a:t>
            </a:r>
            <a:r>
              <a:rPr lang="en-US" sz="5400" b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-SGK-TV" pitchFamily="2" charset="0"/>
                <a:cs typeface="Arial-SGK-TV" pitchFamily="2" charset="0"/>
              </a:rPr>
              <a:t>CÔ </a:t>
            </a:r>
          </a:p>
          <a:p>
            <a:pPr algn="ctr"/>
            <a:r>
              <a:rPr lang="en-US" sz="5400" b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-SGK-TV" pitchFamily="2" charset="0"/>
                <a:cs typeface="Arial-SGK-TV" pitchFamily="2" charset="0"/>
              </a:rPr>
              <a:t>SỨC KHỎE - HẠNH </a:t>
            </a:r>
            <a:r>
              <a:rPr lang="en-US" sz="54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-SGK-TV" pitchFamily="2" charset="0"/>
                <a:cs typeface="Arial-SGK-TV" pitchFamily="2" charset="0"/>
              </a:rPr>
              <a:t>PHÚC</a:t>
            </a:r>
          </a:p>
        </p:txBody>
      </p:sp>
    </p:spTree>
    <p:extLst>
      <p:ext uri="{BB962C8B-B14F-4D97-AF65-F5344CB8AC3E}">
        <p14:creationId xmlns:p14="http://schemas.microsoft.com/office/powerpoint/2010/main" val="336003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606</TotalTime>
  <Words>255</Words>
  <Application>Microsoft Office PowerPoint</Application>
  <PresentationFormat>On-screen Show (4:3)</PresentationFormat>
  <Paragraphs>68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Arial-SGK-TV</vt:lpstr>
      <vt:lpstr>Calibri</vt:lpstr>
      <vt:lpstr>Calibri Light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NguyenSim</dc:creator>
  <cp:lastModifiedBy>MyPC</cp:lastModifiedBy>
  <cp:revision>87</cp:revision>
  <dcterms:created xsi:type="dcterms:W3CDTF">2020-08-13T02:00:35Z</dcterms:created>
  <dcterms:modified xsi:type="dcterms:W3CDTF">2021-04-11T07:29:44Z</dcterms:modified>
</cp:coreProperties>
</file>