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76" r:id="rId2"/>
    <p:sldId id="260" r:id="rId3"/>
    <p:sldId id="375" r:id="rId4"/>
    <p:sldId id="362" r:id="rId5"/>
    <p:sldId id="365" r:id="rId6"/>
    <p:sldId id="366" r:id="rId7"/>
    <p:sldId id="367" r:id="rId8"/>
    <p:sldId id="368" r:id="rId9"/>
    <p:sldId id="343" r:id="rId10"/>
  </p:sldIdLst>
  <p:sldSz cx="12192000" cy="6858000"/>
  <p:notesSz cx="6858000" cy="9144000"/>
  <p:embeddedFontLst>
    <p:embeddedFont>
      <p:font typeface="#9Slide03 Nanami Rounded Light" panose="020B0604020202020204" charset="0"/>
      <p:regular r:id="rId12"/>
    </p:embeddedFont>
    <p:embeddedFont>
      <p:font typeface="#9Slide03 Maven Pro Black" panose="020B0604020202020204" charset="0"/>
      <p:bold r:id="rId13"/>
    </p:embeddedFont>
    <p:embeddedFont>
      <p:font typeface="#9Slide07 IcielCadena" panose="020B0604020202020204" charset="0"/>
      <p:bold r:id="rId14"/>
    </p:embeddedFont>
    <p:embeddedFont>
      <p:font typeface="#9Slide03 Comfortaa Bold" panose="020B0604020202020204" charset="0"/>
      <p:bold r:id="rId15"/>
    </p:embeddedFont>
    <p:embeddedFont>
      <p:font typeface="#9Slide01 Noi dung ngan" panose="020B0604020202020204" charset="0"/>
      <p:regular r:id="rId16"/>
    </p:embeddedFont>
    <p:embeddedFont>
      <p:font typeface="Arial-Rounded" panose="020B0500000000000000" charset="0"/>
      <p:regular r:id="rId17"/>
    </p:embeddedFont>
    <p:embeddedFont>
      <p:font typeface="字魂59号-创粗黑" panose="00000500000000000000" charset="-122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Tahoma" panose="020B0604030504040204" pitchFamily="34" charset="0"/>
      <p:regular r:id="rId23"/>
      <p:bold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  <p:embeddedFont>
      <p:font typeface="Trebuchet MS" panose="020B0603020202020204" pitchFamily="34" charset="0"/>
      <p:regular r:id="rId29"/>
      <p:bold r:id="rId30"/>
      <p:italic r:id="rId31"/>
      <p:boldItalic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2735D"/>
    <a:srgbClr val="FFF9E2"/>
    <a:srgbClr val="83B07B"/>
    <a:srgbClr val="F4BD80"/>
    <a:srgbClr val="B5D8DC"/>
    <a:srgbClr val="F8EFE7"/>
    <a:srgbClr val="F2DC8E"/>
    <a:srgbClr val="C59850"/>
    <a:srgbClr val="4197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Kiểu Sáng 2 - Màu chủ đề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Kiểu Trung bình 2 - Màu chủ đề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>
      <p:cViewPr varScale="1">
        <p:scale>
          <a:sx n="62" d="100"/>
          <a:sy n="62" d="100"/>
        </p:scale>
        <p:origin x="42" y="60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02982EF-6D29-482D-B595-E657060E1A94}" type="datetimeFigureOut">
              <a:rPr lang="zh-CN" altLang="en-US" smtClean="0"/>
              <a:pPr/>
              <a:t>2024/11/1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E84E2E59-1352-4F46-8DA2-FEE878BBA3F0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663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字魂59号-创粗黑" panose="00000500000000000000" pitchFamily="2" charset="-122"/>
        <a:ea typeface="字魂59号-创粗黑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5101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6c8887c4e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6c8887c4e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4E2E59-1352-4F46-8DA2-FEE878BBA3F0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49033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034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4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E01F420-A026-4318-A3C9-66FA3ACEA32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225" y="201629"/>
            <a:ext cx="9372600" cy="672547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954" y="2409465"/>
            <a:ext cx="3280691" cy="31467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93" y="3977118"/>
            <a:ext cx="1925303" cy="13271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199" y="2819400"/>
            <a:ext cx="3860800" cy="228600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98"/>
            <a:ext cx="12192000" cy="48133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" y="-3306332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981200"/>
            <a:ext cx="828675" cy="50187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81200"/>
            <a:ext cx="787825" cy="501874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718" y="3140953"/>
            <a:ext cx="913221" cy="1116997"/>
          </a:xfrm>
          <a:prstGeom prst="rect">
            <a:avLst/>
          </a:prstGeom>
        </p:spPr>
      </p:pic>
      <p:sp>
        <p:nvSpPr>
          <p:cNvPr id="12" name="Rectangle: Rounded Corners 2">
            <a:extLst>
              <a:ext uri="{FF2B5EF4-FFF2-40B4-BE49-F238E27FC236}">
                <a16:creationId xmlns:a16="http://schemas.microsoft.com/office/drawing/2014/main" id="{A7C4FAB0-4E14-4260-BC13-07879CDDADD5}"/>
              </a:ext>
            </a:extLst>
          </p:cNvPr>
          <p:cNvSpPr/>
          <p:nvPr/>
        </p:nvSpPr>
        <p:spPr>
          <a:xfrm>
            <a:off x="1888899" y="2061433"/>
            <a:ext cx="7494570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7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vuông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tròn</a:t>
            </a: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r>
              <a:rPr lang="en-US" sz="4400" b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 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tam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giác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hình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chữ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nhật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(</a:t>
            </a:r>
            <a:r>
              <a:rPr lang="en-US" sz="4400" b="1" dirty="0" err="1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Tiết</a:t>
            </a:r>
            <a:r>
              <a:rPr lang="en-US" sz="4400" b="1" dirty="0">
                <a:solidFill>
                  <a:srgbClr val="FFFF00"/>
                </a:solidFill>
                <a:latin typeface="#9Slide07 IcielCadena" panose="02000503000000020004" pitchFamily="2" charset="0"/>
                <a:cs typeface="Tahoma" pitchFamily="34" charset="0"/>
              </a:rPr>
              <a:t> 2)</a:t>
            </a: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90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81396AF5-7FEF-48D6-875E-23CC7A5C4B8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1137"/>
          </a:xfrm>
          <a:prstGeom prst="rect">
            <a:avLst/>
          </a:prstGeom>
        </p:spPr>
      </p:pic>
      <p:sp>
        <p:nvSpPr>
          <p:cNvPr id="303" name="Google Shape;303;p24"/>
          <p:cNvSpPr txBox="1">
            <a:spLocks noGrp="1"/>
          </p:cNvSpPr>
          <p:nvPr>
            <p:ph type="ctrTitle"/>
          </p:nvPr>
        </p:nvSpPr>
        <p:spPr>
          <a:xfrm>
            <a:off x="838200" y="917883"/>
            <a:ext cx="10363200" cy="147002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CHÀO MỪNG CÁC CON ĐẾN VỚI </a:t>
            </a:r>
            <a:b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ambria" panose="02040503050406030204" pitchFamily="18" charset="0"/>
                <a:ea typeface="Cambria" panose="02040503050406030204" pitchFamily="18" charset="0"/>
              </a:rPr>
              <a:t>BÀI HỌC MÔN TOÁN LỚP 1</a:t>
            </a:r>
            <a:endParaRPr sz="4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Cartoon paper airplane logo aircraft made Vector Image">
            <a:extLst>
              <a:ext uri="{FF2B5EF4-FFF2-40B4-BE49-F238E27FC236}">
                <a16:creationId xmlns:a16="http://schemas.microsoft.com/office/drawing/2014/main" id="{8A3AC9CF-A243-4B8D-9411-8E5954B6F4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b="27775"/>
          <a:stretch/>
        </p:blipFill>
        <p:spPr bwMode="auto">
          <a:xfrm>
            <a:off x="347988" y="423755"/>
            <a:ext cx="1742273" cy="9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734EB29-21B1-48A7-A462-19B47597ED1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209800" y="2598485"/>
            <a:ext cx="7993021" cy="4171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8FCDC4A8-4305-4DF5-917F-7A54FD13008C}"/>
              </a:ext>
            </a:extLst>
          </p:cNvPr>
          <p:cNvSpPr txBox="1">
            <a:spLocks/>
          </p:cNvSpPr>
          <p:nvPr/>
        </p:nvSpPr>
        <p:spPr>
          <a:xfrm>
            <a:off x="3205891" y="1801691"/>
            <a:ext cx="5768292" cy="267985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n-NO" sz="8000" b="1" dirty="0"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21074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6029687-DEA6-4F48-A3B3-BE195BAB2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824" y="962658"/>
            <a:ext cx="3226269" cy="2701378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15696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873345" y="4733504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5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362034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b</a:t>
                      </a:r>
                      <a:r>
                        <a:rPr lang="en-GB" dirty="0" smtClean="0"/>
                        <a:t>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0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F9746EB0-DC62-432E-B92D-EEDCB05911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10" y="973738"/>
            <a:ext cx="2183694" cy="27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48FBBA7-C005-4C2B-9EA3-34FC751679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" y="44100"/>
            <a:ext cx="12186276" cy="6813900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6246797-279E-40FE-A145-A43036880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075084"/>
              </p:ext>
            </p:extLst>
          </p:nvPr>
        </p:nvGraphicFramePr>
        <p:xfrm>
          <a:off x="1065491" y="4159318"/>
          <a:ext cx="8916710" cy="97748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49109">
                  <a:extLst>
                    <a:ext uri="{9D8B030D-6E8A-4147-A177-3AD203B41FA5}">
                      <a16:colId xmlns:a16="http://schemas.microsoft.com/office/drawing/2014/main" val="3402898459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52230471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944041787"/>
                    </a:ext>
                  </a:extLst>
                </a:gridCol>
                <a:gridCol w="2102859">
                  <a:extLst>
                    <a:ext uri="{9D8B030D-6E8A-4147-A177-3AD203B41FA5}">
                      <a16:colId xmlns:a16="http://schemas.microsoft.com/office/drawing/2014/main" val="718707836"/>
                    </a:ext>
                  </a:extLst>
                </a:gridCol>
                <a:gridCol w="1783342">
                  <a:extLst>
                    <a:ext uri="{9D8B030D-6E8A-4147-A177-3AD203B41FA5}">
                      <a16:colId xmlns:a16="http://schemas.microsoft.com/office/drawing/2014/main" val="1612532867"/>
                    </a:ext>
                  </a:extLst>
                </a:gridCol>
              </a:tblGrid>
              <a:tr h="488743"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tròn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chữ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nhật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tam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giác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>
                          <a:latin typeface="#9Slide01 Noi dung ngan" panose="00000600000000000000" pitchFamily="2" charset="0"/>
                        </a:rPr>
                        <a:t>Hình</a:t>
                      </a:r>
                      <a:r>
                        <a:rPr lang="en-GB" baseline="0" dirty="0">
                          <a:latin typeface="#9Slide01 Noi dung ngan" panose="00000600000000000000" pitchFamily="2" charset="0"/>
                        </a:rPr>
                        <a:t> </a:t>
                      </a:r>
                      <a:r>
                        <a:rPr lang="en-GB" baseline="0" dirty="0" err="1">
                          <a:latin typeface="#9Slide01 Noi dung ngan" panose="00000600000000000000" pitchFamily="2" charset="0"/>
                        </a:rPr>
                        <a:t>vuông</a:t>
                      </a:r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9408671"/>
                  </a:ext>
                </a:extLst>
              </a:tr>
              <a:tr h="48874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</a:t>
                      </a:r>
                      <a:r>
                        <a:rPr lang="en-GB" dirty="0" smtClean="0"/>
                        <a:t>)</a:t>
                      </a:r>
                      <a:endParaRPr lang="en-GB" dirty="0">
                        <a:latin typeface="Lato" panose="020F0502020204030203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>
                        <a:latin typeface="#9Slide01 Noi dung ngan" panose="000006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663194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65D4A6-C3C7-4F14-9D6E-57C39E1A3B43}"/>
              </a:ext>
            </a:extLst>
          </p:cNvPr>
          <p:cNvSpPr txBox="1"/>
          <p:nvPr/>
        </p:nvSpPr>
        <p:spPr>
          <a:xfrm>
            <a:off x="2692600" y="4609078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091F1B-DBF5-47EC-8CCD-172438F68DE3}"/>
              </a:ext>
            </a:extLst>
          </p:cNvPr>
          <p:cNvSpPr txBox="1"/>
          <p:nvPr/>
        </p:nvSpPr>
        <p:spPr>
          <a:xfrm>
            <a:off x="4551494" y="4636437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F4D645-9350-4682-8E0B-5658329AED43}"/>
              </a:ext>
            </a:extLst>
          </p:cNvPr>
          <p:cNvSpPr txBox="1"/>
          <p:nvPr/>
        </p:nvSpPr>
        <p:spPr>
          <a:xfrm>
            <a:off x="6332330" y="4655493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5E8BEB-C701-49C7-BBDD-1E30260B514D}"/>
              </a:ext>
            </a:extLst>
          </p:cNvPr>
          <p:cNvSpPr txBox="1"/>
          <p:nvPr/>
        </p:nvSpPr>
        <p:spPr>
          <a:xfrm>
            <a:off x="8275529" y="4676514"/>
            <a:ext cx="1632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5FE5DFE-0E9F-41A4-8BFA-D49E6E684C17}"/>
              </a:ext>
            </a:extLst>
          </p:cNvPr>
          <p:cNvSpPr/>
          <p:nvPr/>
        </p:nvSpPr>
        <p:spPr>
          <a:xfrm>
            <a:off x="3085168" y="4694802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2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0198C9E-9A55-4F1D-AC14-ED3FA04DCA47}"/>
              </a:ext>
            </a:extLst>
          </p:cNvPr>
          <p:cNvSpPr/>
          <p:nvPr/>
        </p:nvSpPr>
        <p:spPr>
          <a:xfrm>
            <a:off x="4918142" y="468467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3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1CC6FED-A37E-4E9E-8586-B82A556F26A2}"/>
              </a:ext>
            </a:extLst>
          </p:cNvPr>
          <p:cNvSpPr/>
          <p:nvPr/>
        </p:nvSpPr>
        <p:spPr>
          <a:xfrm>
            <a:off x="6929274" y="4674065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1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87C0576-73BD-4F0E-9E36-2C6DDBC15386}"/>
              </a:ext>
            </a:extLst>
          </p:cNvPr>
          <p:cNvSpPr/>
          <p:nvPr/>
        </p:nvSpPr>
        <p:spPr>
          <a:xfrm>
            <a:off x="8781194" y="4667443"/>
            <a:ext cx="595086" cy="403300"/>
          </a:xfrm>
          <a:prstGeom prst="roundRect">
            <a:avLst/>
          </a:prstGeom>
          <a:solidFill>
            <a:srgbClr val="F8D7CD"/>
          </a:solidFill>
          <a:ln>
            <a:solidFill>
              <a:srgbClr val="F8D7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solidFill>
                  <a:srgbClr val="C00000"/>
                </a:solidFill>
              </a:rPr>
              <a:t>0</a:t>
            </a:r>
            <a:endParaRPr lang="en-GB" sz="2400" dirty="0">
              <a:solidFill>
                <a:srgbClr val="C0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9A4A65-9E6B-4512-B5D0-DD05589E4E0D}"/>
              </a:ext>
            </a:extLst>
          </p:cNvPr>
          <p:cNvGrpSpPr/>
          <p:nvPr/>
        </p:nvGrpSpPr>
        <p:grpSpPr>
          <a:xfrm>
            <a:off x="2487417" y="2012530"/>
            <a:ext cx="4739400" cy="1372303"/>
            <a:chOff x="702365" y="2133600"/>
            <a:chExt cx="5253617" cy="1022753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81D2E56D-BE51-4EE5-BF8F-B3630BB509B2}"/>
                </a:ext>
              </a:extLst>
            </p:cNvPr>
            <p:cNvSpPr txBox="1">
              <a:spLocks/>
            </p:cNvSpPr>
            <p:nvPr/>
          </p:nvSpPr>
          <p:spPr>
            <a:xfrm>
              <a:off x="837657" y="2271802"/>
              <a:ext cx="5118325" cy="431569"/>
            </a:xfrm>
            <a:prstGeom prst="rect">
              <a:avLst/>
            </a:prstGeom>
          </p:spPr>
          <p:txBody>
            <a:bodyPr vert="horz" lIns="68604" tIns="34302" rIns="68604" bIns="34302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Có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bao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nhiêu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vuông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tròn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tam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giác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,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hình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chữ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 </a:t>
              </a:r>
              <a:r>
                <a:rPr lang="en-GB" dirty="0" err="1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nhật</a:t>
              </a:r>
              <a:r>
                <a:rPr lang="en-GB" dirty="0">
                  <a:solidFill>
                    <a:srgbClr val="40505E"/>
                  </a:solidFill>
                  <a:latin typeface="#9Slide03 Comfortaa Bold" panose="00000800000000000000" pitchFamily="2" charset="0"/>
                  <a:cs typeface="Lato" panose="020F0502020204030203" pitchFamily="34" charset="0"/>
                </a:rPr>
                <a:t>?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E7BD07F-A4FD-4520-B425-CB8C693A9A91}"/>
                </a:ext>
              </a:extLst>
            </p:cNvPr>
            <p:cNvSpPr/>
            <p:nvPr/>
          </p:nvSpPr>
          <p:spPr>
            <a:xfrm>
              <a:off x="702365" y="2133600"/>
              <a:ext cx="5062331" cy="1022753"/>
            </a:xfrm>
            <a:prstGeom prst="round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6C668908-AF26-4206-9594-7C851062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36" y="1878694"/>
            <a:ext cx="1618275" cy="1566072"/>
          </a:xfrm>
          <a:prstGeom prst="rect">
            <a:avLst/>
          </a:prstGeom>
        </p:spPr>
      </p:pic>
      <p:pic>
        <p:nvPicPr>
          <p:cNvPr id="21" name="Picture 3">
            <a:extLst>
              <a:ext uri="{FF2B5EF4-FFF2-40B4-BE49-F238E27FC236}">
                <a16:creationId xmlns:a16="http://schemas.microsoft.com/office/drawing/2014/main" id="{44655B81-4B53-4F62-A9FB-C74DAA317E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683" y="1143000"/>
            <a:ext cx="3226269" cy="245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954405" y="748986"/>
            <a:ext cx="9859492" cy="5921873"/>
            <a:chOff x="872575" y="1000462"/>
            <a:chExt cx="9338225" cy="5400337"/>
          </a:xfrm>
        </p:grpSpPr>
        <p:grpSp>
          <p:nvGrpSpPr>
            <p:cNvPr id="28" name="组合 27"/>
            <p:cNvGrpSpPr/>
            <p:nvPr/>
          </p:nvGrpSpPr>
          <p:grpSpPr>
            <a:xfrm>
              <a:off x="1220964" y="2210238"/>
              <a:ext cx="8989836" cy="4190561"/>
              <a:chOff x="1828800" y="932841"/>
              <a:chExt cx="12772509" cy="5492954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圆角矩形 29"/>
              <p:cNvSpPr/>
              <p:nvPr/>
            </p:nvSpPr>
            <p:spPr>
              <a:xfrm flipV="1">
                <a:off x="1828800" y="932841"/>
                <a:ext cx="12772509" cy="5492954"/>
              </a:xfrm>
              <a:prstGeom prst="roundRect">
                <a:avLst>
                  <a:gd name="adj" fmla="val 8395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  <p:sp>
            <p:nvSpPr>
              <p:cNvPr id="31" name="圆角矩形 30"/>
              <p:cNvSpPr/>
              <p:nvPr/>
            </p:nvSpPr>
            <p:spPr>
              <a:xfrm flipV="1">
                <a:off x="1930550" y="1007533"/>
                <a:ext cx="12569383" cy="5328598"/>
              </a:xfrm>
              <a:prstGeom prst="roundRect">
                <a:avLst>
                  <a:gd name="adj" fmla="val 8395"/>
                </a:avLst>
              </a:prstGeom>
              <a:noFill/>
              <a:ln>
                <a:solidFill>
                  <a:srgbClr val="F2DC8E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字魂59号-创粗黑" panose="00000500000000000000" pitchFamily="2" charset="-122"/>
                  <a:ea typeface="字魂59号-创粗黑" panose="00000500000000000000" pitchFamily="2" charset="-122"/>
                  <a:cs typeface="+mn-ea"/>
                  <a:sym typeface="字魂59号-创粗黑" panose="00000500000000000000" pitchFamily="2" charset="-122"/>
                </a:endParaRPr>
              </a:p>
            </p:txBody>
          </p:sp>
        </p:grp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7A2060F1-955B-4EA4-BDE4-2B419FD19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575" y="1000462"/>
              <a:ext cx="1954430" cy="1646052"/>
            </a:xfrm>
            <a:prstGeom prst="rect">
              <a:avLst/>
            </a:prstGeom>
          </p:spPr>
        </p:pic>
      </p:grpSp>
      <p:sp>
        <p:nvSpPr>
          <p:cNvPr id="32" name="圆角矩形 31"/>
          <p:cNvSpPr/>
          <p:nvPr/>
        </p:nvSpPr>
        <p:spPr>
          <a:xfrm flipV="1">
            <a:off x="152400" y="187141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35" name="Oval 3">
            <a:extLst>
              <a:ext uri="{FF2B5EF4-FFF2-40B4-BE49-F238E27FC236}">
                <a16:creationId xmlns:a16="http://schemas.microsoft.com/office/drawing/2014/main" id="{4CDA3A48-A8F8-4FEF-9237-A476E49540C1}"/>
              </a:ext>
            </a:extLst>
          </p:cNvPr>
          <p:cNvSpPr/>
          <p:nvPr/>
        </p:nvSpPr>
        <p:spPr>
          <a:xfrm>
            <a:off x="251548" y="321616"/>
            <a:ext cx="634189" cy="57626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3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5F7962AE-834B-4203-B949-92F7AF94D181}"/>
              </a:ext>
            </a:extLst>
          </p:cNvPr>
          <p:cNvSpPr txBox="1">
            <a:spLocks/>
          </p:cNvSpPr>
          <p:nvPr/>
        </p:nvSpPr>
        <p:spPr bwMode="auto">
          <a:xfrm>
            <a:off x="1074015" y="38248"/>
            <a:ext cx="108664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Có bao nhiêu hình vuông, hình tròn, hình tam giác, hình chữ nhật trong mỗi hình sau?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06FE994-E62A-4418-A911-DCA8B65D8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646" y="2517371"/>
            <a:ext cx="2133600" cy="182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>
            <a:extLst>
              <a:ext uri="{FF2B5EF4-FFF2-40B4-BE49-F238E27FC236}">
                <a16:creationId xmlns:a16="http://schemas.microsoft.com/office/drawing/2014/main" id="{B1AE5139-2FF3-45BA-96A1-5FBF8D0DB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520" y="2274925"/>
            <a:ext cx="1676400" cy="2067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>
            <a:extLst>
              <a:ext uri="{FF2B5EF4-FFF2-40B4-BE49-F238E27FC236}">
                <a16:creationId xmlns:a16="http://schemas.microsoft.com/office/drawing/2014/main" id="{676F3A83-24C2-4522-B6C8-ED3A4D9F1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28" y="2323281"/>
            <a:ext cx="2412872" cy="186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A073A91E-D92D-4557-B727-95E722CD0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249886"/>
              </p:ext>
            </p:extLst>
          </p:nvPr>
        </p:nvGraphicFramePr>
        <p:xfrm>
          <a:off x="1981200" y="4597018"/>
          <a:ext cx="8356600" cy="17424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3333321553"/>
                    </a:ext>
                  </a:extLst>
                </a:gridCol>
                <a:gridCol w="1894840">
                  <a:extLst>
                    <a:ext uri="{9D8B030D-6E8A-4147-A177-3AD203B41FA5}">
                      <a16:colId xmlns:a16="http://schemas.microsoft.com/office/drawing/2014/main" val="29057398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1142853390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586736794"/>
                    </a:ext>
                  </a:extLst>
                </a:gridCol>
                <a:gridCol w="1671320">
                  <a:extLst>
                    <a:ext uri="{9D8B030D-6E8A-4147-A177-3AD203B41FA5}">
                      <a16:colId xmlns:a16="http://schemas.microsoft.com/office/drawing/2014/main" val="2265542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#9Slide03 Nanami Rounded Ligh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tròn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chữ nhật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tam giác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solidFill>
                            <a:srgbClr val="002060"/>
                          </a:solidFill>
                          <a:latin typeface="#9Slide03 Nanami Rounded Light" pitchFamily="2" charset="0"/>
                        </a:rPr>
                        <a:t>Hình vuông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0497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a)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2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b)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210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#9Slide03 Nanami Rounded Light" pitchFamily="2" charset="0"/>
                        </a:rPr>
                        <a:t>c)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#9Slide03 Maven Pro Black" panose="00000A00000000000000" pitchFamily="2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2060"/>
                          </a:solidFill>
                          <a:latin typeface="#9Slide03 Maven Pro Black" panose="00000A00000000000000" pitchFamily="2" charset="0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53673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3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Hình ảnh 24">
            <a:extLst>
              <a:ext uri="{FF2B5EF4-FFF2-40B4-BE49-F238E27FC236}">
                <a16:creationId xmlns:a16="http://schemas.microsoft.com/office/drawing/2014/main" id="{7F9A1AFA-CA0D-4028-A191-8B04BFE9B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40" y="1658788"/>
            <a:ext cx="9493319" cy="6348433"/>
          </a:xfrm>
          <a:prstGeom prst="rect">
            <a:avLst/>
          </a:prstGeom>
        </p:spPr>
      </p:pic>
      <p:sp>
        <p:nvSpPr>
          <p:cNvPr id="17" name="圆角矩形 31">
            <a:extLst>
              <a:ext uri="{FF2B5EF4-FFF2-40B4-BE49-F238E27FC236}">
                <a16:creationId xmlns:a16="http://schemas.microsoft.com/office/drawing/2014/main" id="{48469569-E48A-4BA4-A4EA-741447B756BD}"/>
              </a:ext>
            </a:extLst>
          </p:cNvPr>
          <p:cNvSpPr/>
          <p:nvPr/>
        </p:nvSpPr>
        <p:spPr>
          <a:xfrm flipV="1">
            <a:off x="56234" y="327483"/>
            <a:ext cx="12034520" cy="852001"/>
          </a:xfrm>
          <a:prstGeom prst="roundRect">
            <a:avLst>
              <a:gd name="adj" fmla="val 8395"/>
            </a:avLst>
          </a:prstGeom>
          <a:solidFill>
            <a:srgbClr val="1273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59号-创粗黑" panose="00000500000000000000" pitchFamily="2" charset="-122"/>
              <a:ea typeface="字魂59号-创粗黑" panose="00000500000000000000" pitchFamily="2" charset="-122"/>
              <a:cs typeface="+mn-ea"/>
              <a:sym typeface="字魂59号-创粗黑" panose="00000500000000000000" pitchFamily="2" charset="-122"/>
            </a:endParaRPr>
          </a:p>
        </p:txBody>
      </p:sp>
      <p:sp>
        <p:nvSpPr>
          <p:cNvPr id="6" name="Oval 1">
            <a:extLst>
              <a:ext uri="{FF2B5EF4-FFF2-40B4-BE49-F238E27FC236}">
                <a16:creationId xmlns:a16="http://schemas.microsoft.com/office/drawing/2014/main" id="{468D15BC-C332-4909-8A21-7D9D1439B3AC}"/>
              </a:ext>
            </a:extLst>
          </p:cNvPr>
          <p:cNvSpPr/>
          <p:nvPr/>
        </p:nvSpPr>
        <p:spPr>
          <a:xfrm>
            <a:off x="457200" y="434699"/>
            <a:ext cx="662548" cy="63756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5" tIns="34289" rIns="68565" bIns="34289" anchor="ctr"/>
          <a:lstStyle/>
          <a:p>
            <a:pPr algn="ctr" defTabSz="6856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>
                <a:solidFill>
                  <a:prstClr val="white"/>
                </a:solidFill>
              </a:rPr>
              <a:t>4</a:t>
            </a:r>
            <a:endParaRPr lang="vi-VN" sz="3600" b="1">
              <a:solidFill>
                <a:prstClr val="white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DC85AB-8A04-44F4-BC52-618ED3CB68B2}"/>
              </a:ext>
            </a:extLst>
          </p:cNvPr>
          <p:cNvSpPr txBox="1">
            <a:spLocks/>
          </p:cNvSpPr>
          <p:nvPr/>
        </p:nvSpPr>
        <p:spPr bwMode="auto">
          <a:xfrm>
            <a:off x="1277253" y="119954"/>
            <a:ext cx="8760354" cy="12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827" tIns="60913" rIns="121827" bIns="60913" anchor="ctr"/>
          <a:lstStyle>
            <a:lvl1pPr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 defTabSz="1217613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defTabSz="12176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chemeClr val="bg1"/>
                </a:solidFill>
                <a:latin typeface="#9Slide03 Comfortaa Bold" panose="00000800000000000000" pitchFamily="2" charset="0"/>
                <a:cs typeface="Arial" panose="020B0604020202020204" pitchFamily="34" charset="0"/>
              </a:rPr>
              <a:t>Những hình nào không phải là hình vuông?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ED1FD90-13D2-474B-B33B-D973CCE45287}"/>
              </a:ext>
            </a:extLst>
          </p:cNvPr>
          <p:cNvSpPr/>
          <p:nvPr/>
        </p:nvSpPr>
        <p:spPr>
          <a:xfrm>
            <a:off x="2514600" y="2511961"/>
            <a:ext cx="1391024" cy="1373491"/>
          </a:xfrm>
          <a:prstGeom prst="rect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7" tIns="34289" rIns="68567" bIns="34289" anchor="ctr"/>
          <a:lstStyle/>
          <a:p>
            <a:pPr algn="ctr" defTabSz="68564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>
              <a:solidFill>
                <a:prstClr val="white"/>
              </a:solidFill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C0DCE645-DF99-42E1-8AAC-EFEF800969D0}"/>
              </a:ext>
            </a:extLst>
          </p:cNvPr>
          <p:cNvSpPr/>
          <p:nvPr/>
        </p:nvSpPr>
        <p:spPr>
          <a:xfrm>
            <a:off x="3352800" y="4288372"/>
            <a:ext cx="1197567" cy="1152187"/>
          </a:xfrm>
          <a:prstGeom prst="rect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1" name="Flowchart: Process 8">
            <a:extLst>
              <a:ext uri="{FF2B5EF4-FFF2-40B4-BE49-F238E27FC236}">
                <a16:creationId xmlns:a16="http://schemas.microsoft.com/office/drawing/2014/main" id="{4D78E6FD-8D7E-404B-ADA3-5D5F65DB69C6}"/>
              </a:ext>
            </a:extLst>
          </p:cNvPr>
          <p:cNvSpPr/>
          <p:nvPr/>
        </p:nvSpPr>
        <p:spPr>
          <a:xfrm>
            <a:off x="5867399" y="4356636"/>
            <a:ext cx="1869515" cy="1001138"/>
          </a:xfrm>
          <a:prstGeom prst="flowChartProcess">
            <a:avLst/>
          </a:prstGeom>
          <a:solidFill>
            <a:srgbClr val="FF2525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29C035F6-0B3A-4AD1-AC37-FFDF1B9D593C}"/>
              </a:ext>
            </a:extLst>
          </p:cNvPr>
          <p:cNvSpPr/>
          <p:nvPr/>
        </p:nvSpPr>
        <p:spPr>
          <a:xfrm>
            <a:off x="4810125" y="2602448"/>
            <a:ext cx="1314824" cy="1312019"/>
          </a:xfrm>
          <a:prstGeom prst="ellipse">
            <a:avLst/>
          </a:prstGeom>
          <a:solidFill>
            <a:srgbClr val="FFFF69"/>
          </a:solidFill>
          <a:ln w="19050" cap="rnd" cmpd="sng" algn="ctr">
            <a:noFill/>
            <a:prstDash val="solid"/>
          </a:ln>
          <a:effectLst/>
        </p:spPr>
        <p:txBody>
          <a:bodyPr lIns="91432" tIns="45716" rIns="91432" bIns="45716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ysClr val="window" lastClr="FFFFFF"/>
              </a:solidFill>
              <a:latin typeface="Trebuchet MS"/>
            </a:endParaRPr>
          </a:p>
        </p:txBody>
      </p:sp>
      <p:sp>
        <p:nvSpPr>
          <p:cNvPr id="13" name="Right Triangle 15">
            <a:extLst>
              <a:ext uri="{FF2B5EF4-FFF2-40B4-BE49-F238E27FC236}">
                <a16:creationId xmlns:a16="http://schemas.microsoft.com/office/drawing/2014/main" id="{0FF57D05-A76A-4AA2-A175-622E82A9C0B0}"/>
              </a:ext>
            </a:extLst>
          </p:cNvPr>
          <p:cNvSpPr/>
          <p:nvPr/>
        </p:nvSpPr>
        <p:spPr>
          <a:xfrm rot="19129163">
            <a:off x="7106453" y="1966543"/>
            <a:ext cx="1895195" cy="1466580"/>
          </a:xfrm>
          <a:prstGeom prst="rtTriangl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4" name="Oval 2">
            <a:extLst>
              <a:ext uri="{FF2B5EF4-FFF2-40B4-BE49-F238E27FC236}">
                <a16:creationId xmlns:a16="http://schemas.microsoft.com/office/drawing/2014/main" id="{233A77CF-D881-4E44-B2B3-F86122947697}"/>
              </a:ext>
            </a:extLst>
          </p:cNvPr>
          <p:cNvSpPr/>
          <p:nvPr/>
        </p:nvSpPr>
        <p:spPr>
          <a:xfrm>
            <a:off x="5333999" y="4121686"/>
            <a:ext cx="3040529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A8B04087-70FC-4C8E-8C32-443057096809}"/>
              </a:ext>
            </a:extLst>
          </p:cNvPr>
          <p:cNvSpPr/>
          <p:nvPr/>
        </p:nvSpPr>
        <p:spPr>
          <a:xfrm>
            <a:off x="4605337" y="2500848"/>
            <a:ext cx="1869515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6" name="Oval 11">
            <a:extLst>
              <a:ext uri="{FF2B5EF4-FFF2-40B4-BE49-F238E27FC236}">
                <a16:creationId xmlns:a16="http://schemas.microsoft.com/office/drawing/2014/main" id="{42D1B5D7-855C-4D7C-9961-234BB8EF93CC}"/>
              </a:ext>
            </a:extLst>
          </p:cNvPr>
          <p:cNvSpPr/>
          <p:nvPr/>
        </p:nvSpPr>
        <p:spPr>
          <a:xfrm>
            <a:off x="6646863" y="2337336"/>
            <a:ext cx="2857344" cy="1584257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pic>
        <p:nvPicPr>
          <p:cNvPr id="21" name="Hình ảnh 20">
            <a:extLst>
              <a:ext uri="{FF2B5EF4-FFF2-40B4-BE49-F238E27FC236}">
                <a16:creationId xmlns:a16="http://schemas.microsoft.com/office/drawing/2014/main" id="{0CF98CAA-31FC-47D3-BE5A-7E918BDED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250" l="10000" r="90000">
                        <a14:foregroundMark x1="39844" y1="96250" x2="39844" y2="96250"/>
                        <a14:foregroundMark x1="62031" y1="86250" x2="62031" y2="86250"/>
                        <a14:foregroundMark x1="65625" y1="96094" x2="65625" y2="96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22" y="1688766"/>
            <a:ext cx="5199212" cy="519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3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Rectangle: Rounded Corners 2">
            <a:extLst>
              <a:ext uri="{FF2B5EF4-FFF2-40B4-BE49-F238E27FC236}">
                <a16:creationId xmlns:a16="http://schemas.microsoft.com/office/drawing/2014/main" id="{A658BC27-B1DB-460C-99C8-59E244277A89}"/>
              </a:ext>
            </a:extLst>
          </p:cNvPr>
          <p:cNvSpPr/>
          <p:nvPr/>
        </p:nvSpPr>
        <p:spPr>
          <a:xfrm>
            <a:off x="2286000" y="1782430"/>
            <a:ext cx="8398101" cy="23134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68525" tIns="34289" rIns="68525" bIns="34289" anchor="ctr"/>
          <a:lstStyle/>
          <a:p>
            <a:pPr algn="ctr" defTabSz="683975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en-US" sz="6000" b="1">
                <a:solidFill>
                  <a:srgbClr val="FF0000"/>
                </a:solidFill>
                <a:latin typeface="#9Slide07 IcielCadena" panose="02000503000000020004" pitchFamily="2" charset="0"/>
                <a:cs typeface="Tahoma" pitchFamily="34" charset="0"/>
              </a:rPr>
              <a:t>Xin chào và hẹn gặp lại các con!</a:t>
            </a:r>
            <a:endParaRPr lang="en-US" sz="6000" b="1" dirty="0">
              <a:solidFill>
                <a:srgbClr val="FF0000"/>
              </a:solidFill>
              <a:latin typeface="#9Slide07 IcielCadena" panose="02000503000000020004" pitchFamily="2" charset="0"/>
              <a:cs typeface="Tahoma" pitchFamily="34" charset="0"/>
            </a:endParaRPr>
          </a:p>
          <a:p>
            <a:pPr algn="ctr" defTabSz="683975" eaLnBrk="1" hangingPunct="1">
              <a:lnSpc>
                <a:spcPct val="150000"/>
              </a:lnSpc>
              <a:defRPr/>
            </a:pP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SCORM_RATE_SLIDES" val="0"/>
  <p:tag name="ISPRING_SCORM_RATE_QUIZZES" val="0"/>
  <p:tag name="ISPRING_SCORM_PASSING_SCORE" val="0.000000"/>
  <p:tag name="ISPRING_ULTRA_SCORM_COURSE_ID" val="386583A6-C30A-4EA6-A3A5-F1758593F7D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4批\917269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p3bxc1p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2697</TotalTime>
  <Words>210</Words>
  <Application>Microsoft Office PowerPoint</Application>
  <PresentationFormat>Widescreen</PresentationFormat>
  <Paragraphs>74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#9Slide03 Nanami Rounded Light</vt:lpstr>
      <vt:lpstr>#9Slide03 Maven Pro Black</vt:lpstr>
      <vt:lpstr>#9Slide07 IcielCadena</vt:lpstr>
      <vt:lpstr>#9Slide03 Comfortaa Bold</vt:lpstr>
      <vt:lpstr>#9Slide01 Noi dung ngan</vt:lpstr>
      <vt:lpstr>Arial</vt:lpstr>
      <vt:lpstr>Arial-Rounded</vt:lpstr>
      <vt:lpstr>字魂59号-创粗黑</vt:lpstr>
      <vt:lpstr>Cambria</vt:lpstr>
      <vt:lpstr>Tahoma</vt:lpstr>
      <vt:lpstr>Lato</vt:lpstr>
      <vt:lpstr>UTM Avo</vt:lpstr>
      <vt:lpstr>Trebuchet MS</vt:lpstr>
      <vt:lpstr>Office Theme</vt:lpstr>
      <vt:lpstr>PowerPoint Presentation</vt:lpstr>
      <vt:lpstr>CHÀO MỪNG CÁC CON ĐẾN VỚI  BÀI HỌC MÔN 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9Slide.vn</dc:subject>
  <dc:creator>HP</dc:creator>
  <dc:description>9Slide.vn</dc:description>
  <cp:lastModifiedBy>Admin</cp:lastModifiedBy>
  <cp:revision>458</cp:revision>
  <dcterms:created xsi:type="dcterms:W3CDTF">2006-08-16T00:00:00Z</dcterms:created>
  <dcterms:modified xsi:type="dcterms:W3CDTF">2024-11-01T03:33:13Z</dcterms:modified>
  <cp:category>9Slide.vn</cp:category>
</cp:coreProperties>
</file>