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77" r:id="rId2"/>
    <p:sldId id="312" r:id="rId3"/>
    <p:sldId id="287" r:id="rId4"/>
    <p:sldId id="288" r:id="rId5"/>
    <p:sldId id="289" r:id="rId6"/>
    <p:sldId id="313" r:id="rId7"/>
    <p:sldId id="291" r:id="rId8"/>
    <p:sldId id="292" r:id="rId9"/>
    <p:sldId id="293" r:id="rId10"/>
    <p:sldId id="316" r:id="rId11"/>
    <p:sldId id="317" r:id="rId12"/>
    <p:sldId id="299" r:id="rId13"/>
    <p:sldId id="300" r:id="rId14"/>
    <p:sldId id="307" r:id="rId15"/>
    <p:sldId id="308" r:id="rId16"/>
    <p:sldId id="309" r:id="rId17"/>
    <p:sldId id="318" r:id="rId18"/>
    <p:sldId id="319" r:id="rId19"/>
    <p:sldId id="306" r:id="rId20"/>
  </p:sldIdLst>
  <p:sldSz cx="12188825" cy="6858000"/>
  <p:notesSz cx="6858000" cy="9144000"/>
  <p:defaultText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85E7"/>
    <a:srgbClr val="D24CDC"/>
    <a:srgbClr val="BD8E79"/>
    <a:srgbClr val="B37D65"/>
    <a:srgbClr val="8F5D47"/>
    <a:srgbClr val="B43C00"/>
    <a:srgbClr val="BF27CB"/>
    <a:srgbClr val="F3CEF6"/>
    <a:srgbClr val="A521AF"/>
    <a:srgbClr val="AD27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3" autoAdjust="0"/>
  </p:normalViewPr>
  <p:slideViewPr>
    <p:cSldViewPr>
      <p:cViewPr varScale="1">
        <p:scale>
          <a:sx n="77" d="100"/>
          <a:sy n="77" d="100"/>
        </p:scale>
        <p:origin x="510" y="96"/>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5/15/2025</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101244" rtl="0" eaLnBrk="1" latinLnBrk="0" hangingPunct="1">
      <a:defRPr sz="1400" kern="1200">
        <a:solidFill>
          <a:schemeClr val="tx1"/>
        </a:solidFill>
        <a:latin typeface="+mn-lt"/>
        <a:ea typeface="+mn-ea"/>
        <a:cs typeface="+mn-cs"/>
      </a:defRPr>
    </a:lvl1pPr>
    <a:lvl2pPr marL="550622" algn="l" defTabSz="1101244" rtl="0" eaLnBrk="1" latinLnBrk="0" hangingPunct="1">
      <a:defRPr sz="1400" kern="1200">
        <a:solidFill>
          <a:schemeClr val="tx1"/>
        </a:solidFill>
        <a:latin typeface="+mn-lt"/>
        <a:ea typeface="+mn-ea"/>
        <a:cs typeface="+mn-cs"/>
      </a:defRPr>
    </a:lvl2pPr>
    <a:lvl3pPr marL="1101244" algn="l" defTabSz="1101244" rtl="0" eaLnBrk="1" latinLnBrk="0" hangingPunct="1">
      <a:defRPr sz="1400" kern="1200">
        <a:solidFill>
          <a:schemeClr val="tx1"/>
        </a:solidFill>
        <a:latin typeface="+mn-lt"/>
        <a:ea typeface="+mn-ea"/>
        <a:cs typeface="+mn-cs"/>
      </a:defRPr>
    </a:lvl3pPr>
    <a:lvl4pPr marL="1651867" algn="l" defTabSz="1101244" rtl="0" eaLnBrk="1" latinLnBrk="0" hangingPunct="1">
      <a:defRPr sz="1400" kern="1200">
        <a:solidFill>
          <a:schemeClr val="tx1"/>
        </a:solidFill>
        <a:latin typeface="+mn-lt"/>
        <a:ea typeface="+mn-ea"/>
        <a:cs typeface="+mn-cs"/>
      </a:defRPr>
    </a:lvl4pPr>
    <a:lvl5pPr marL="2202489" algn="l" defTabSz="1101244" rtl="0" eaLnBrk="1" latinLnBrk="0" hangingPunct="1">
      <a:defRPr sz="1400" kern="1200">
        <a:solidFill>
          <a:schemeClr val="tx1"/>
        </a:solidFill>
        <a:latin typeface="+mn-lt"/>
        <a:ea typeface="+mn-ea"/>
        <a:cs typeface="+mn-cs"/>
      </a:defRPr>
    </a:lvl5pPr>
    <a:lvl6pPr marL="2753113" algn="l" defTabSz="1101244" rtl="0" eaLnBrk="1" latinLnBrk="0" hangingPunct="1">
      <a:defRPr sz="1400" kern="1200">
        <a:solidFill>
          <a:schemeClr val="tx1"/>
        </a:solidFill>
        <a:latin typeface="+mn-lt"/>
        <a:ea typeface="+mn-ea"/>
        <a:cs typeface="+mn-cs"/>
      </a:defRPr>
    </a:lvl6pPr>
    <a:lvl7pPr marL="3303735" algn="l" defTabSz="1101244" rtl="0" eaLnBrk="1" latinLnBrk="0" hangingPunct="1">
      <a:defRPr sz="1400" kern="1200">
        <a:solidFill>
          <a:schemeClr val="tx1"/>
        </a:solidFill>
        <a:latin typeface="+mn-lt"/>
        <a:ea typeface="+mn-ea"/>
        <a:cs typeface="+mn-cs"/>
      </a:defRPr>
    </a:lvl7pPr>
    <a:lvl8pPr marL="3854357" algn="l" defTabSz="1101244" rtl="0" eaLnBrk="1" latinLnBrk="0" hangingPunct="1">
      <a:defRPr sz="1400" kern="1200">
        <a:solidFill>
          <a:schemeClr val="tx1"/>
        </a:solidFill>
        <a:latin typeface="+mn-lt"/>
        <a:ea typeface="+mn-ea"/>
        <a:cs typeface="+mn-cs"/>
      </a:defRPr>
    </a:lvl8pPr>
    <a:lvl9pPr marL="4404979" algn="l" defTabSz="1101244"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4102288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t>Gọi</a:t>
            </a:r>
            <a:r>
              <a:rPr lang="en-US" baseline="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giảng</a:t>
            </a:r>
            <a:r>
              <a:rPr lang="en-US" baseline="0"/>
              <a:t> giải thêm về ruộng bậc thang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15</a:t>
            </a:fld>
            <a:endParaRPr lang="en-US"/>
          </a:p>
        </p:txBody>
      </p:sp>
    </p:spTree>
    <p:extLst>
      <p:ext uri="{BB962C8B-B14F-4D97-AF65-F5344CB8AC3E}">
        <p14:creationId xmlns:p14="http://schemas.microsoft.com/office/powerpoint/2010/main" val="198167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17</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18</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t>GV đọc</a:t>
            </a:r>
            <a:r>
              <a:rPr lang="en-US" baseline="0"/>
              <a:t> mẫu</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98808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t>Giáo</a:t>
            </a:r>
            <a:r>
              <a:rPr lang="en-US" baseline="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Tuỳ</a:t>
            </a:r>
            <a:r>
              <a:rPr lang="en-US" baseline="0"/>
              <a:t> vùng miền, GV điều chỉnh phân tích lỗi thường gặp nhé. Do em ở Đà Nẵng nên đang phân tích lỗi thường gặp của HS ĐN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851780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t>HS đọc</a:t>
            </a:r>
            <a:r>
              <a:rPr lang="en-US" baseline="0"/>
              <a:t> thần để ngắt câu. Sau đó GV chiếu minh hoạ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386197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t>Chia đoạn</a:t>
            </a:r>
            <a:r>
              <a:rPr lang="en-US" baseline="0"/>
              <a:t> theo hình thức: Bài đọc có 2 đoạn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258867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644687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2644687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a:t>Thi đua</a:t>
            </a:r>
          </a:p>
        </p:txBody>
      </p:sp>
      <p:sp>
        <p:nvSpPr>
          <p:cNvPr id="4" name="Slide Number Placeholder 3"/>
          <p:cNvSpPr>
            <a:spLocks noGrp="1"/>
          </p:cNvSpPr>
          <p:nvPr>
            <p:ph type="sldNum" sz="quarter" idx="10"/>
          </p:nvPr>
        </p:nvSpPr>
        <p:spPr/>
        <p:txBody>
          <a:bodyPr/>
          <a:lstStyle/>
          <a:p>
            <a:fld id="{7AFEA3F6-B450-4284-BB2C-4DA94784FDB0}" type="slidenum">
              <a:rPr lang="en-US" smtClean="0"/>
              <a:t>12</a:t>
            </a:fld>
            <a:endParaRPr lang="en-US"/>
          </a:p>
        </p:txBody>
      </p:sp>
    </p:spTree>
    <p:extLst>
      <p:ext uri="{BB962C8B-B14F-4D97-AF65-F5344CB8AC3E}">
        <p14:creationId xmlns:p14="http://schemas.microsoft.com/office/powerpoint/2010/main" val="1698149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3" y="2130430"/>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2"/>
            <a:ext cx="8532178" cy="1752600"/>
          </a:xfrm>
        </p:spPr>
        <p:txBody>
          <a:bodyPr/>
          <a:lstStyle>
            <a:lvl1pPr marL="0" indent="0" algn="ctr">
              <a:buNone/>
              <a:defRPr>
                <a:solidFill>
                  <a:schemeClr val="tx1">
                    <a:tint val="75000"/>
                  </a:schemeClr>
                </a:solidFill>
              </a:defRPr>
            </a:lvl1pPr>
            <a:lvl2pPr marL="550547" indent="0" algn="ctr">
              <a:buNone/>
              <a:defRPr>
                <a:solidFill>
                  <a:schemeClr val="tx1">
                    <a:tint val="75000"/>
                  </a:schemeClr>
                </a:solidFill>
              </a:defRPr>
            </a:lvl2pPr>
            <a:lvl3pPr marL="1101096" indent="0" algn="ctr">
              <a:buNone/>
              <a:defRPr>
                <a:solidFill>
                  <a:schemeClr val="tx1">
                    <a:tint val="75000"/>
                  </a:schemeClr>
                </a:solidFill>
              </a:defRPr>
            </a:lvl3pPr>
            <a:lvl4pPr marL="1651643" indent="0" algn="ctr">
              <a:buNone/>
              <a:defRPr>
                <a:solidFill>
                  <a:schemeClr val="tx1">
                    <a:tint val="75000"/>
                  </a:schemeClr>
                </a:solidFill>
              </a:defRPr>
            </a:lvl4pPr>
            <a:lvl5pPr marL="2202192" indent="0" algn="ctr">
              <a:buNone/>
              <a:defRPr>
                <a:solidFill>
                  <a:schemeClr val="tx1">
                    <a:tint val="75000"/>
                  </a:schemeClr>
                </a:solidFill>
              </a:defRPr>
            </a:lvl5pPr>
            <a:lvl6pPr marL="2752739" indent="0" algn="ctr">
              <a:buNone/>
              <a:defRPr>
                <a:solidFill>
                  <a:schemeClr val="tx1">
                    <a:tint val="75000"/>
                  </a:schemeClr>
                </a:solidFill>
              </a:defRPr>
            </a:lvl6pPr>
            <a:lvl7pPr marL="3303286" indent="0" algn="ctr">
              <a:buNone/>
              <a:defRPr>
                <a:solidFill>
                  <a:schemeClr val="tx1">
                    <a:tint val="75000"/>
                  </a:schemeClr>
                </a:solidFill>
              </a:defRPr>
            </a:lvl7pPr>
            <a:lvl8pPr marL="3853835" indent="0" algn="ctr">
              <a:buNone/>
              <a:defRPr>
                <a:solidFill>
                  <a:schemeClr val="tx1">
                    <a:tint val="75000"/>
                  </a:schemeClr>
                </a:solidFill>
              </a:defRPr>
            </a:lvl8pPr>
            <a:lvl9pPr marL="44043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40"/>
            <a:ext cx="2742486"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441" y="274640"/>
            <a:ext cx="802431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12188826"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 y="4610926"/>
            <a:ext cx="12188840" cy="2247075"/>
          </a:xfrm>
          <a:prstGeom prst="rect">
            <a:avLst/>
          </a:prstGeom>
        </p:spPr>
      </p:pic>
    </p:spTree>
    <p:extLst>
      <p:ext uri="{BB962C8B-B14F-4D97-AF65-F5344CB8AC3E}">
        <p14:creationId xmlns:p14="http://schemas.microsoft.com/office/powerpoint/2010/main" val="35075486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4" y="4406901"/>
            <a:ext cx="10360501" cy="1362075"/>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2834" y="2906715"/>
            <a:ext cx="10360501" cy="1500187"/>
          </a:xfrm>
        </p:spPr>
        <p:txBody>
          <a:bodyPr anchor="b"/>
          <a:lstStyle>
            <a:lvl1pPr marL="0" indent="0">
              <a:buNone/>
              <a:defRPr sz="2400">
                <a:solidFill>
                  <a:schemeClr val="tx1">
                    <a:tint val="75000"/>
                  </a:schemeClr>
                </a:solidFill>
              </a:defRPr>
            </a:lvl1pPr>
            <a:lvl2pPr marL="550547" indent="0">
              <a:buNone/>
              <a:defRPr sz="2200">
                <a:solidFill>
                  <a:schemeClr val="tx1">
                    <a:tint val="75000"/>
                  </a:schemeClr>
                </a:solidFill>
              </a:defRPr>
            </a:lvl2pPr>
            <a:lvl3pPr marL="1101096" indent="0">
              <a:buNone/>
              <a:defRPr sz="1900">
                <a:solidFill>
                  <a:schemeClr val="tx1">
                    <a:tint val="75000"/>
                  </a:schemeClr>
                </a:solidFill>
              </a:defRPr>
            </a:lvl3pPr>
            <a:lvl4pPr marL="1651643" indent="0">
              <a:buNone/>
              <a:defRPr sz="1700">
                <a:solidFill>
                  <a:schemeClr val="tx1">
                    <a:tint val="75000"/>
                  </a:schemeClr>
                </a:solidFill>
              </a:defRPr>
            </a:lvl4pPr>
            <a:lvl5pPr marL="2202192" indent="0">
              <a:buNone/>
              <a:defRPr sz="1700">
                <a:solidFill>
                  <a:schemeClr val="tx1">
                    <a:tint val="75000"/>
                  </a:schemeClr>
                </a:solidFill>
              </a:defRPr>
            </a:lvl5pPr>
            <a:lvl6pPr marL="2752739" indent="0">
              <a:buNone/>
              <a:defRPr sz="1700">
                <a:solidFill>
                  <a:schemeClr val="tx1">
                    <a:tint val="75000"/>
                  </a:schemeClr>
                </a:solidFill>
              </a:defRPr>
            </a:lvl6pPr>
            <a:lvl7pPr marL="3303286" indent="0">
              <a:buNone/>
              <a:defRPr sz="1700">
                <a:solidFill>
                  <a:schemeClr val="tx1">
                    <a:tint val="75000"/>
                  </a:schemeClr>
                </a:solidFill>
              </a:defRPr>
            </a:lvl7pPr>
            <a:lvl8pPr marL="3853835" indent="0">
              <a:buNone/>
              <a:defRPr sz="1700">
                <a:solidFill>
                  <a:schemeClr val="tx1">
                    <a:tint val="75000"/>
                  </a:schemeClr>
                </a:solidFill>
              </a:defRPr>
            </a:lvl8pPr>
            <a:lvl9pPr marL="4404382" indent="0">
              <a:buNone/>
              <a:defRPr sz="1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5/15/2025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986" y="1600202"/>
            <a:ext cx="5383398" cy="4525962"/>
          </a:xfrm>
        </p:spPr>
        <p:txBody>
          <a:bodyPr/>
          <a:lstStyle>
            <a:lvl1pPr>
              <a:defRPr sz="3400"/>
            </a:lvl1pPr>
            <a:lvl2pPr>
              <a:defRPr sz="29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442" y="1535114"/>
            <a:ext cx="5385515"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4" name="Content Placeholder 3"/>
          <p:cNvSpPr>
            <a:spLocks noGrp="1"/>
          </p:cNvSpPr>
          <p:nvPr>
            <p:ph sz="half" idx="2"/>
          </p:nvPr>
        </p:nvSpPr>
        <p:spPr>
          <a:xfrm>
            <a:off x="609442" y="2174875"/>
            <a:ext cx="5385515"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1759" y="1535114"/>
            <a:ext cx="5387630" cy="639762"/>
          </a:xfrm>
        </p:spPr>
        <p:txBody>
          <a:bodyPr anchor="b"/>
          <a:lstStyle>
            <a:lvl1pPr marL="0" indent="0">
              <a:buNone/>
              <a:defRPr sz="2900" b="1"/>
            </a:lvl1pPr>
            <a:lvl2pPr marL="550547" indent="0">
              <a:buNone/>
              <a:defRPr sz="2400" b="1"/>
            </a:lvl2pPr>
            <a:lvl3pPr marL="1101096" indent="0">
              <a:buNone/>
              <a:defRPr sz="2200" b="1"/>
            </a:lvl3pPr>
            <a:lvl4pPr marL="1651643" indent="0">
              <a:buNone/>
              <a:defRPr sz="1900" b="1"/>
            </a:lvl4pPr>
            <a:lvl5pPr marL="2202192" indent="0">
              <a:buNone/>
              <a:defRPr sz="1900" b="1"/>
            </a:lvl5pPr>
            <a:lvl6pPr marL="2752739" indent="0">
              <a:buNone/>
              <a:defRPr sz="1900" b="1"/>
            </a:lvl6pPr>
            <a:lvl7pPr marL="3303286" indent="0">
              <a:buNone/>
              <a:defRPr sz="1900" b="1"/>
            </a:lvl7pPr>
            <a:lvl8pPr marL="3853835" indent="0">
              <a:buNone/>
              <a:defRPr sz="1900" b="1"/>
            </a:lvl8pPr>
            <a:lvl9pPr marL="4404382" indent="0">
              <a:buNone/>
              <a:defRPr sz="1900" b="1"/>
            </a:lvl9pPr>
          </a:lstStyle>
          <a:p>
            <a:pPr lvl="0"/>
            <a:r>
              <a:rPr lang="en-US"/>
              <a:t>Click to edit Master text styles</a:t>
            </a:r>
          </a:p>
        </p:txBody>
      </p:sp>
      <p:sp>
        <p:nvSpPr>
          <p:cNvPr id="6" name="Content Placeholder 5"/>
          <p:cNvSpPr>
            <a:spLocks noGrp="1"/>
          </p:cNvSpPr>
          <p:nvPr>
            <p:ph sz="quarter" idx="4"/>
          </p:nvPr>
        </p:nvSpPr>
        <p:spPr>
          <a:xfrm>
            <a:off x="6191759" y="2174875"/>
            <a:ext cx="5387630" cy="3951288"/>
          </a:xfrm>
        </p:spPr>
        <p:txBody>
          <a:bodyPr/>
          <a:lstStyle>
            <a:lvl1pPr>
              <a:defRPr sz="2900"/>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5/15/2025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5/15/2025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5/15/2025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8" y="273049"/>
            <a:ext cx="4010039" cy="1162051"/>
          </a:xfrm>
        </p:spPr>
        <p:txBody>
          <a:bodyPr anchor="b"/>
          <a:lstStyle>
            <a:lvl1pPr algn="l">
              <a:defRPr sz="2400" b="1"/>
            </a:lvl1pPr>
          </a:lstStyle>
          <a:p>
            <a:r>
              <a:rPr lang="en-US"/>
              <a:t>Click to edit Master title style</a:t>
            </a:r>
          </a:p>
        </p:txBody>
      </p:sp>
      <p:sp>
        <p:nvSpPr>
          <p:cNvPr id="3" name="Content Placeholder 2"/>
          <p:cNvSpPr>
            <a:spLocks noGrp="1"/>
          </p:cNvSpPr>
          <p:nvPr>
            <p:ph idx="1"/>
          </p:nvPr>
        </p:nvSpPr>
        <p:spPr>
          <a:xfrm>
            <a:off x="4765494" y="273053"/>
            <a:ext cx="6813891" cy="5853113"/>
          </a:xfrm>
        </p:spPr>
        <p:txBody>
          <a:bodyPr/>
          <a:lstStyle>
            <a:lvl1pPr>
              <a:defRPr sz="3900"/>
            </a:lvl1pPr>
            <a:lvl2pPr>
              <a:defRPr sz="34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448" y="1435105"/>
            <a:ext cx="4010039" cy="46910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6" y="4800602"/>
            <a:ext cx="7313295" cy="566738"/>
          </a:xfrm>
        </p:spPr>
        <p:txBody>
          <a:bodyPr anchor="b"/>
          <a:lstStyle>
            <a:lvl1pPr algn="l">
              <a:defRPr sz="2400" b="1"/>
            </a:lvl1pPr>
          </a:lstStyle>
          <a:p>
            <a:r>
              <a:rPr lang="en-US"/>
              <a:t>Click to edit Master title style</a:t>
            </a:r>
          </a:p>
        </p:txBody>
      </p:sp>
      <p:sp>
        <p:nvSpPr>
          <p:cNvPr id="3" name="Picture Placeholder 2"/>
          <p:cNvSpPr>
            <a:spLocks noGrp="1"/>
          </p:cNvSpPr>
          <p:nvPr>
            <p:ph type="pic" idx="1"/>
          </p:nvPr>
        </p:nvSpPr>
        <p:spPr>
          <a:xfrm>
            <a:off x="2389096" y="612775"/>
            <a:ext cx="7313295" cy="4114800"/>
          </a:xfrm>
        </p:spPr>
        <p:txBody>
          <a:bodyPr/>
          <a:lstStyle>
            <a:lvl1pPr marL="0" indent="0">
              <a:buNone/>
              <a:defRPr sz="3900"/>
            </a:lvl1pPr>
            <a:lvl2pPr marL="550547" indent="0">
              <a:buNone/>
              <a:defRPr sz="3400"/>
            </a:lvl2pPr>
            <a:lvl3pPr marL="1101096" indent="0">
              <a:buNone/>
              <a:defRPr sz="2900"/>
            </a:lvl3pPr>
            <a:lvl4pPr marL="1651643" indent="0">
              <a:buNone/>
              <a:defRPr sz="2400"/>
            </a:lvl4pPr>
            <a:lvl5pPr marL="2202192" indent="0">
              <a:buNone/>
              <a:defRPr sz="2400"/>
            </a:lvl5pPr>
            <a:lvl6pPr marL="2752739" indent="0">
              <a:buNone/>
              <a:defRPr sz="2400"/>
            </a:lvl6pPr>
            <a:lvl7pPr marL="3303286" indent="0">
              <a:buNone/>
              <a:defRPr sz="2400"/>
            </a:lvl7pPr>
            <a:lvl8pPr marL="3853835" indent="0">
              <a:buNone/>
              <a:defRPr sz="2400"/>
            </a:lvl8pPr>
            <a:lvl9pPr marL="4404382" indent="0">
              <a:buNone/>
              <a:defRPr sz="2400"/>
            </a:lvl9pPr>
          </a:lstStyle>
          <a:p>
            <a:endParaRPr lang="en-US"/>
          </a:p>
        </p:txBody>
      </p:sp>
      <p:sp>
        <p:nvSpPr>
          <p:cNvPr id="4" name="Text Placeholder 3"/>
          <p:cNvSpPr>
            <a:spLocks noGrp="1"/>
          </p:cNvSpPr>
          <p:nvPr>
            <p:ph type="body" sz="half" idx="2"/>
          </p:nvPr>
        </p:nvSpPr>
        <p:spPr>
          <a:xfrm>
            <a:off x="2389096" y="5367341"/>
            <a:ext cx="7313295" cy="804863"/>
          </a:xfrm>
        </p:spPr>
        <p:txBody>
          <a:bodyPr/>
          <a:lstStyle>
            <a:lvl1pPr marL="0" indent="0">
              <a:buNone/>
              <a:defRPr sz="1700"/>
            </a:lvl1pPr>
            <a:lvl2pPr marL="550547" indent="0">
              <a:buNone/>
              <a:defRPr sz="1400"/>
            </a:lvl2pPr>
            <a:lvl3pPr marL="1101096" indent="0">
              <a:buNone/>
              <a:defRPr sz="1200"/>
            </a:lvl3pPr>
            <a:lvl4pPr marL="1651643" indent="0">
              <a:buNone/>
              <a:defRPr sz="1100"/>
            </a:lvl4pPr>
            <a:lvl5pPr marL="2202192" indent="0">
              <a:buNone/>
              <a:defRPr sz="1100"/>
            </a:lvl5pPr>
            <a:lvl6pPr marL="2752739" indent="0">
              <a:buNone/>
              <a:defRPr sz="1100"/>
            </a:lvl6pPr>
            <a:lvl7pPr marL="3303286" indent="0">
              <a:buNone/>
              <a:defRPr sz="1100"/>
            </a:lvl7pPr>
            <a:lvl8pPr marL="3853835" indent="0">
              <a:buNone/>
              <a:defRPr sz="1100"/>
            </a:lvl8pPr>
            <a:lvl9pPr marL="4404382"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5/15/2025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2" y="274639"/>
            <a:ext cx="10969943" cy="1143000"/>
          </a:xfrm>
          <a:prstGeom prst="rect">
            <a:avLst/>
          </a:prstGeom>
        </p:spPr>
        <p:txBody>
          <a:bodyPr vert="horz" lIns="110109" tIns="55056" rIns="110109" bIns="55056" rtlCol="0" anchor="ctr">
            <a:normAutofit/>
          </a:bodyPr>
          <a:lstStyle/>
          <a:p>
            <a:r>
              <a:rPr lang="en-US"/>
              <a:t>Click to edit Master title style</a:t>
            </a:r>
          </a:p>
        </p:txBody>
      </p:sp>
      <p:sp>
        <p:nvSpPr>
          <p:cNvPr id="3" name="Text Placeholder 2"/>
          <p:cNvSpPr>
            <a:spLocks noGrp="1"/>
          </p:cNvSpPr>
          <p:nvPr>
            <p:ph type="body" idx="1"/>
          </p:nvPr>
        </p:nvSpPr>
        <p:spPr>
          <a:xfrm>
            <a:off x="609442" y="1600202"/>
            <a:ext cx="10969943" cy="4525962"/>
          </a:xfrm>
          <a:prstGeom prst="rect">
            <a:avLst/>
          </a:prstGeom>
        </p:spPr>
        <p:txBody>
          <a:bodyPr vert="horz" lIns="110109" tIns="55056" rIns="110109" bIns="5505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3"/>
            <a:ext cx="2844059" cy="365125"/>
          </a:xfrm>
          <a:prstGeom prst="rect">
            <a:avLst/>
          </a:prstGeom>
        </p:spPr>
        <p:txBody>
          <a:bodyPr vert="horz" lIns="110109" tIns="55056" rIns="110109" bIns="55056" rtlCol="0" anchor="ctr"/>
          <a:lstStyle>
            <a:lvl1pPr algn="l">
              <a:defRPr sz="1400">
                <a:solidFill>
                  <a:schemeClr val="tx1">
                    <a:tint val="75000"/>
                  </a:schemeClr>
                </a:solidFill>
              </a:defRPr>
            </a:lvl1pPr>
          </a:lstStyle>
          <a:p>
            <a:fld id="{4CEF851F-4C9B-4ED8-A706-7687066F5A2C}" type="datetimeFigureOut">
              <a:rPr lang="en-US" smtClean="0"/>
              <a:t>5/15/2025</a:t>
            </a:fld>
            <a:endParaRPr lang="en-US"/>
          </a:p>
        </p:txBody>
      </p:sp>
      <p:sp>
        <p:nvSpPr>
          <p:cNvPr id="5" name="Footer Placeholder 4"/>
          <p:cNvSpPr>
            <a:spLocks noGrp="1"/>
          </p:cNvSpPr>
          <p:nvPr>
            <p:ph type="ftr" sz="quarter" idx="3"/>
          </p:nvPr>
        </p:nvSpPr>
        <p:spPr>
          <a:xfrm>
            <a:off x="4164516" y="6356353"/>
            <a:ext cx="3859795" cy="365125"/>
          </a:xfrm>
          <a:prstGeom prst="rect">
            <a:avLst/>
          </a:prstGeom>
        </p:spPr>
        <p:txBody>
          <a:bodyPr vert="horz" lIns="110109" tIns="55056" rIns="110109" bIns="55056" rtlCol="0" anchor="ctr"/>
          <a:lstStyle>
            <a:lvl1pPr algn="ctr">
              <a:defRPr sz="14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6" y="6356353"/>
            <a:ext cx="2844059" cy="365125"/>
          </a:xfrm>
          <a:prstGeom prst="rect">
            <a:avLst/>
          </a:prstGeom>
        </p:spPr>
        <p:txBody>
          <a:bodyPr vert="horz" lIns="110109" tIns="55056" rIns="110109" bIns="55056" rtlCol="0" anchor="ctr"/>
          <a:lstStyle>
            <a:lvl1pPr algn="r">
              <a:defRPr sz="14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01096" rtl="0" eaLnBrk="1" latinLnBrk="0" hangingPunct="1">
        <a:spcBef>
          <a:spcPct val="0"/>
        </a:spcBef>
        <a:buNone/>
        <a:defRPr sz="5300" kern="1200">
          <a:solidFill>
            <a:schemeClr val="tx1"/>
          </a:solidFill>
          <a:latin typeface="+mj-lt"/>
          <a:ea typeface="+mj-ea"/>
          <a:cs typeface="+mj-cs"/>
        </a:defRPr>
      </a:lvl1pPr>
    </p:titleStyle>
    <p:bodyStyle>
      <a:lvl1pPr marL="412910" indent="-412910" algn="l" defTabSz="1101096"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894640" indent="-344093" algn="l" defTabSz="1101096" rtl="0" eaLnBrk="1" latinLnBrk="0" hangingPunct="1">
        <a:spcBef>
          <a:spcPct val="20000"/>
        </a:spcBef>
        <a:buFont typeface="Arial" pitchFamily="34" charset="0"/>
        <a:buChar char="–"/>
        <a:defRPr sz="3400" kern="1200">
          <a:solidFill>
            <a:schemeClr val="tx1"/>
          </a:solidFill>
          <a:latin typeface="+mn-lt"/>
          <a:ea typeface="+mn-ea"/>
          <a:cs typeface="+mn-cs"/>
        </a:defRPr>
      </a:lvl2pPr>
      <a:lvl3pPr marL="1376369" indent="-275275" algn="l" defTabSz="1101096"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26917"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77465"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3028013"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78560"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129108"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79656" indent="-275275" algn="l" defTabSz="110109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101096" rtl="0" eaLnBrk="1" latinLnBrk="0" hangingPunct="1">
        <a:defRPr sz="2200" kern="1200">
          <a:solidFill>
            <a:schemeClr val="tx1"/>
          </a:solidFill>
          <a:latin typeface="+mn-lt"/>
          <a:ea typeface="+mn-ea"/>
          <a:cs typeface="+mn-cs"/>
        </a:defRPr>
      </a:lvl1pPr>
      <a:lvl2pPr marL="550547" algn="l" defTabSz="1101096" rtl="0" eaLnBrk="1" latinLnBrk="0" hangingPunct="1">
        <a:defRPr sz="2200" kern="1200">
          <a:solidFill>
            <a:schemeClr val="tx1"/>
          </a:solidFill>
          <a:latin typeface="+mn-lt"/>
          <a:ea typeface="+mn-ea"/>
          <a:cs typeface="+mn-cs"/>
        </a:defRPr>
      </a:lvl2pPr>
      <a:lvl3pPr marL="1101096" algn="l" defTabSz="1101096" rtl="0" eaLnBrk="1" latinLnBrk="0" hangingPunct="1">
        <a:defRPr sz="2200" kern="1200">
          <a:solidFill>
            <a:schemeClr val="tx1"/>
          </a:solidFill>
          <a:latin typeface="+mn-lt"/>
          <a:ea typeface="+mn-ea"/>
          <a:cs typeface="+mn-cs"/>
        </a:defRPr>
      </a:lvl3pPr>
      <a:lvl4pPr marL="1651643" algn="l" defTabSz="1101096" rtl="0" eaLnBrk="1" latinLnBrk="0" hangingPunct="1">
        <a:defRPr sz="2200" kern="1200">
          <a:solidFill>
            <a:schemeClr val="tx1"/>
          </a:solidFill>
          <a:latin typeface="+mn-lt"/>
          <a:ea typeface="+mn-ea"/>
          <a:cs typeface="+mn-cs"/>
        </a:defRPr>
      </a:lvl4pPr>
      <a:lvl5pPr marL="2202192" algn="l" defTabSz="1101096" rtl="0" eaLnBrk="1" latinLnBrk="0" hangingPunct="1">
        <a:defRPr sz="2200" kern="1200">
          <a:solidFill>
            <a:schemeClr val="tx1"/>
          </a:solidFill>
          <a:latin typeface="+mn-lt"/>
          <a:ea typeface="+mn-ea"/>
          <a:cs typeface="+mn-cs"/>
        </a:defRPr>
      </a:lvl5pPr>
      <a:lvl6pPr marL="2752739" algn="l" defTabSz="1101096" rtl="0" eaLnBrk="1" latinLnBrk="0" hangingPunct="1">
        <a:defRPr sz="2200" kern="1200">
          <a:solidFill>
            <a:schemeClr val="tx1"/>
          </a:solidFill>
          <a:latin typeface="+mn-lt"/>
          <a:ea typeface="+mn-ea"/>
          <a:cs typeface="+mn-cs"/>
        </a:defRPr>
      </a:lvl6pPr>
      <a:lvl7pPr marL="3303286" algn="l" defTabSz="1101096" rtl="0" eaLnBrk="1" latinLnBrk="0" hangingPunct="1">
        <a:defRPr sz="2200" kern="1200">
          <a:solidFill>
            <a:schemeClr val="tx1"/>
          </a:solidFill>
          <a:latin typeface="+mn-lt"/>
          <a:ea typeface="+mn-ea"/>
          <a:cs typeface="+mn-cs"/>
        </a:defRPr>
      </a:lvl7pPr>
      <a:lvl8pPr marL="3853835" algn="l" defTabSz="1101096" rtl="0" eaLnBrk="1" latinLnBrk="0" hangingPunct="1">
        <a:defRPr sz="2200" kern="1200">
          <a:solidFill>
            <a:schemeClr val="tx1"/>
          </a:solidFill>
          <a:latin typeface="+mn-lt"/>
          <a:ea typeface="+mn-ea"/>
          <a:cs typeface="+mn-cs"/>
        </a:defRPr>
      </a:lvl8pPr>
      <a:lvl9pPr marL="4404382" algn="l" defTabSz="1101096" rtl="0" eaLnBrk="1" latinLnBrk="0" hangingPunct="1">
        <a:defRPr sz="2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23725" y="-19522"/>
            <a:ext cx="12333642" cy="259141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sp>
        <p:nvSpPr>
          <p:cNvPr id="18" name="Flowchart: Document 17"/>
          <p:cNvSpPr/>
          <p:nvPr/>
        </p:nvSpPr>
        <p:spPr>
          <a:xfrm>
            <a:off x="-57584" y="14344"/>
            <a:ext cx="12333642" cy="236963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A71FB1"/>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8" tIns="55085" rIns="110168" bIns="55085" rtlCol="0" anchor="ctr"/>
          <a:lstStyle/>
          <a:p>
            <a:pPr algn="ctr"/>
            <a:endParaRPr lang="en-US"/>
          </a:p>
        </p:txBody>
      </p:sp>
      <p:grpSp>
        <p:nvGrpSpPr>
          <p:cNvPr id="2" name="Group 1"/>
          <p:cNvGrpSpPr/>
          <p:nvPr/>
        </p:nvGrpSpPr>
        <p:grpSpPr>
          <a:xfrm>
            <a:off x="1538989" y="2888996"/>
            <a:ext cx="9803118" cy="1300191"/>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CC27D9"/>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E590EC"/>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203786" y="2823162"/>
            <a:ext cx="1322764" cy="1323109"/>
            <a:chOff x="1212273" y="1084984"/>
            <a:chExt cx="992332" cy="992332"/>
          </a:xfrm>
          <a:solidFill>
            <a:srgbClr val="A71FB1"/>
          </a:solidFill>
        </p:grpSpPr>
        <p:sp>
          <p:nvSpPr>
            <p:cNvPr id="9" name="Oval 8"/>
            <p:cNvSpPr/>
            <p:nvPr/>
          </p:nvSpPr>
          <p:spPr>
            <a:xfrm>
              <a:off x="1212273" y="1084984"/>
              <a:ext cx="992332" cy="992332"/>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6930" y="237859"/>
            <a:ext cx="1788240" cy="1342336"/>
          </a:xfrm>
          <a:prstGeom prst="rect">
            <a:avLst/>
          </a:prstGeom>
          <a:noFill/>
        </p:spPr>
        <p:txBody>
          <a:bodyPr wrap="square" lIns="110154" tIns="55077" rIns="110154" bIns="55077" rtlCol="0">
            <a:spAutoFit/>
          </a:bodyPr>
          <a:lstStyle/>
          <a:p>
            <a:pPr algn="ctr"/>
            <a:r>
              <a:rPr lang="en-US" sz="8000" b="1">
                <a:solidFill>
                  <a:srgbClr val="A71FB1"/>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2006983" y="886802"/>
            <a:ext cx="10336793" cy="1003782"/>
          </a:xfrm>
          <a:prstGeom prst="rect">
            <a:avLst/>
          </a:prstGeom>
          <a:noFill/>
        </p:spPr>
        <p:txBody>
          <a:bodyPr wrap="square" lIns="110154" tIns="55077" rIns="110154" bIns="55077" rtlCol="0">
            <a:spAutoFit/>
          </a:bodyPr>
          <a:lstStyle/>
          <a:p>
            <a:pPr algn="ctr"/>
            <a:r>
              <a:rPr lang="en-US" sz="5800" b="1" dirty="0">
                <a:ln w="3175">
                  <a:solidFill>
                    <a:schemeClr val="bg1"/>
                  </a:solidFill>
                </a:ln>
                <a:solidFill>
                  <a:schemeClr val="bg1"/>
                </a:solidFill>
                <a:latin typeface="Arial-Rounded" pitchFamily="34" charset="0"/>
                <a:ea typeface="Arial-Rounded" pitchFamily="34" charset="0"/>
                <a:cs typeface="Arial-Rounded" pitchFamily="34" charset="0"/>
              </a:rPr>
              <a:t>ĐẤT NƯỚC VÀ CON NGƯỜI</a:t>
            </a:r>
          </a:p>
        </p:txBody>
      </p:sp>
      <p:sp>
        <p:nvSpPr>
          <p:cNvPr id="33" name="TextBox 32"/>
          <p:cNvSpPr txBox="1"/>
          <p:nvPr/>
        </p:nvSpPr>
        <p:spPr>
          <a:xfrm>
            <a:off x="208681" y="2971431"/>
            <a:ext cx="1320456" cy="1157670"/>
          </a:xfrm>
          <a:prstGeom prst="rect">
            <a:avLst/>
          </a:prstGeom>
          <a:noFill/>
        </p:spPr>
        <p:txBody>
          <a:bodyPr wrap="square" lIns="110154" tIns="55077" rIns="110154" bIns="55077" rtlCol="0">
            <a:spAutoFit/>
          </a:bodyPr>
          <a:lstStyle/>
          <a:p>
            <a:pPr algn="ctr"/>
            <a:r>
              <a:rPr lang="en-US" sz="2900" b="1" dirty="0" err="1">
                <a:solidFill>
                  <a:schemeClr val="bg1"/>
                </a:solidFill>
                <a:latin typeface="Arial-Rounded" pitchFamily="34" charset="0"/>
                <a:ea typeface="Arial-Rounded" pitchFamily="34" charset="0"/>
                <a:cs typeface="Arial-Rounded" pitchFamily="34" charset="0"/>
              </a:rPr>
              <a:t>Bài</a:t>
            </a:r>
            <a:endParaRPr lang="en-US" sz="2900" b="1" dirty="0">
              <a:solidFill>
                <a:schemeClr val="bg1"/>
              </a:solidFill>
              <a:latin typeface="Arial-Rounded" pitchFamily="34" charset="0"/>
              <a:ea typeface="Arial-Rounded" pitchFamily="34" charset="0"/>
              <a:cs typeface="Arial-Rounded" pitchFamily="34" charset="0"/>
            </a:endParaRPr>
          </a:p>
          <a:p>
            <a:pPr algn="ctr"/>
            <a:r>
              <a:rPr lang="en-US" sz="3900" b="1" dirty="0">
                <a:solidFill>
                  <a:schemeClr val="bg1"/>
                </a:solidFill>
                <a:latin typeface="Arial Rounded MT Bold" pitchFamily="34" charset="0"/>
                <a:ea typeface="Arial-Rounded" pitchFamily="34" charset="0"/>
                <a:cs typeface="Times New Roman" pitchFamily="18" charset="0"/>
              </a:rPr>
              <a:t>4</a:t>
            </a:r>
          </a:p>
        </p:txBody>
      </p:sp>
      <p:sp>
        <p:nvSpPr>
          <p:cNvPr id="24" name="TextBox 23"/>
          <p:cNvSpPr txBox="1"/>
          <p:nvPr/>
        </p:nvSpPr>
        <p:spPr>
          <a:xfrm>
            <a:off x="1603358" y="3071628"/>
            <a:ext cx="8519549" cy="772949"/>
          </a:xfrm>
          <a:prstGeom prst="rect">
            <a:avLst/>
          </a:prstGeom>
          <a:noFill/>
        </p:spPr>
        <p:txBody>
          <a:bodyPr wrap="square" lIns="110154" tIns="55077" rIns="110154" bIns="55077" rtlCol="0">
            <a:spAutoFit/>
          </a:bodyPr>
          <a:lstStyle/>
          <a:p>
            <a:pPr algn="ctr"/>
            <a:r>
              <a:rPr lang="en-US" sz="4300" b="1" dirty="0">
                <a:solidFill>
                  <a:srgbClr val="A71FB1"/>
                </a:solidFill>
                <a:latin typeface="Arial-Rounded" pitchFamily="34" charset="0"/>
                <a:ea typeface="Arial-Rounded" pitchFamily="34" charset="0"/>
                <a:cs typeface="Arial-Rounded" pitchFamily="34" charset="0"/>
              </a:rPr>
              <a:t>RUỘNG BẬC THANG Ở SA PA</a:t>
            </a:r>
          </a:p>
        </p:txBody>
      </p:sp>
      <p:grpSp>
        <p:nvGrpSpPr>
          <p:cNvPr id="20" name="Group 19"/>
          <p:cNvGrpSpPr/>
          <p:nvPr/>
        </p:nvGrpSpPr>
        <p:grpSpPr>
          <a:xfrm>
            <a:off x="-879281" y="-1131658"/>
            <a:ext cx="3291986" cy="3062308"/>
            <a:chOff x="-2957976" y="-1125796"/>
            <a:chExt cx="2469633" cy="2296731"/>
          </a:xfrm>
        </p:grpSpPr>
        <p:sp>
          <p:nvSpPr>
            <p:cNvPr id="22" name="Oval 21"/>
            <p:cNvSpPr/>
            <p:nvPr/>
          </p:nvSpPr>
          <p:spPr>
            <a:xfrm rot="9814622">
              <a:off x="-2957976" y="-1125796"/>
              <a:ext cx="2469633" cy="2296731"/>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968493">
              <a:off x="-2721155" y="-827037"/>
              <a:ext cx="2069022" cy="193101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p:cNvSpPr txBox="1"/>
          <p:nvPr/>
        </p:nvSpPr>
        <p:spPr>
          <a:xfrm>
            <a:off x="16930" y="237859"/>
            <a:ext cx="1788240" cy="1342294"/>
          </a:xfrm>
          <a:prstGeom prst="rect">
            <a:avLst/>
          </a:prstGeom>
          <a:noFill/>
        </p:spPr>
        <p:txBody>
          <a:bodyPr wrap="square" lIns="110109" tIns="55056" rIns="110109" bIns="55056" rtlCol="0">
            <a:spAutoFit/>
          </a:bodyPr>
          <a:lstStyle/>
          <a:p>
            <a:pPr algn="ctr"/>
            <a:r>
              <a:rPr lang="en-US" sz="8000" b="1">
                <a:solidFill>
                  <a:srgbClr val="7030A0"/>
                </a:solidFill>
                <a:latin typeface="Arial Rounded MT Bold" pitchFamily="34" charset="0"/>
                <a:ea typeface="Arial-Rounded" pitchFamily="34" charset="0"/>
                <a:cs typeface="Times New Roman" pitchFamily="18" charset="0"/>
              </a:rPr>
              <a:t>8</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1389"/>
          <a:stretch/>
        </p:blipFill>
        <p:spPr>
          <a:xfrm>
            <a:off x="4738202" y="4129101"/>
            <a:ext cx="3448195" cy="2401610"/>
          </a:xfrm>
          <a:prstGeom prst="rect">
            <a:avLst/>
          </a:prstGeom>
        </p:spPr>
      </p:pic>
    </p:spTree>
    <p:extLst>
      <p:ext uri="{BB962C8B-B14F-4D97-AF65-F5344CB8AC3E}">
        <p14:creationId xmlns:p14="http://schemas.microsoft.com/office/powerpoint/2010/main" val="530126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6"/>
          <p:cNvSpPr txBox="1"/>
          <p:nvPr/>
        </p:nvSpPr>
        <p:spPr>
          <a:xfrm>
            <a:off x="417772" y="4952916"/>
            <a:ext cx="5913640" cy="480620"/>
          </a:xfrm>
          <a:prstGeom prst="rect">
            <a:avLst/>
          </a:prstGeom>
          <a:noFill/>
        </p:spPr>
        <p:txBody>
          <a:bodyPr wrap="square" lIns="110213" tIns="55106" rIns="110213" bIns="55106" rtlCol="0">
            <a:spAutoFit/>
          </a:bodyPr>
          <a:lstStyle/>
          <a:p>
            <a:pPr algn="just"/>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Rất</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to.</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cxnSp>
        <p:nvCxnSpPr>
          <p:cNvPr id="4" name="直接连接符 9"/>
          <p:cNvCxnSpPr/>
          <p:nvPr/>
        </p:nvCxnSpPr>
        <p:spPr>
          <a:xfrm>
            <a:off x="5014326" y="533400"/>
            <a:ext cx="0" cy="50292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 name="椭圆 3"/>
          <p:cNvSpPr/>
          <p:nvPr/>
        </p:nvSpPr>
        <p:spPr>
          <a:xfrm>
            <a:off x="4520891" y="691304"/>
            <a:ext cx="986870" cy="987128"/>
          </a:xfrm>
          <a:prstGeom prst="ellipse">
            <a:avLst/>
          </a:prstGeom>
          <a:solidFill>
            <a:srgbClr val="F29A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01</a:t>
            </a:r>
            <a:endParaRPr lang="zh-CN" altLang="en-US" sz="2400" b="1" dirty="0">
              <a:latin typeface="微软雅黑" panose="020B0503020204020204" pitchFamily="34" charset="-122"/>
              <a:ea typeface="微软雅黑" panose="020B0503020204020204" pitchFamily="34" charset="-122"/>
            </a:endParaRPr>
          </a:p>
        </p:txBody>
      </p:sp>
      <p:sp>
        <p:nvSpPr>
          <p:cNvPr id="6" name="椭圆 5"/>
          <p:cNvSpPr/>
          <p:nvPr/>
        </p:nvSpPr>
        <p:spPr>
          <a:xfrm>
            <a:off x="4520891" y="4267200"/>
            <a:ext cx="986870" cy="987128"/>
          </a:xfrm>
          <a:prstGeom prst="ellipse">
            <a:avLst/>
          </a:prstGeom>
          <a:solidFill>
            <a:srgbClr val="A5C0A4"/>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02</a:t>
            </a:r>
            <a:endParaRPr lang="zh-CN" altLang="en-US" sz="2400" b="1" dirty="0">
              <a:latin typeface="微软雅黑" panose="020B0503020204020204" pitchFamily="34" charset="-122"/>
              <a:ea typeface="微软雅黑" panose="020B0503020204020204" pitchFamily="34" charset="-122"/>
            </a:endParaRPr>
          </a:p>
        </p:txBody>
      </p:sp>
      <p:sp>
        <p:nvSpPr>
          <p:cNvPr id="9" name="文本框 10"/>
          <p:cNvSpPr txBox="1"/>
          <p:nvPr/>
        </p:nvSpPr>
        <p:spPr>
          <a:xfrm>
            <a:off x="5907915" y="1436048"/>
            <a:ext cx="5913640" cy="849952"/>
          </a:xfrm>
          <a:prstGeom prst="rect">
            <a:avLst/>
          </a:prstGeom>
          <a:noFill/>
        </p:spPr>
        <p:txBody>
          <a:bodyPr wrap="square" lIns="110213" tIns="55106" rIns="110213" bIns="55106" rtlCol="0">
            <a:spAutoFit/>
          </a:bodyPr>
          <a:lstStyle/>
          <a:p>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Ruộng</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ở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sườn</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đồi</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núi</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xếp</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thành</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từng</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bậc</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từ</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thấp</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lên</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cao</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0" name="文本框 11"/>
          <p:cNvSpPr txBox="1"/>
          <p:nvPr/>
        </p:nvSpPr>
        <p:spPr>
          <a:xfrm>
            <a:off x="5865812" y="750248"/>
            <a:ext cx="5336276" cy="773008"/>
          </a:xfrm>
          <a:prstGeom prst="rect">
            <a:avLst/>
          </a:prstGeom>
          <a:noFill/>
        </p:spPr>
        <p:txBody>
          <a:bodyPr wrap="square" lIns="110213" tIns="55106" rIns="110213" bIns="55106" rtlCol="0">
            <a:spAutoFit/>
          </a:bodyPr>
          <a:lstStyle/>
          <a:p>
            <a:r>
              <a:rPr lang="en-US" altLang="zh-CN" sz="4300" b="1">
                <a:solidFill>
                  <a:srgbClr val="F29A5B"/>
                </a:solidFill>
                <a:latin typeface="Arial" panose="020B0604020202020204" pitchFamily="34" charset="0"/>
                <a:cs typeface="Arial" panose="020B0604020202020204" pitchFamily="34" charset="0"/>
              </a:rPr>
              <a:t>Ruộng bậc thang</a:t>
            </a:r>
            <a:endParaRPr lang="zh-CN" altLang="en-US" sz="4300" b="1" dirty="0">
              <a:solidFill>
                <a:srgbClr val="F29A5B"/>
              </a:solidFill>
              <a:latin typeface="Arial" panose="020B0604020202020204" pitchFamily="34" charset="0"/>
              <a:cs typeface="Arial" panose="020B0604020202020204" pitchFamily="34" charset="0"/>
            </a:endParaRPr>
          </a:p>
        </p:txBody>
      </p:sp>
      <p:sp>
        <p:nvSpPr>
          <p:cNvPr id="16" name="文本框 17"/>
          <p:cNvSpPr txBox="1"/>
          <p:nvPr/>
        </p:nvSpPr>
        <p:spPr>
          <a:xfrm>
            <a:off x="418070" y="4267116"/>
            <a:ext cx="5294645" cy="773008"/>
          </a:xfrm>
          <a:prstGeom prst="rect">
            <a:avLst/>
          </a:prstGeom>
          <a:noFill/>
        </p:spPr>
        <p:txBody>
          <a:bodyPr wrap="square" lIns="110213" tIns="55106" rIns="110213" bIns="55106" rtlCol="0">
            <a:spAutoFit/>
          </a:bodyPr>
          <a:lstStyle/>
          <a:p>
            <a:r>
              <a:rPr lang="en-US" altLang="zh-CN" sz="4300" b="1" dirty="0" err="1">
                <a:solidFill>
                  <a:srgbClr val="A5C0A4"/>
                </a:solidFill>
                <a:latin typeface="Arial" panose="020B0604020202020204" pitchFamily="34" charset="0"/>
                <a:cs typeface="Arial" panose="020B0604020202020204" pitchFamily="34" charset="0"/>
              </a:rPr>
              <a:t>Khổng</a:t>
            </a:r>
            <a:r>
              <a:rPr lang="en-US" altLang="zh-CN" sz="4300" b="1" dirty="0">
                <a:solidFill>
                  <a:srgbClr val="A5C0A4"/>
                </a:solidFill>
                <a:latin typeface="Arial" panose="020B0604020202020204" pitchFamily="34" charset="0"/>
                <a:cs typeface="Arial" panose="020B0604020202020204" pitchFamily="34" charset="0"/>
              </a:rPr>
              <a:t> </a:t>
            </a:r>
            <a:r>
              <a:rPr lang="en-US" altLang="zh-CN" sz="4300" b="1" dirty="0" err="1">
                <a:solidFill>
                  <a:srgbClr val="A5C0A4"/>
                </a:solidFill>
                <a:latin typeface="Arial" panose="020B0604020202020204" pitchFamily="34" charset="0"/>
                <a:cs typeface="Arial" panose="020B0604020202020204" pitchFamily="34" charset="0"/>
              </a:rPr>
              <a:t>lồ</a:t>
            </a:r>
            <a:endParaRPr lang="zh-CN" altLang="en-US" sz="4300" b="1" dirty="0">
              <a:solidFill>
                <a:srgbClr val="A5C0A4"/>
              </a:solidFill>
              <a:latin typeface="Arial" panose="020B0604020202020204" pitchFamily="34" charset="0"/>
              <a:cs typeface="Arial" panose="020B0604020202020204" pitchFamily="34" charset="0"/>
            </a:endParaRPr>
          </a:p>
        </p:txBody>
      </p:sp>
      <p:pic>
        <p:nvPicPr>
          <p:cNvPr id="17" name="图片 19">
            <a:extLst>
              <a:ext uri="{FF2B5EF4-FFF2-40B4-BE49-F238E27FC236}">
                <a16:creationId xmlns:a16="http://schemas.microsoft.com/office/drawing/2014/main" id="{495710A2-FA0C-42DD-AB1D-4C007814526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3047206" y="-1127945"/>
            <a:ext cx="1040433" cy="796179"/>
          </a:xfrm>
          <a:prstGeom prst="rect">
            <a:avLst/>
          </a:prstGeom>
        </p:spPr>
      </p:pic>
      <p:sp>
        <p:nvSpPr>
          <p:cNvPr id="21" name="AutoShape 2" descr="Ủng Cao Su Chống Cháy An Toàn Giày Chống Thấm Chịu Nhiệt Độ Cao Lính Cứu Hỏa  Bảo Vệ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Ủng Cao Su Chống Cháy An Toàn Giày Chống Thấm Chịu Nhiệt Độ Cao Lính Cứu Hỏa  Bảo Vệ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6" descr="Ruộng bậc thang Sapa - Danh thắng kỳ vĩ của núi rừng vùng cao Tây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4376" y="2305050"/>
            <a:ext cx="4797712" cy="3567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9"/>
          <p:cNvCxnSpPr/>
          <p:nvPr/>
        </p:nvCxnSpPr>
        <p:spPr>
          <a:xfrm flipH="1">
            <a:off x="5559195" y="838200"/>
            <a:ext cx="20638" cy="526883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086398" y="1143000"/>
            <a:ext cx="986870" cy="987128"/>
          </a:xfrm>
          <a:prstGeom prst="ellipse">
            <a:avLst/>
          </a:prstGeom>
          <a:solidFill>
            <a:srgbClr val="B0927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03</a:t>
            </a:r>
            <a:endParaRPr lang="zh-CN" altLang="en-US" sz="2400" b="1" dirty="0">
              <a:latin typeface="微软雅黑" panose="020B0503020204020204" pitchFamily="34" charset="-122"/>
              <a:ea typeface="微软雅黑" panose="020B0503020204020204" pitchFamily="34" charset="-122"/>
            </a:endParaRPr>
          </a:p>
        </p:txBody>
      </p:sp>
      <p:sp>
        <p:nvSpPr>
          <p:cNvPr id="8" name="椭圆 7"/>
          <p:cNvSpPr/>
          <p:nvPr/>
        </p:nvSpPr>
        <p:spPr>
          <a:xfrm>
            <a:off x="5049886" y="2952580"/>
            <a:ext cx="986870" cy="987128"/>
          </a:xfrm>
          <a:prstGeom prst="ellipse">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04</a:t>
            </a:r>
            <a:endParaRPr lang="zh-CN" altLang="en-US" sz="2400" b="1" dirty="0">
              <a:latin typeface="微软雅黑" panose="020B0503020204020204" pitchFamily="34" charset="-122"/>
              <a:ea typeface="微软雅黑" panose="020B0503020204020204" pitchFamily="34" charset="-122"/>
            </a:endParaRPr>
          </a:p>
        </p:txBody>
      </p:sp>
      <p:sp>
        <p:nvSpPr>
          <p:cNvPr id="11" name="文本框 12"/>
          <p:cNvSpPr txBox="1"/>
          <p:nvPr/>
        </p:nvSpPr>
        <p:spPr>
          <a:xfrm>
            <a:off x="6352972" y="1896225"/>
            <a:ext cx="5913640" cy="973063"/>
          </a:xfrm>
          <a:prstGeom prst="rect">
            <a:avLst/>
          </a:prstGeom>
          <a:noFill/>
        </p:spPr>
        <p:txBody>
          <a:bodyPr wrap="square" lIns="110213" tIns="55106" rIns="110213" bIns="55106" rtlCol="0">
            <a:spAutoFit/>
          </a:bodyPr>
          <a:lstStyle/>
          <a:p>
            <a:r>
              <a:rPr lang="en-US" altLang="zh-CN" sz="2800" dirty="0">
                <a:solidFill>
                  <a:schemeClr val="tx1">
                    <a:lumMod val="65000"/>
                    <a:lumOff val="35000"/>
                  </a:schemeClr>
                </a:solidFill>
                <a:latin typeface="Arial" panose="020B0604020202020204" pitchFamily="34" charset="0"/>
                <a:cs typeface="Arial" panose="020B0604020202020204" pitchFamily="34" charset="0"/>
              </a:rPr>
              <a:t>Mùi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hương</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thơm</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lan</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rộng</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tác</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động</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mạnh</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vào</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mũi</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a:t>
            </a:r>
            <a:endParaRPr lang="zh-CN" altLang="en-US"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文本框 13"/>
          <p:cNvSpPr txBox="1"/>
          <p:nvPr/>
        </p:nvSpPr>
        <p:spPr>
          <a:xfrm>
            <a:off x="6327007" y="1143000"/>
            <a:ext cx="3847173" cy="773008"/>
          </a:xfrm>
          <a:prstGeom prst="rect">
            <a:avLst/>
          </a:prstGeom>
          <a:noFill/>
        </p:spPr>
        <p:txBody>
          <a:bodyPr wrap="square" lIns="110213" tIns="55106" rIns="110213" bIns="55106" rtlCol="0">
            <a:spAutoFit/>
          </a:bodyPr>
          <a:lstStyle/>
          <a:p>
            <a:r>
              <a:rPr lang="en-US" altLang="zh-CN" sz="4300" b="1">
                <a:solidFill>
                  <a:srgbClr val="B09277"/>
                </a:solidFill>
                <a:latin typeface="Arial" panose="020B0604020202020204" pitchFamily="34" charset="0"/>
                <a:cs typeface="Arial" panose="020B0604020202020204" pitchFamily="34" charset="0"/>
              </a:rPr>
              <a:t>Ngạt ngào</a:t>
            </a:r>
            <a:endParaRPr lang="zh-CN" altLang="en-US" sz="4300" b="1" dirty="0">
              <a:solidFill>
                <a:srgbClr val="B09277"/>
              </a:solidFill>
              <a:latin typeface="Arial" panose="020B0604020202020204" pitchFamily="34" charset="0"/>
              <a:cs typeface="Arial" panose="020B0604020202020204" pitchFamily="34" charset="0"/>
            </a:endParaRPr>
          </a:p>
        </p:txBody>
      </p:sp>
      <p:sp>
        <p:nvSpPr>
          <p:cNvPr id="13" name="文本框 14"/>
          <p:cNvSpPr txBox="1"/>
          <p:nvPr/>
        </p:nvSpPr>
        <p:spPr>
          <a:xfrm>
            <a:off x="946767" y="3862780"/>
            <a:ext cx="5913640" cy="480620"/>
          </a:xfrm>
          <a:prstGeom prst="rect">
            <a:avLst/>
          </a:prstGeom>
          <a:noFill/>
        </p:spPr>
        <p:txBody>
          <a:bodyPr wrap="square" lIns="110213" tIns="55106" rIns="110213" bIns="55106" rtlCol="0">
            <a:spAutoFit/>
          </a:bodyPr>
          <a:lstStyle/>
          <a:p>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Không</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bao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giờ</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kết</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400" dirty="0" err="1">
                <a:solidFill>
                  <a:schemeClr val="tx1">
                    <a:lumMod val="65000"/>
                    <a:lumOff val="35000"/>
                  </a:schemeClr>
                </a:solidFill>
                <a:latin typeface="Arial" panose="020B0604020202020204" pitchFamily="34" charset="0"/>
                <a:cs typeface="Arial" panose="020B0604020202020204" pitchFamily="34" charset="0"/>
              </a:rPr>
              <a:t>thúc</a:t>
            </a:r>
            <a:r>
              <a:rPr lang="en-US" altLang="zh-CN" sz="2400" dirty="0">
                <a:solidFill>
                  <a:schemeClr val="tx1">
                    <a:lumMod val="65000"/>
                    <a:lumOff val="35000"/>
                  </a:schemeClr>
                </a:solidFill>
                <a:latin typeface="Arial" panose="020B0604020202020204" pitchFamily="34" charset="0"/>
                <a:cs typeface="Arial" panose="020B0604020202020204" pitchFamily="34" charset="0"/>
              </a:rPr>
              <a:t>.</a:t>
            </a:r>
            <a:endParaRPr lang="zh-CN" altLang="en-US" sz="2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文本框 15"/>
          <p:cNvSpPr txBox="1"/>
          <p:nvPr/>
        </p:nvSpPr>
        <p:spPr>
          <a:xfrm>
            <a:off x="946767" y="3075913"/>
            <a:ext cx="3840972" cy="773008"/>
          </a:xfrm>
          <a:prstGeom prst="rect">
            <a:avLst/>
          </a:prstGeom>
          <a:noFill/>
        </p:spPr>
        <p:txBody>
          <a:bodyPr wrap="square" lIns="110213" tIns="55106" rIns="110213" bIns="55106" rtlCol="0">
            <a:spAutoFit/>
          </a:bodyPr>
          <a:lstStyle/>
          <a:p>
            <a:r>
              <a:rPr lang="en-US" altLang="zh-CN" sz="4300" b="1" dirty="0" err="1">
                <a:solidFill>
                  <a:srgbClr val="C8D85B"/>
                </a:solidFill>
                <a:latin typeface="Arial" panose="020B0604020202020204" pitchFamily="34" charset="0"/>
                <a:cs typeface="Arial" panose="020B0604020202020204" pitchFamily="34" charset="0"/>
              </a:rPr>
              <a:t>Bất</a:t>
            </a:r>
            <a:r>
              <a:rPr lang="en-US" altLang="zh-CN" sz="4300" b="1" dirty="0">
                <a:solidFill>
                  <a:srgbClr val="C8D85B"/>
                </a:solidFill>
                <a:latin typeface="Arial" panose="020B0604020202020204" pitchFamily="34" charset="0"/>
                <a:cs typeface="Arial" panose="020B0604020202020204" pitchFamily="34" charset="0"/>
              </a:rPr>
              <a:t> </a:t>
            </a:r>
            <a:r>
              <a:rPr lang="en-US" altLang="zh-CN" sz="4300" b="1" dirty="0" err="1">
                <a:solidFill>
                  <a:srgbClr val="C8D85B"/>
                </a:solidFill>
                <a:latin typeface="Arial" panose="020B0604020202020204" pitchFamily="34" charset="0"/>
                <a:cs typeface="Arial" panose="020B0604020202020204" pitchFamily="34" charset="0"/>
              </a:rPr>
              <a:t>tận</a:t>
            </a:r>
            <a:endParaRPr lang="zh-CN" altLang="en-US" sz="4300" b="1" dirty="0">
              <a:solidFill>
                <a:srgbClr val="C8D85B"/>
              </a:solidFill>
              <a:latin typeface="Arial" panose="020B0604020202020204" pitchFamily="34" charset="0"/>
              <a:cs typeface="Arial" panose="020B0604020202020204" pitchFamily="34" charset="0"/>
            </a:endParaRPr>
          </a:p>
        </p:txBody>
      </p:sp>
      <p:pic>
        <p:nvPicPr>
          <p:cNvPr id="17" name="图片 19">
            <a:extLst>
              <a:ext uri="{FF2B5EF4-FFF2-40B4-BE49-F238E27FC236}">
                <a16:creationId xmlns:a16="http://schemas.microsoft.com/office/drawing/2014/main" id="{495710A2-FA0C-42DD-AB1D-4C0078145262}"/>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4274" b="93910" l="9370" r="89984">
                        <a14:foregroundMark x1="40065" y1="4487" x2="49758" y2="6090"/>
                        <a14:foregroundMark x1="23425" y1="11218" x2="22940" y2="14423"/>
                        <a14:foregroundMark x1="24071" y1="12073" x2="26010" y2="11645"/>
                        <a14:foregroundMark x1="15186" y1="75962" x2="25687" y2="79594"/>
                        <a14:foregroundMark x1="25687" y1="79594" x2="25687" y2="79594"/>
                        <a14:foregroundMark x1="46527" y1="93162" x2="46527" y2="94017"/>
                        <a14:foregroundMark x1="9370" y1="76603" x2="9370" y2="81944"/>
                        <a14:backgroundMark x1="16142" y1="47917" x2="20866" y2="47917"/>
                        <a14:backgroundMark x1="10236" y1="49219" x2="25197" y2="50260"/>
                        <a14:backgroundMark x1="23622" y1="50521" x2="3937" y2="51042"/>
                      </a14:backgroundRemoval>
                    </a14:imgEffect>
                  </a14:imgLayer>
                </a14:imgProps>
              </a:ext>
              <a:ext uri="{28A0092B-C50C-407E-A947-70E740481C1C}">
                <a14:useLocalDpi xmlns:a14="http://schemas.microsoft.com/office/drawing/2010/main" val="0"/>
              </a:ext>
            </a:extLst>
          </a:blip>
          <a:srcRect b="49406"/>
          <a:stretch/>
        </p:blipFill>
        <p:spPr>
          <a:xfrm>
            <a:off x="-3047206" y="-1127945"/>
            <a:ext cx="1040433" cy="796179"/>
          </a:xfrm>
          <a:prstGeom prst="rect">
            <a:avLst/>
          </a:prstGeom>
        </p:spPr>
      </p:pic>
      <p:sp>
        <p:nvSpPr>
          <p:cNvPr id="21" name="AutoShape 2" descr="Ủng Cao Su Chống Cháy An Toàn Giày Chống Thấm Chịu Nhiệt Độ Cao Lính Cứu Hỏa  Bảo Vệ | Lazad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AutoShape 4" descr="Ủng Cao Su Chống Cháy An Toàn Giày Chống Thấm Chịu Nhiệt Độ Cao Lính Cứu Hỏa  Bảo Vệ | Lazad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椭圆 6"/>
          <p:cNvSpPr/>
          <p:nvPr/>
        </p:nvSpPr>
        <p:spPr>
          <a:xfrm>
            <a:off x="5093313" y="4724400"/>
            <a:ext cx="986870" cy="987128"/>
          </a:xfrm>
          <a:prstGeom prst="ellipse">
            <a:avLst/>
          </a:prstGeom>
          <a:solidFill>
            <a:srgbClr val="E085E7"/>
          </a:solidFill>
          <a:ln>
            <a:no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r>
              <a:rPr lang="en-US" altLang="zh-CN" sz="2400" b="1" dirty="0">
                <a:latin typeface="微软雅黑" panose="020B0503020204020204" pitchFamily="34" charset="-122"/>
                <a:ea typeface="微软雅黑" panose="020B0503020204020204" pitchFamily="34" charset="-122"/>
              </a:rPr>
              <a:t>05</a:t>
            </a:r>
            <a:endParaRPr lang="zh-CN" altLang="en-US" sz="2400" b="1" dirty="0">
              <a:latin typeface="微软雅黑" panose="020B0503020204020204" pitchFamily="34" charset="-122"/>
              <a:ea typeface="微软雅黑" panose="020B0503020204020204" pitchFamily="34" charset="-122"/>
            </a:endParaRPr>
          </a:p>
        </p:txBody>
      </p:sp>
      <p:sp>
        <p:nvSpPr>
          <p:cNvPr id="16" name="文本框 12"/>
          <p:cNvSpPr txBox="1"/>
          <p:nvPr/>
        </p:nvSpPr>
        <p:spPr>
          <a:xfrm>
            <a:off x="6359887" y="5477625"/>
            <a:ext cx="5913640" cy="542175"/>
          </a:xfrm>
          <a:prstGeom prst="rect">
            <a:avLst/>
          </a:prstGeom>
          <a:noFill/>
        </p:spPr>
        <p:txBody>
          <a:bodyPr wrap="square" lIns="110213" tIns="55106" rIns="110213" bIns="55106" rtlCol="0">
            <a:spAutoFit/>
          </a:bodyPr>
          <a:lstStyle/>
          <a:p>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Chăm</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chỉ</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nhẫn</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nại</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làm</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 </a:t>
            </a:r>
            <a:r>
              <a:rPr lang="en-US" altLang="zh-CN" sz="2800" dirty="0" err="1">
                <a:solidFill>
                  <a:schemeClr val="tx1">
                    <a:lumMod val="65000"/>
                    <a:lumOff val="35000"/>
                  </a:schemeClr>
                </a:solidFill>
                <a:latin typeface="Arial" panose="020B0604020202020204" pitchFamily="34" charset="0"/>
                <a:cs typeface="Arial" panose="020B0604020202020204" pitchFamily="34" charset="0"/>
              </a:rPr>
              <a:t>việc</a:t>
            </a:r>
            <a:r>
              <a:rPr lang="en-US" altLang="zh-CN" sz="2800" dirty="0">
                <a:solidFill>
                  <a:schemeClr val="tx1">
                    <a:lumMod val="65000"/>
                    <a:lumOff val="35000"/>
                  </a:schemeClr>
                </a:solidFill>
                <a:latin typeface="Arial" panose="020B0604020202020204" pitchFamily="34" charset="0"/>
                <a:cs typeface="Arial" panose="020B0604020202020204" pitchFamily="34" charset="0"/>
              </a:rPr>
              <a:t>.</a:t>
            </a:r>
            <a:endParaRPr lang="zh-CN" altLang="en-US" sz="28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9" name="文本框 13"/>
          <p:cNvSpPr txBox="1"/>
          <p:nvPr/>
        </p:nvSpPr>
        <p:spPr>
          <a:xfrm>
            <a:off x="6333922" y="4724400"/>
            <a:ext cx="3847173" cy="773008"/>
          </a:xfrm>
          <a:prstGeom prst="rect">
            <a:avLst/>
          </a:prstGeom>
          <a:noFill/>
        </p:spPr>
        <p:txBody>
          <a:bodyPr wrap="square" lIns="110213" tIns="55106" rIns="110213" bIns="55106" rtlCol="0">
            <a:spAutoFit/>
          </a:bodyPr>
          <a:lstStyle/>
          <a:p>
            <a:r>
              <a:rPr lang="en-US" altLang="zh-CN" sz="4300" b="1" dirty="0" err="1">
                <a:solidFill>
                  <a:srgbClr val="E085E7"/>
                </a:solidFill>
                <a:latin typeface="Arial" panose="020B0604020202020204" pitchFamily="34" charset="0"/>
                <a:cs typeface="Arial" panose="020B0604020202020204" pitchFamily="34" charset="0"/>
              </a:rPr>
              <a:t>Cần</a:t>
            </a:r>
            <a:r>
              <a:rPr lang="en-US" altLang="zh-CN" sz="4300" b="1" dirty="0">
                <a:solidFill>
                  <a:srgbClr val="E085E7"/>
                </a:solidFill>
                <a:latin typeface="Arial" panose="020B0604020202020204" pitchFamily="34" charset="0"/>
                <a:cs typeface="Arial" panose="020B0604020202020204" pitchFamily="34" charset="0"/>
              </a:rPr>
              <a:t> </a:t>
            </a:r>
            <a:r>
              <a:rPr lang="en-US" altLang="zh-CN" sz="4300" b="1" dirty="0" err="1">
                <a:solidFill>
                  <a:srgbClr val="E085E7"/>
                </a:solidFill>
                <a:latin typeface="Arial" panose="020B0604020202020204" pitchFamily="34" charset="0"/>
                <a:cs typeface="Arial" panose="020B0604020202020204" pitchFamily="34" charset="0"/>
              </a:rPr>
              <a:t>mẫn</a:t>
            </a:r>
            <a:endParaRPr lang="zh-CN" altLang="en-US" sz="4300" b="1" dirty="0">
              <a:solidFill>
                <a:srgbClr val="E085E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484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76025" y="381000"/>
            <a:ext cx="11865637" cy="6173690"/>
            <a:chOff x="117764" y="86530"/>
            <a:chExt cx="8901546" cy="4630267"/>
          </a:xfrm>
          <a:solidFill>
            <a:schemeClr val="bg1"/>
          </a:solidFill>
        </p:grpSpPr>
        <p:sp>
          <p:nvSpPr>
            <p:cNvPr id="7" name="TextBox 6"/>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a:latin typeface="Arial" pitchFamily="34" charset="0"/>
                  <a:ea typeface="Arial-Rounded" pitchFamily="34" charset="0"/>
                  <a:cs typeface="Arial" pitchFamily="34" charset="0"/>
                </a:rPr>
                <a:t>Ruộng bậc thang ở Sa Pa</a:t>
              </a:r>
            </a:p>
          </p:txBody>
        </p:sp>
        <p:sp>
          <p:nvSpPr>
            <p:cNvPr id="10" name="TextBox 9"/>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đâu cũng ngạt ngào hương lúa.</a:t>
              </a:r>
            </a:p>
            <a:p>
              <a:pPr algn="just"/>
              <a:r>
                <a:rPr lang="en-US" sz="3500">
                  <a:latin typeface="Arial" pitchFamily="34" charset="0"/>
                  <a:ea typeface="Arial-Rounded" pitchFamily="34" charset="0"/>
                  <a:cs typeface="Arial" pitchFamily="34" charset="0"/>
                </a:rPr>
                <a:t>	Những khu ruộng bậc thang ở Sa Pa đã có từ hàng trăm năm nay. Chúng được tạo nên bởi đôi bàn tay chăm chỉ, cần mẫn của những người H’mông, Dao, Hà Nhì, … sống ở đây.</a:t>
              </a: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vinhphuctc.vn</a:t>
              </a:r>
              <a:r>
                <a:rPr lang="en-US" sz="3500">
                  <a:latin typeface="Arial" pitchFamily="34" charset="0"/>
                  <a:ea typeface="Arial-Rounded" pitchFamily="34" charset="0"/>
                  <a:cs typeface="Arial" pitchFamily="34" charset="0"/>
                </a:rPr>
                <a:t>)</a:t>
              </a:r>
            </a:p>
          </p:txBody>
        </p:sp>
      </p:gr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20182" b="30348"/>
          <a:stretch/>
        </p:blipFill>
        <p:spPr>
          <a:xfrm>
            <a:off x="4762555" y="6104911"/>
            <a:ext cx="1523603" cy="588049"/>
          </a:xfrm>
          <a:prstGeom prst="rect">
            <a:avLst/>
          </a:prstGeom>
        </p:spPr>
      </p:pic>
    </p:spTree>
    <p:extLst>
      <p:ext uri="{BB962C8B-B14F-4D97-AF65-F5344CB8AC3E}">
        <p14:creationId xmlns:p14="http://schemas.microsoft.com/office/powerpoint/2010/main" val="83395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21827" y="124068"/>
            <a:ext cx="4256851" cy="557403"/>
          </a:xfrm>
          <a:prstGeom prst="rect">
            <a:avLst/>
          </a:prstGeom>
          <a:noFill/>
        </p:spPr>
        <p:txBody>
          <a:bodyPr wrap="square" lIns="110048" tIns="55026" rIns="110048" bIns="55026" rtlCol="0">
            <a:spAutoFit/>
          </a:bodyPr>
          <a:lstStyle/>
          <a:p>
            <a:pPr algn="just"/>
            <a:r>
              <a:rPr lang="en-US" sz="2900" b="1">
                <a:latin typeface="Arial" pitchFamily="34" charset="0"/>
                <a:ea typeface="Arial-Rounded" pitchFamily="34" charset="0"/>
                <a:cs typeface="Arial" pitchFamily="34" charset="0"/>
              </a:rPr>
              <a:t>Trả lời câu hỏi</a:t>
            </a:r>
          </a:p>
        </p:txBody>
      </p:sp>
      <p:sp>
        <p:nvSpPr>
          <p:cNvPr id="7" name="Oval 6"/>
          <p:cNvSpPr/>
          <p:nvPr/>
        </p:nvSpPr>
        <p:spPr>
          <a:xfrm>
            <a:off x="101574" y="76201"/>
            <a:ext cx="812588" cy="8128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400" b="1">
                <a:solidFill>
                  <a:schemeClr val="bg1"/>
                </a:solidFill>
                <a:latin typeface="Arial Rounded MT Bold" pitchFamily="34" charset="0"/>
                <a:cs typeface="Times New Roman" pitchFamily="18" charset="0"/>
              </a:rPr>
              <a:t>3</a:t>
            </a:r>
          </a:p>
        </p:txBody>
      </p:sp>
      <p:grpSp>
        <p:nvGrpSpPr>
          <p:cNvPr id="8" name="Group 7"/>
          <p:cNvGrpSpPr/>
          <p:nvPr/>
        </p:nvGrpSpPr>
        <p:grpSpPr>
          <a:xfrm>
            <a:off x="176025" y="533400"/>
            <a:ext cx="11865637" cy="6173690"/>
            <a:chOff x="117764" y="86530"/>
            <a:chExt cx="8901546" cy="4630267"/>
          </a:xfrm>
          <a:solidFill>
            <a:schemeClr val="bg1"/>
          </a:solidFill>
        </p:grpSpPr>
        <p:sp>
          <p:nvSpPr>
            <p:cNvPr id="9" name="TextBox 8"/>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a:latin typeface="Arial" pitchFamily="34" charset="0"/>
                  <a:ea typeface="Arial-Rounded" pitchFamily="34" charset="0"/>
                  <a:cs typeface="Arial" pitchFamily="34" charset="0"/>
                </a:rPr>
                <a:t>Ruộng bậc thang ở Sa Pa</a:t>
              </a:r>
            </a:p>
          </p:txBody>
        </p:sp>
        <p:sp>
          <p:nvSpPr>
            <p:cNvPr id="10" name="TextBox 9"/>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đâu cũng ngạt ngào hương lúa.</a:t>
              </a:r>
            </a:p>
            <a:p>
              <a:pPr algn="just"/>
              <a:r>
                <a:rPr lang="en-US" sz="3500">
                  <a:latin typeface="Arial" pitchFamily="34" charset="0"/>
                  <a:ea typeface="Arial-Rounded" pitchFamily="34" charset="0"/>
                  <a:cs typeface="Arial" pitchFamily="34" charset="0"/>
                </a:rPr>
                <a:t>	Những khu ruộng bậc thang ở Sa Pa đã có từ hàng trăm năm nay. Chúng được tạo nên bởi đôi bàn tay chăm chỉ, cần mẫn của những người H’mông, Dao, Hà Nhì, … sống ở đây.</a:t>
              </a: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vinhphuctc.vn</a:t>
              </a:r>
              <a:r>
                <a:rPr lang="en-US" sz="3500">
                  <a:latin typeface="Arial" pitchFamily="34" charset="0"/>
                  <a:ea typeface="Arial-Rounded" pitchFamily="34" charset="0"/>
                  <a:cs typeface="Arial" pitchFamily="34" charset="0"/>
                </a:rPr>
                <a:t>)</a:t>
              </a:r>
            </a:p>
          </p:txBody>
        </p:sp>
      </p:grpSp>
    </p:spTree>
    <p:extLst>
      <p:ext uri="{BB962C8B-B14F-4D97-AF65-F5344CB8AC3E}">
        <p14:creationId xmlns:p14="http://schemas.microsoft.com/office/powerpoint/2010/main" val="37635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64249" y="1817658"/>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2" name="Rounded Rectangle 1"/>
          <p:cNvSpPr/>
          <p:nvPr/>
        </p:nvSpPr>
        <p:spPr>
          <a:xfrm>
            <a:off x="684212" y="685800"/>
            <a:ext cx="10744200" cy="1143000"/>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a:latin typeface="Arial" pitchFamily="34" charset="0"/>
                <a:ea typeface="Arial-Rounded" pitchFamily="34" charset="0"/>
                <a:cs typeface="Arial" pitchFamily="34" charset="0"/>
              </a:rPr>
              <a:t>Vào mùa lúa chín, Sa Pa có gì đặc biệt?</a:t>
            </a:r>
          </a:p>
        </p:txBody>
      </p:sp>
      <p:sp>
        <p:nvSpPr>
          <p:cNvPr id="4" name="Rounded Rectangle 3"/>
          <p:cNvSpPr/>
          <p:nvPr/>
        </p:nvSpPr>
        <p:spPr>
          <a:xfrm>
            <a:off x="684212" y="2362200"/>
            <a:ext cx="10744199" cy="3048000"/>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a:solidFill>
                  <a:srgbClr val="865B3E"/>
                </a:solidFill>
                <a:latin typeface="Arial" panose="020B0604020202020204" pitchFamily="34" charset="0"/>
                <a:cs typeface="Arial" panose="020B0604020202020204" pitchFamily="34" charset="0"/>
              </a:rPr>
              <a:t>Vào mùa lúa chín, đến Sa Pa, khách du lịch có dịp ngắm nhìn vẻ đẹp rực rỡ của những khu ruộng bậc thang. </a:t>
            </a:r>
            <a:endParaRPr lang="en-US" sz="43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3588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own Arrow 2"/>
          <p:cNvSpPr/>
          <p:nvPr/>
        </p:nvSpPr>
        <p:spPr>
          <a:xfrm>
            <a:off x="5805404" y="1894594"/>
            <a:ext cx="384126" cy="1077205"/>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1415988" y="2971800"/>
            <a:ext cx="9366442" cy="1599598"/>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4300" b="1">
                <a:solidFill>
                  <a:srgbClr val="865B3E"/>
                </a:solidFill>
                <a:latin typeface="Arial" panose="020B0604020202020204" pitchFamily="34" charset="0"/>
                <a:cs typeface="Arial" panose="020B0604020202020204" pitchFamily="34" charset="0"/>
              </a:rPr>
              <a:t>Ruộng bạc thang có từ hàng trăm năm nay.</a:t>
            </a:r>
            <a:endParaRPr lang="en-US" sz="4300" b="1" dirty="0">
              <a:solidFill>
                <a:srgbClr val="865B3E"/>
              </a:solidFill>
              <a:latin typeface="Arial" panose="020B0604020202020204" pitchFamily="34" charset="0"/>
              <a:cs typeface="Arial" panose="020B0604020202020204" pitchFamily="34" charset="0"/>
            </a:endParaRPr>
          </a:p>
        </p:txBody>
      </p:sp>
      <p:sp>
        <p:nvSpPr>
          <p:cNvPr id="2" name="Rounded Rectangle 1"/>
          <p:cNvSpPr/>
          <p:nvPr/>
        </p:nvSpPr>
        <p:spPr>
          <a:xfrm>
            <a:off x="1273174" y="609600"/>
            <a:ext cx="9509256"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a:latin typeface="Arial" pitchFamily="34" charset="0"/>
                <a:ea typeface="Arial-Rounded" pitchFamily="34" charset="0"/>
                <a:cs typeface="Arial" pitchFamily="34" charset="0"/>
              </a:rPr>
              <a:t>Ruộng bậc thang có từ bao giờ?</a:t>
            </a:r>
          </a:p>
        </p:txBody>
      </p:sp>
    </p:spTree>
    <p:extLst>
      <p:ext uri="{BB962C8B-B14F-4D97-AF65-F5344CB8AC3E}">
        <p14:creationId xmlns:p14="http://schemas.microsoft.com/office/powerpoint/2010/main" val="17760495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42115" y="762000"/>
            <a:ext cx="10134600" cy="1611262"/>
          </a:xfrm>
          <a:prstGeom prst="roundRect">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r>
              <a:rPr lang="en-US" sz="3900">
                <a:latin typeface="Arial" pitchFamily="34" charset="0"/>
                <a:ea typeface="Arial-Rounded" pitchFamily="34" charset="0"/>
                <a:cs typeface="Arial" pitchFamily="34" charset="0"/>
              </a:rPr>
              <a:t>Ai đã tạo nên những khu ruộng bậc thang?</a:t>
            </a:r>
          </a:p>
        </p:txBody>
      </p:sp>
      <p:sp>
        <p:nvSpPr>
          <p:cNvPr id="3" name="Down Arrow 2"/>
          <p:cNvSpPr/>
          <p:nvPr/>
        </p:nvSpPr>
        <p:spPr>
          <a:xfrm>
            <a:off x="5792149" y="2373262"/>
            <a:ext cx="384126" cy="544542"/>
          </a:xfrm>
          <a:prstGeom prst="downArrow">
            <a:avLst/>
          </a:prstGeom>
          <a:solidFill>
            <a:srgbClr val="B09278"/>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ctr"/>
            <a:endParaRPr lang="en-US">
              <a:solidFill>
                <a:srgbClr val="865B3E"/>
              </a:solidFill>
              <a:latin typeface="Arial" panose="020B0604020202020204" pitchFamily="34" charset="0"/>
              <a:cs typeface="Arial" panose="020B0604020202020204" pitchFamily="34" charset="0"/>
            </a:endParaRPr>
          </a:p>
        </p:txBody>
      </p:sp>
      <p:sp>
        <p:nvSpPr>
          <p:cNvPr id="4" name="Rounded Rectangle 3"/>
          <p:cNvSpPr/>
          <p:nvPr/>
        </p:nvSpPr>
        <p:spPr>
          <a:xfrm>
            <a:off x="942115" y="2984926"/>
            <a:ext cx="10134599" cy="2699961"/>
          </a:xfrm>
          <a:prstGeom prst="roundRect">
            <a:avLst/>
          </a:prstGeom>
          <a:solidFill>
            <a:srgbClr val="C8D85B"/>
          </a:solidFill>
          <a:ln>
            <a:noFill/>
          </a:ln>
        </p:spPr>
        <p:style>
          <a:lnRef idx="2">
            <a:schemeClr val="accent1">
              <a:shade val="50000"/>
            </a:schemeClr>
          </a:lnRef>
          <a:fillRef idx="1">
            <a:schemeClr val="accent1"/>
          </a:fillRef>
          <a:effectRef idx="0">
            <a:schemeClr val="accent1"/>
          </a:effectRef>
          <a:fontRef idx="minor">
            <a:schemeClr val="lt1"/>
          </a:fontRef>
        </p:style>
        <p:txBody>
          <a:bodyPr lIns="82659" tIns="41330" rIns="82659" bIns="41330" rtlCol="0" anchor="ctr"/>
          <a:lstStyle/>
          <a:p>
            <a:pPr algn="just"/>
            <a:r>
              <a:rPr lang="en-US" sz="4300" b="1">
                <a:solidFill>
                  <a:srgbClr val="865B3E"/>
                </a:solidFill>
                <a:latin typeface="Arial" panose="020B0604020202020204" pitchFamily="34" charset="0"/>
                <a:cs typeface="Arial" panose="020B0604020202020204" pitchFamily="34" charset="0"/>
              </a:rPr>
              <a:t>Ruộng bậc thang được tạo nên bởi những người H’mông, Dao, Hà Nhì… sống ở đây.</a:t>
            </a:r>
            <a:endParaRPr lang="en-US" sz="4300" b="1" dirty="0">
              <a:solidFill>
                <a:srgbClr val="865B3E"/>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39156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449109" y="4505848"/>
            <a:ext cx="1265053" cy="779684"/>
          </a:xfrm>
          <a:prstGeom prst="rect">
            <a:avLst/>
          </a:prstGeom>
          <a:noFill/>
        </p:spPr>
        <p:txBody>
          <a:bodyPr wrap="square" lIns="121883" tIns="60941" rIns="121883" bIns="60941" rtlCol="0">
            <a:spAutoFit/>
          </a:bodyPr>
          <a:lstStyle/>
          <a:p>
            <a:pPr algn="just"/>
            <a:r>
              <a:rPr lang="el-GR" sz="430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31" name="TextBox 30"/>
          <p:cNvSpPr txBox="1"/>
          <p:nvPr/>
        </p:nvSpPr>
        <p:spPr>
          <a:xfrm>
            <a:off x="5384720" y="4591050"/>
            <a:ext cx="1265053" cy="779684"/>
          </a:xfrm>
          <a:prstGeom prst="rect">
            <a:avLst/>
          </a:prstGeom>
          <a:noFill/>
        </p:spPr>
        <p:txBody>
          <a:bodyPr wrap="square" lIns="121883" tIns="60941" rIns="121883" bIns="60941" rtlCol="0">
            <a:spAutoFit/>
          </a:bodyPr>
          <a:lstStyle/>
          <a:p>
            <a:pPr algn="just"/>
            <a:r>
              <a:rPr lang="el-GR" sz="430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29" name="TextBox 28"/>
          <p:cNvSpPr txBox="1"/>
          <p:nvPr/>
        </p:nvSpPr>
        <p:spPr>
          <a:xfrm>
            <a:off x="1392789" y="4594749"/>
            <a:ext cx="1265053" cy="779684"/>
          </a:xfrm>
          <a:prstGeom prst="rect">
            <a:avLst/>
          </a:prstGeom>
          <a:noFill/>
        </p:spPr>
        <p:txBody>
          <a:bodyPr wrap="square" lIns="121883" tIns="60941" rIns="121883" bIns="60941" rtlCol="0">
            <a:spAutoFit/>
          </a:bodyPr>
          <a:lstStyle/>
          <a:p>
            <a:pPr algn="just"/>
            <a:r>
              <a:rPr lang="el-GR" sz="430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25" name="TextBox 24"/>
          <p:cNvSpPr txBox="1"/>
          <p:nvPr/>
        </p:nvSpPr>
        <p:spPr>
          <a:xfrm>
            <a:off x="1731962" y="2744566"/>
            <a:ext cx="1265053"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a:t>
            </a:r>
          </a:p>
        </p:txBody>
      </p:sp>
      <p:sp>
        <p:nvSpPr>
          <p:cNvPr id="9" name="TextBox 8"/>
          <p:cNvSpPr txBox="1"/>
          <p:nvPr/>
        </p:nvSpPr>
        <p:spPr>
          <a:xfrm>
            <a:off x="942743" y="2413001"/>
            <a:ext cx="11062282"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tờ l	             yêu th                 tối m</a:t>
            </a:r>
          </a:p>
        </p:txBody>
      </p:sp>
      <p:sp>
        <p:nvSpPr>
          <p:cNvPr id="10" name="TextBox 9"/>
          <p:cNvSpPr txBox="1"/>
          <p:nvPr/>
        </p:nvSpPr>
        <p:spPr>
          <a:xfrm>
            <a:off x="1024970" y="4648201"/>
            <a:ext cx="11062282"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c       xa		túi x	                  chênh ch</a:t>
            </a:r>
          </a:p>
        </p:txBody>
      </p:sp>
      <p:sp>
        <p:nvSpPr>
          <p:cNvPr id="24" name="TextBox 23"/>
          <p:cNvSpPr txBox="1"/>
          <p:nvPr/>
        </p:nvSpPr>
        <p:spPr>
          <a:xfrm>
            <a:off x="10361612" y="4648201"/>
            <a:ext cx="1265053" cy="779684"/>
          </a:xfrm>
          <a:prstGeom prst="rect">
            <a:avLst/>
          </a:prstGeom>
          <a:noFill/>
        </p:spPr>
        <p:txBody>
          <a:bodyPr wrap="square" lIns="121883" tIns="60941" rIns="121883" bIns="60941" rtlCol="0">
            <a:spAutoFit/>
          </a:bodyPr>
          <a:lstStyle/>
          <a:p>
            <a:pPr algn="just"/>
            <a:r>
              <a:rPr lang="en-US" sz="4300">
                <a:solidFill>
                  <a:srgbClr val="FF0000"/>
                </a:solidFill>
                <a:latin typeface="Arial" pitchFamily="34" charset="0"/>
                <a:ea typeface="Arial-Rounded" pitchFamily="34" charset="0"/>
                <a:cs typeface="Arial" pitchFamily="34" charset="0"/>
              </a:rPr>
              <a:t>êch</a:t>
            </a:r>
          </a:p>
        </p:txBody>
      </p:sp>
      <p:sp>
        <p:nvSpPr>
          <p:cNvPr id="23" name="TextBox 22"/>
          <p:cNvSpPr txBox="1"/>
          <p:nvPr/>
        </p:nvSpPr>
        <p:spPr>
          <a:xfrm>
            <a:off x="5315987" y="4647850"/>
            <a:ext cx="1265053" cy="779684"/>
          </a:xfrm>
          <a:prstGeom prst="rect">
            <a:avLst/>
          </a:prstGeom>
          <a:noFill/>
        </p:spPr>
        <p:txBody>
          <a:bodyPr wrap="square" lIns="121883" tIns="60941" rIns="121883" bIns="60941" rtlCol="0">
            <a:spAutoFit/>
          </a:bodyPr>
          <a:lstStyle/>
          <a:p>
            <a:pPr algn="just"/>
            <a:r>
              <a:rPr lang="en-US" sz="4300">
                <a:solidFill>
                  <a:srgbClr val="FF0000"/>
                </a:solidFill>
                <a:latin typeface="Arial" pitchFamily="34" charset="0"/>
                <a:ea typeface="Arial-Rounded" pitchFamily="34" charset="0"/>
                <a:cs typeface="Arial" pitchFamily="34" charset="0"/>
              </a:rPr>
              <a:t>ach</a:t>
            </a:r>
          </a:p>
        </p:txBody>
      </p:sp>
      <p:sp>
        <p:nvSpPr>
          <p:cNvPr id="20" name="TextBox 19"/>
          <p:cNvSpPr txBox="1"/>
          <p:nvPr/>
        </p:nvSpPr>
        <p:spPr>
          <a:xfrm>
            <a:off x="1297954" y="4665134"/>
            <a:ext cx="1265053" cy="779684"/>
          </a:xfrm>
          <a:prstGeom prst="rect">
            <a:avLst/>
          </a:prstGeom>
          <a:noFill/>
        </p:spPr>
        <p:txBody>
          <a:bodyPr wrap="square" lIns="121883" tIns="60941" rIns="121883" bIns="60941" rtlCol="0">
            <a:spAutoFit/>
          </a:bodyPr>
          <a:lstStyle/>
          <a:p>
            <a:pPr algn="just"/>
            <a:r>
              <a:rPr lang="en-US" sz="4300">
                <a:solidFill>
                  <a:srgbClr val="FF0000"/>
                </a:solidFill>
                <a:latin typeface="Arial" pitchFamily="34" charset="0"/>
                <a:ea typeface="Arial-Rounded" pitchFamily="34" charset="0"/>
                <a:cs typeface="Arial" pitchFamily="34" charset="0"/>
              </a:rPr>
              <a:t>ach</a:t>
            </a:r>
          </a:p>
        </p:txBody>
      </p:sp>
      <p:sp>
        <p:nvSpPr>
          <p:cNvPr id="19" name="TextBox 18"/>
          <p:cNvSpPr txBox="1"/>
          <p:nvPr/>
        </p:nvSpPr>
        <p:spPr>
          <a:xfrm>
            <a:off x="9284012" y="2413001"/>
            <a:ext cx="1265053" cy="779684"/>
          </a:xfrm>
          <a:prstGeom prst="rect">
            <a:avLst/>
          </a:prstGeom>
          <a:noFill/>
        </p:spPr>
        <p:txBody>
          <a:bodyPr wrap="square" lIns="121883" tIns="60941" rIns="121883" bIns="60941" rtlCol="0">
            <a:spAutoFit/>
          </a:bodyPr>
          <a:lstStyle/>
          <a:p>
            <a:pPr algn="just"/>
            <a:r>
              <a:rPr lang="en-US" sz="4300">
                <a:solidFill>
                  <a:srgbClr val="FF0000"/>
                </a:solidFill>
                <a:latin typeface="Arial" pitchFamily="34" charset="0"/>
                <a:ea typeface="Arial-Rounded" pitchFamily="34" charset="0"/>
                <a:cs typeface="Arial" pitchFamily="34" charset="0"/>
              </a:rPr>
              <a:t>it</a:t>
            </a:r>
          </a:p>
        </p:txBody>
      </p:sp>
      <p:sp>
        <p:nvSpPr>
          <p:cNvPr id="18" name="TextBox 17"/>
          <p:cNvSpPr txBox="1"/>
          <p:nvPr/>
        </p:nvSpPr>
        <p:spPr>
          <a:xfrm>
            <a:off x="5493191" y="2423335"/>
            <a:ext cx="1553721" cy="779684"/>
          </a:xfrm>
          <a:prstGeom prst="rect">
            <a:avLst/>
          </a:prstGeom>
          <a:noFill/>
        </p:spPr>
        <p:txBody>
          <a:bodyPr wrap="square" lIns="121883" tIns="60941" rIns="121883" bIns="60941" rtlCol="0">
            <a:spAutoFit/>
          </a:bodyPr>
          <a:lstStyle/>
          <a:p>
            <a:pPr algn="just"/>
            <a:r>
              <a:rPr lang="en-US" sz="4300">
                <a:solidFill>
                  <a:srgbClr val="FF0000"/>
                </a:solidFill>
                <a:latin typeface="Arial" pitchFamily="34" charset="0"/>
                <a:ea typeface="Arial-Rounded" pitchFamily="34" charset="0"/>
                <a:cs typeface="Arial" pitchFamily="34" charset="0"/>
              </a:rPr>
              <a:t>ich</a:t>
            </a:r>
          </a:p>
        </p:txBody>
      </p:sp>
      <p:sp>
        <p:nvSpPr>
          <p:cNvPr id="17" name="TextBox 16"/>
          <p:cNvSpPr txBox="1"/>
          <p:nvPr/>
        </p:nvSpPr>
        <p:spPr>
          <a:xfrm>
            <a:off x="1717735" y="2423335"/>
            <a:ext cx="1265053" cy="779684"/>
          </a:xfrm>
          <a:prstGeom prst="rect">
            <a:avLst/>
          </a:prstGeom>
          <a:noFill/>
        </p:spPr>
        <p:txBody>
          <a:bodyPr wrap="square" lIns="121883" tIns="60941" rIns="121883" bIns="60941" rtlCol="0">
            <a:spAutoFit/>
          </a:bodyPr>
          <a:lstStyle/>
          <a:p>
            <a:pPr algn="just"/>
            <a:r>
              <a:rPr lang="en-US" sz="4300">
                <a:solidFill>
                  <a:srgbClr val="FF0000"/>
                </a:solidFill>
                <a:latin typeface="Arial" pitchFamily="34" charset="0"/>
                <a:ea typeface="Arial-Rounded" pitchFamily="34" charset="0"/>
                <a:cs typeface="Arial" pitchFamily="34" charset="0"/>
              </a:rPr>
              <a:t>ich</a:t>
            </a:r>
          </a:p>
        </p:txBody>
      </p:sp>
      <p:sp>
        <p:nvSpPr>
          <p:cNvPr id="5" name="Oval 4"/>
          <p:cNvSpPr/>
          <p:nvPr/>
        </p:nvSpPr>
        <p:spPr>
          <a:xfrm>
            <a:off x="34627" y="475551"/>
            <a:ext cx="812588" cy="8128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700" b="1">
                <a:solidFill>
                  <a:schemeClr val="bg1"/>
                </a:solidFill>
                <a:latin typeface="Arial Rounded MT Bold" pitchFamily="34" charset="0"/>
                <a:cs typeface="Times New Roman" pitchFamily="18" charset="0"/>
              </a:rPr>
              <a:t>4</a:t>
            </a:r>
          </a:p>
        </p:txBody>
      </p:sp>
      <p:sp>
        <p:nvSpPr>
          <p:cNvPr id="6" name="TextBox 5"/>
          <p:cNvSpPr txBox="1"/>
          <p:nvPr/>
        </p:nvSpPr>
        <p:spPr>
          <a:xfrm>
            <a:off x="923396" y="539193"/>
            <a:ext cx="11062282" cy="697611"/>
          </a:xfrm>
          <a:prstGeom prst="rect">
            <a:avLst/>
          </a:prstGeom>
          <a:noFill/>
        </p:spPr>
        <p:txBody>
          <a:bodyPr wrap="square" lIns="121883" tIns="60941" rIns="121883" bIns="60941" rtlCol="0">
            <a:spAutoFit/>
          </a:bodyPr>
          <a:lstStyle/>
          <a:p>
            <a:pPr algn="just"/>
            <a:r>
              <a:rPr lang="en-US" sz="3700" b="1">
                <a:latin typeface="Arial" pitchFamily="34" charset="0"/>
                <a:ea typeface="Arial-Rounded" pitchFamily="34" charset="0"/>
                <a:cs typeface="Arial" pitchFamily="34" charset="0"/>
              </a:rPr>
              <a:t>Chọn vần phù hợp thay cho ô vuông</a:t>
            </a:r>
          </a:p>
        </p:txBody>
      </p:sp>
      <p:sp>
        <p:nvSpPr>
          <p:cNvPr id="2" name="AutoShape 2" descr="Free Group Work Cliparts, Download Free Clip Art, Free Clip Art on Clipart  Library"/>
          <p:cNvSpPr>
            <a:spLocks noChangeAspect="1" noChangeArrowheads="1"/>
          </p:cNvSpPr>
          <p:nvPr/>
        </p:nvSpPr>
        <p:spPr bwMode="auto">
          <a:xfrm>
            <a:off x="207379" y="-192617"/>
            <a:ext cx="406294"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endParaRPr lang="en-US"/>
          </a:p>
        </p:txBody>
      </p:sp>
      <p:sp>
        <p:nvSpPr>
          <p:cNvPr id="7" name="TextBox 6"/>
          <p:cNvSpPr txBox="1"/>
          <p:nvPr/>
        </p:nvSpPr>
        <p:spPr>
          <a:xfrm>
            <a:off x="885911" y="1328517"/>
            <a:ext cx="11062282"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a. </a:t>
            </a:r>
            <a:r>
              <a:rPr lang="en-US" sz="4300" i="1">
                <a:latin typeface="Arial" pitchFamily="34" charset="0"/>
                <a:ea typeface="Arial-Rounded" pitchFamily="34" charset="0"/>
                <a:cs typeface="Arial" pitchFamily="34" charset="0"/>
              </a:rPr>
              <a:t>ich </a:t>
            </a:r>
            <a:r>
              <a:rPr lang="en-US" sz="4300">
                <a:latin typeface="Arial" pitchFamily="34" charset="0"/>
                <a:ea typeface="Arial-Rounded" pitchFamily="34" charset="0"/>
                <a:cs typeface="Arial" pitchFamily="34" charset="0"/>
              </a:rPr>
              <a:t>hay </a:t>
            </a:r>
            <a:r>
              <a:rPr lang="en-US" sz="4300" i="1">
                <a:latin typeface="Arial" pitchFamily="34" charset="0"/>
                <a:ea typeface="Arial-Rounded" pitchFamily="34" charset="0"/>
                <a:cs typeface="Arial" pitchFamily="34" charset="0"/>
              </a:rPr>
              <a:t>it?</a:t>
            </a:r>
            <a:endParaRPr lang="en-US" sz="4300">
              <a:latin typeface="Arial" pitchFamily="34" charset="0"/>
              <a:ea typeface="Arial-Rounded" pitchFamily="34" charset="0"/>
              <a:cs typeface="Arial" pitchFamily="34" charset="0"/>
            </a:endParaRPr>
          </a:p>
        </p:txBody>
      </p:sp>
      <p:sp>
        <p:nvSpPr>
          <p:cNvPr id="8" name="TextBox 7"/>
          <p:cNvSpPr txBox="1"/>
          <p:nvPr/>
        </p:nvSpPr>
        <p:spPr>
          <a:xfrm>
            <a:off x="890746" y="3563717"/>
            <a:ext cx="11062282"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a. </a:t>
            </a:r>
            <a:r>
              <a:rPr lang="en-US" sz="4300" i="1">
                <a:latin typeface="Arial" pitchFamily="34" charset="0"/>
                <a:ea typeface="Arial-Rounded" pitchFamily="34" charset="0"/>
                <a:cs typeface="Arial" pitchFamily="34" charset="0"/>
              </a:rPr>
              <a:t>ach </a:t>
            </a:r>
            <a:r>
              <a:rPr lang="en-US" sz="4300">
                <a:latin typeface="Arial" pitchFamily="34" charset="0"/>
                <a:ea typeface="Arial-Rounded" pitchFamily="34" charset="0"/>
                <a:cs typeface="Arial" pitchFamily="34" charset="0"/>
              </a:rPr>
              <a:t>hay êch</a:t>
            </a:r>
          </a:p>
        </p:txBody>
      </p:sp>
      <p:sp>
        <p:nvSpPr>
          <p:cNvPr id="26" name="TextBox 25"/>
          <p:cNvSpPr txBox="1"/>
          <p:nvPr/>
        </p:nvSpPr>
        <p:spPr>
          <a:xfrm>
            <a:off x="5515159" y="2287366"/>
            <a:ext cx="1265053" cy="779684"/>
          </a:xfrm>
          <a:prstGeom prst="rect">
            <a:avLst/>
          </a:prstGeom>
          <a:noFill/>
        </p:spPr>
        <p:txBody>
          <a:bodyPr wrap="square" lIns="121883" tIns="60941" rIns="121883" bIns="60941" rtlCol="0">
            <a:spAutoFit/>
          </a:bodyPr>
          <a:lstStyle/>
          <a:p>
            <a:pPr algn="just"/>
            <a:r>
              <a:rPr lang="el-GR" sz="4300">
                <a:latin typeface="Arial" pitchFamily="34" charset="0"/>
                <a:ea typeface="Arial-Rounded" pitchFamily="34" charset="0"/>
                <a:cs typeface="Arial" pitchFamily="34" charset="0"/>
              </a:rPr>
              <a:t>΄</a:t>
            </a:r>
            <a:endParaRPr lang="en-US" sz="4300">
              <a:latin typeface="Arial" pitchFamily="34" charset="0"/>
              <a:ea typeface="Arial-Rounded" pitchFamily="34" charset="0"/>
              <a:cs typeface="Arial" pitchFamily="34" charset="0"/>
            </a:endParaRPr>
          </a:p>
        </p:txBody>
      </p:sp>
      <p:sp>
        <p:nvSpPr>
          <p:cNvPr id="28" name="TextBox 27"/>
          <p:cNvSpPr txBox="1"/>
          <p:nvPr/>
        </p:nvSpPr>
        <p:spPr>
          <a:xfrm>
            <a:off x="-1982788" y="5075792"/>
            <a:ext cx="1265053"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a:t>
            </a:r>
          </a:p>
        </p:txBody>
      </p:sp>
      <p:sp>
        <p:nvSpPr>
          <p:cNvPr id="11" name="Rectangle 10"/>
          <p:cNvSpPr/>
          <p:nvPr/>
        </p:nvSpPr>
        <p:spPr>
          <a:xfrm>
            <a:off x="1911430" y="2542455"/>
            <a:ext cx="457882" cy="4580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2" name="Rectangle 11"/>
          <p:cNvSpPr/>
          <p:nvPr/>
        </p:nvSpPr>
        <p:spPr>
          <a:xfrm>
            <a:off x="5686176" y="2609049"/>
            <a:ext cx="457882" cy="4580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6" name="Rectangle 15"/>
          <p:cNvSpPr/>
          <p:nvPr/>
        </p:nvSpPr>
        <p:spPr>
          <a:xfrm>
            <a:off x="1443575" y="4907267"/>
            <a:ext cx="416257" cy="4163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7" name="TextBox 26"/>
          <p:cNvSpPr txBox="1"/>
          <p:nvPr/>
        </p:nvSpPr>
        <p:spPr>
          <a:xfrm>
            <a:off x="9282847" y="2715308"/>
            <a:ext cx="1265053"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a:t>
            </a:r>
          </a:p>
        </p:txBody>
      </p:sp>
      <p:sp>
        <p:nvSpPr>
          <p:cNvPr id="13" name="Rectangle 12"/>
          <p:cNvSpPr/>
          <p:nvPr/>
        </p:nvSpPr>
        <p:spPr>
          <a:xfrm>
            <a:off x="9444006" y="2523405"/>
            <a:ext cx="457882" cy="4580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5" name="Rectangle 14"/>
          <p:cNvSpPr/>
          <p:nvPr/>
        </p:nvSpPr>
        <p:spPr>
          <a:xfrm>
            <a:off x="5493191" y="4908797"/>
            <a:ext cx="416257" cy="4163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14" name="Rectangle 13"/>
          <p:cNvSpPr/>
          <p:nvPr/>
        </p:nvSpPr>
        <p:spPr>
          <a:xfrm>
            <a:off x="10528849" y="4823595"/>
            <a:ext cx="416257" cy="41636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Tree>
    <p:extLst>
      <p:ext uri="{BB962C8B-B14F-4D97-AF65-F5344CB8AC3E}">
        <p14:creationId xmlns:p14="http://schemas.microsoft.com/office/powerpoint/2010/main" val="7400383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1"/>
                                        </p:tgtEl>
                                        <p:attrNameLst>
                                          <p:attrName>ppt_x</p:attrName>
                                        </p:attrNameLst>
                                      </p:cBhvr>
                                      <p:tavLst>
                                        <p:tav tm="0">
                                          <p:val>
                                            <p:strVal val="ppt_x"/>
                                          </p:val>
                                        </p:tav>
                                        <p:tav tm="100000">
                                          <p:val>
                                            <p:strVal val="ppt_x"/>
                                          </p:val>
                                        </p:tav>
                                      </p:tavLst>
                                    </p:anim>
                                    <p:anim calcmode="lin" valueType="num">
                                      <p:cBhvr additive="base">
                                        <p:cTn id="7" dur="500"/>
                                        <p:tgtEl>
                                          <p:spTgt spid="11"/>
                                        </p:tgtEl>
                                        <p:attrNameLst>
                                          <p:attrName>ppt_y</p:attrName>
                                        </p:attrNameLst>
                                      </p:cBhvr>
                                      <p:tavLst>
                                        <p:tav tm="0">
                                          <p:val>
                                            <p:strVal val="ppt_y"/>
                                          </p:val>
                                        </p:tav>
                                        <p:tav tm="100000">
                                          <p:val>
                                            <p:strVal val="1+ppt_h/2"/>
                                          </p:val>
                                        </p:tav>
                                      </p:tavLst>
                                    </p:anim>
                                    <p:set>
                                      <p:cBhvr>
                                        <p:cTn id="8" dur="1" fill="hold">
                                          <p:stCondLst>
                                            <p:cond delay="499"/>
                                          </p:stCondLst>
                                        </p:cTn>
                                        <p:tgtEl>
                                          <p:spTgt spid="11"/>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
                                        <p:tgtEl>
                                          <p:spTgt spid="17"/>
                                        </p:tgtEl>
                                      </p:cBhvr>
                                    </p:animEffect>
                                  </p:childTnLst>
                                </p:cTn>
                              </p:par>
                            </p:childTnLst>
                          </p:cTn>
                        </p:par>
                      </p:childTnLst>
                    </p:cTn>
                  </p:par>
                </p:childTnLst>
              </p:cTn>
              <p:nextCondLst>
                <p:cond evt="onClick" delay="0">
                  <p:tgtEl>
                    <p:spTgt spid="11"/>
                  </p:tgtEl>
                </p:cond>
              </p:nextCondLst>
            </p:seq>
            <p:seq concurrent="1" nextAc="seek">
              <p:cTn id="13" restart="whenNotActive" fill="hold" evtFilter="cancelBubble" nodeType="interactiveSeq">
                <p:stCondLst>
                  <p:cond evt="onClick" delay="0">
                    <p:tgtEl>
                      <p:spTgt spid="12"/>
                    </p:tgtEl>
                  </p:cond>
                </p:stCondLst>
                <p:endSync evt="end" delay="0">
                  <p:rtn val="all"/>
                </p:endSync>
                <p:childTnLst>
                  <p:par>
                    <p:cTn id="14" fill="hold">
                      <p:stCondLst>
                        <p:cond delay="0"/>
                      </p:stCondLst>
                      <p:childTnLst>
                        <p:par>
                          <p:cTn id="15" fill="hold">
                            <p:stCondLst>
                              <p:cond delay="0"/>
                            </p:stCondLst>
                            <p:childTnLst>
                              <p:par>
                                <p:cTn id="16" presetID="2" presetClass="exit" presetSubtype="4" fill="hold" grpId="0" nodeType="clickEffect">
                                  <p:stCondLst>
                                    <p:cond delay="0"/>
                                  </p:stCondLst>
                                  <p:childTnLst>
                                    <p:anim calcmode="lin" valueType="num">
                                      <p:cBhvr additive="base">
                                        <p:cTn id="17" dur="500"/>
                                        <p:tgtEl>
                                          <p:spTgt spid="12"/>
                                        </p:tgtEl>
                                        <p:attrNameLst>
                                          <p:attrName>ppt_x</p:attrName>
                                        </p:attrNameLst>
                                      </p:cBhvr>
                                      <p:tavLst>
                                        <p:tav tm="0">
                                          <p:val>
                                            <p:strVal val="ppt_x"/>
                                          </p:val>
                                        </p:tav>
                                        <p:tav tm="100000">
                                          <p:val>
                                            <p:strVal val="ppt_x"/>
                                          </p:val>
                                        </p:tav>
                                      </p:tavLst>
                                    </p:anim>
                                    <p:anim calcmode="lin" valueType="num">
                                      <p:cBhvr additive="base">
                                        <p:cTn id="18" dur="500"/>
                                        <p:tgtEl>
                                          <p:spTgt spid="12"/>
                                        </p:tgtEl>
                                        <p:attrNameLst>
                                          <p:attrName>ppt_y</p:attrName>
                                        </p:attrNameLst>
                                      </p:cBhvr>
                                      <p:tavLst>
                                        <p:tav tm="0">
                                          <p:val>
                                            <p:strVal val="ppt_y"/>
                                          </p:val>
                                        </p:tav>
                                        <p:tav tm="100000">
                                          <p:val>
                                            <p:strVal val="1+ppt_h/2"/>
                                          </p:val>
                                        </p:tav>
                                      </p:tavLst>
                                    </p:anim>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
                                        <p:tgtEl>
                                          <p:spTgt spid="18"/>
                                        </p:tgtEl>
                                      </p:cBhvr>
                                    </p:animEffect>
                                  </p:childTnLst>
                                </p:cTn>
                              </p:par>
                            </p:childTnLst>
                          </p:cTn>
                        </p:par>
                      </p:childTnLst>
                    </p:cTn>
                  </p:par>
                </p:childTnLst>
              </p:cTn>
              <p:nextCondLst>
                <p:cond evt="onClick" delay="0">
                  <p:tgtEl>
                    <p:spTgt spid="12"/>
                  </p:tgtEl>
                </p:cond>
              </p:nextCondLst>
            </p:seq>
            <p:seq concurrent="1" nextAc="seek">
              <p:cTn id="24" restart="whenNotActive" fill="hold" evtFilter="cancelBubble" nodeType="interactiveSeq">
                <p:stCondLst>
                  <p:cond evt="onClick" delay="0">
                    <p:tgtEl>
                      <p:spTgt spid="13"/>
                    </p:tgtEl>
                  </p:cond>
                </p:stCondLst>
                <p:endSync evt="end" delay="0">
                  <p:rtn val="all"/>
                </p:endSync>
                <p:childTnLst>
                  <p:par>
                    <p:cTn id="25" fill="hold">
                      <p:stCondLst>
                        <p:cond delay="0"/>
                      </p:stCondLst>
                      <p:childTnLst>
                        <p:par>
                          <p:cTn id="26" fill="hold">
                            <p:stCondLst>
                              <p:cond delay="0"/>
                            </p:stCondLst>
                            <p:childTnLst>
                              <p:par>
                                <p:cTn id="27" presetID="2" presetClass="exit" presetSubtype="4" fill="hold" grpId="0" nodeType="clickEffect">
                                  <p:stCondLst>
                                    <p:cond delay="0"/>
                                  </p:stCondLst>
                                  <p:childTnLst>
                                    <p:anim calcmode="lin" valueType="num">
                                      <p:cBhvr additive="base">
                                        <p:cTn id="28" dur="500"/>
                                        <p:tgtEl>
                                          <p:spTgt spid="13"/>
                                        </p:tgtEl>
                                        <p:attrNameLst>
                                          <p:attrName>ppt_x</p:attrName>
                                        </p:attrNameLst>
                                      </p:cBhvr>
                                      <p:tavLst>
                                        <p:tav tm="0">
                                          <p:val>
                                            <p:strVal val="ppt_x"/>
                                          </p:val>
                                        </p:tav>
                                        <p:tav tm="100000">
                                          <p:val>
                                            <p:strVal val="ppt_x"/>
                                          </p:val>
                                        </p:tav>
                                      </p:tavLst>
                                    </p:anim>
                                    <p:anim calcmode="lin" valueType="num">
                                      <p:cBhvr additive="base">
                                        <p:cTn id="29" dur="500"/>
                                        <p:tgtEl>
                                          <p:spTgt spid="13"/>
                                        </p:tgtEl>
                                        <p:attrNameLst>
                                          <p:attrName>ppt_y</p:attrName>
                                        </p:attrNameLst>
                                      </p:cBhvr>
                                      <p:tavLst>
                                        <p:tav tm="0">
                                          <p:val>
                                            <p:strVal val="ppt_y"/>
                                          </p:val>
                                        </p:tav>
                                        <p:tav tm="100000">
                                          <p:val>
                                            <p:strVal val="1+ppt_h/2"/>
                                          </p:val>
                                        </p:tav>
                                      </p:tavLst>
                                    </p:anim>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
                                        <p:tgtEl>
                                          <p:spTgt spid="19"/>
                                        </p:tgtEl>
                                      </p:cBhvr>
                                    </p:animEffect>
                                  </p:childTnLst>
                                </p:cTn>
                              </p:par>
                            </p:childTnLst>
                          </p:cTn>
                        </p:par>
                      </p:childTnLst>
                    </p:cTn>
                  </p:par>
                </p:childTnLst>
              </p:cTn>
              <p:nextCondLst>
                <p:cond evt="onClick" delay="0">
                  <p:tgtEl>
                    <p:spTgt spid="13"/>
                  </p:tgtEl>
                </p:cond>
              </p:nextCondLst>
            </p:seq>
            <p:seq concurrent="1" nextAc="seek">
              <p:cTn id="35" restart="whenNotActive" fill="hold" evtFilter="cancelBubble" nodeType="interactiveSeq">
                <p:stCondLst>
                  <p:cond evt="onClick" delay="0">
                    <p:tgtEl>
                      <p:spTgt spid="14"/>
                    </p:tgtEl>
                  </p:cond>
                </p:stCondLst>
                <p:endSync evt="end" delay="0">
                  <p:rtn val="all"/>
                </p:endSync>
                <p:childTnLst>
                  <p:par>
                    <p:cTn id="36" fill="hold">
                      <p:stCondLst>
                        <p:cond delay="0"/>
                      </p:stCondLst>
                      <p:childTnLst>
                        <p:par>
                          <p:cTn id="37" fill="hold">
                            <p:stCondLst>
                              <p:cond delay="0"/>
                            </p:stCondLst>
                            <p:childTnLst>
                              <p:par>
                                <p:cTn id="38" presetID="2" presetClass="exit" presetSubtype="4" fill="hold" grpId="0" nodeType="clickEffect">
                                  <p:stCondLst>
                                    <p:cond delay="0"/>
                                  </p:stCondLst>
                                  <p:childTnLst>
                                    <p:anim calcmode="lin" valueType="num">
                                      <p:cBhvr additive="base">
                                        <p:cTn id="39" dur="500"/>
                                        <p:tgtEl>
                                          <p:spTgt spid="14"/>
                                        </p:tgtEl>
                                        <p:attrNameLst>
                                          <p:attrName>ppt_x</p:attrName>
                                        </p:attrNameLst>
                                      </p:cBhvr>
                                      <p:tavLst>
                                        <p:tav tm="0">
                                          <p:val>
                                            <p:strVal val="ppt_x"/>
                                          </p:val>
                                        </p:tav>
                                        <p:tav tm="100000">
                                          <p:val>
                                            <p:strVal val="ppt_x"/>
                                          </p:val>
                                        </p:tav>
                                      </p:tavLst>
                                    </p:anim>
                                    <p:anim calcmode="lin" valueType="num">
                                      <p:cBhvr additive="base">
                                        <p:cTn id="40" dur="500"/>
                                        <p:tgtEl>
                                          <p:spTgt spid="14"/>
                                        </p:tgtEl>
                                        <p:attrNameLst>
                                          <p:attrName>ppt_y</p:attrName>
                                        </p:attrNameLst>
                                      </p:cBhvr>
                                      <p:tavLst>
                                        <p:tav tm="0">
                                          <p:val>
                                            <p:strVal val="ppt_y"/>
                                          </p:val>
                                        </p:tav>
                                        <p:tav tm="100000">
                                          <p:val>
                                            <p:strVal val="1+ppt_h/2"/>
                                          </p:val>
                                        </p:tav>
                                      </p:tavLst>
                                    </p:anim>
                                    <p:set>
                                      <p:cBhvr>
                                        <p:cTn id="41" dur="1" fill="hold">
                                          <p:stCondLst>
                                            <p:cond delay="499"/>
                                          </p:stCondLst>
                                        </p:cTn>
                                        <p:tgtEl>
                                          <p:spTgt spid="14"/>
                                        </p:tgtEl>
                                        <p:attrNameLst>
                                          <p:attrName>style.visibility</p:attrName>
                                        </p:attrNameLst>
                                      </p:cBhvr>
                                      <p:to>
                                        <p:strVal val="hidden"/>
                                      </p:to>
                                    </p:se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10"/>
                                        <p:tgtEl>
                                          <p:spTgt spid="24"/>
                                        </p:tgtEl>
                                      </p:cBhvr>
                                    </p:animEffect>
                                  </p:childTnLst>
                                </p:cTn>
                              </p:par>
                            </p:childTnLst>
                          </p:cTn>
                        </p:par>
                      </p:childTnLst>
                    </p:cTn>
                  </p:par>
                </p:childTnLst>
              </p:cTn>
              <p:nextCondLst>
                <p:cond evt="onClick" delay="0">
                  <p:tgtEl>
                    <p:spTgt spid="14"/>
                  </p:tgtEl>
                </p:cond>
              </p:nextCondLst>
            </p:seq>
            <p:seq concurrent="1" nextAc="seek">
              <p:cTn id="46" restart="whenNotActive" fill="hold" evtFilter="cancelBubble" nodeType="interactiveSeq">
                <p:stCondLst>
                  <p:cond evt="onClick" delay="0">
                    <p:tgtEl>
                      <p:spTgt spid="15"/>
                    </p:tgtEl>
                  </p:cond>
                </p:stCondLst>
                <p:endSync evt="end" delay="0">
                  <p:rtn val="all"/>
                </p:endSync>
                <p:childTnLst>
                  <p:par>
                    <p:cTn id="47" fill="hold">
                      <p:stCondLst>
                        <p:cond delay="0"/>
                      </p:stCondLst>
                      <p:childTnLst>
                        <p:par>
                          <p:cTn id="48" fill="hold">
                            <p:stCondLst>
                              <p:cond delay="0"/>
                            </p:stCondLst>
                            <p:childTnLst>
                              <p:par>
                                <p:cTn id="49" presetID="2" presetClass="exit" presetSubtype="4" fill="hold" grpId="0" nodeType="clickEffect">
                                  <p:stCondLst>
                                    <p:cond delay="0"/>
                                  </p:stCondLst>
                                  <p:childTnLst>
                                    <p:anim calcmode="lin" valueType="num">
                                      <p:cBhvr additive="base">
                                        <p:cTn id="50" dur="500"/>
                                        <p:tgtEl>
                                          <p:spTgt spid="15"/>
                                        </p:tgtEl>
                                        <p:attrNameLst>
                                          <p:attrName>ppt_x</p:attrName>
                                        </p:attrNameLst>
                                      </p:cBhvr>
                                      <p:tavLst>
                                        <p:tav tm="0">
                                          <p:val>
                                            <p:strVal val="ppt_x"/>
                                          </p:val>
                                        </p:tav>
                                        <p:tav tm="100000">
                                          <p:val>
                                            <p:strVal val="ppt_x"/>
                                          </p:val>
                                        </p:tav>
                                      </p:tavLst>
                                    </p:anim>
                                    <p:anim calcmode="lin" valueType="num">
                                      <p:cBhvr additive="base">
                                        <p:cTn id="51" dur="500"/>
                                        <p:tgtEl>
                                          <p:spTgt spid="15"/>
                                        </p:tgtEl>
                                        <p:attrNameLst>
                                          <p:attrName>ppt_y</p:attrName>
                                        </p:attrNameLst>
                                      </p:cBhvr>
                                      <p:tavLst>
                                        <p:tav tm="0">
                                          <p:val>
                                            <p:strVal val="ppt_y"/>
                                          </p:val>
                                        </p:tav>
                                        <p:tav tm="100000">
                                          <p:val>
                                            <p:strVal val="1+ppt_h/2"/>
                                          </p:val>
                                        </p:tav>
                                      </p:tavLst>
                                    </p:anim>
                                    <p:set>
                                      <p:cBhvr>
                                        <p:cTn id="52" dur="1" fill="hold">
                                          <p:stCondLst>
                                            <p:cond delay="499"/>
                                          </p:stCondLst>
                                        </p:cTn>
                                        <p:tgtEl>
                                          <p:spTgt spid="15"/>
                                        </p:tgtEl>
                                        <p:attrNameLst>
                                          <p:attrName>style.visibility</p:attrName>
                                        </p:attrNameLst>
                                      </p:cBhvr>
                                      <p:to>
                                        <p:strVal val="hidden"/>
                                      </p:to>
                                    </p:se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
                                        <p:tgtEl>
                                          <p:spTgt spid="23"/>
                                        </p:tgtEl>
                                      </p:cBhvr>
                                    </p:animEffect>
                                  </p:childTnLst>
                                </p:cTn>
                              </p:par>
                            </p:childTnLst>
                          </p:cTn>
                        </p:par>
                      </p:childTnLst>
                    </p:cTn>
                  </p:par>
                </p:childTnLst>
              </p:cTn>
              <p:nextCondLst>
                <p:cond evt="onClick" delay="0">
                  <p:tgtEl>
                    <p:spTgt spid="15"/>
                  </p:tgtEl>
                </p:cond>
              </p:nextCondLst>
            </p:seq>
            <p:seq concurrent="1" nextAc="seek">
              <p:cTn id="57" restart="whenNotActive" fill="hold" evtFilter="cancelBubble" nodeType="interactiveSeq">
                <p:stCondLst>
                  <p:cond evt="onClick" delay="0">
                    <p:tgtEl>
                      <p:spTgt spid="16"/>
                    </p:tgtEl>
                  </p:cond>
                </p:stCondLst>
                <p:endSync evt="end" delay="0">
                  <p:rtn val="all"/>
                </p:endSync>
                <p:childTnLst>
                  <p:par>
                    <p:cTn id="58" fill="hold">
                      <p:stCondLst>
                        <p:cond delay="0"/>
                      </p:stCondLst>
                      <p:childTnLst>
                        <p:par>
                          <p:cTn id="59" fill="hold">
                            <p:stCondLst>
                              <p:cond delay="0"/>
                            </p:stCondLst>
                            <p:childTnLst>
                              <p:par>
                                <p:cTn id="60" presetID="2" presetClass="exit" presetSubtype="4" fill="hold" grpId="0" nodeType="clickEffect">
                                  <p:stCondLst>
                                    <p:cond delay="0"/>
                                  </p:stCondLst>
                                  <p:childTnLst>
                                    <p:anim calcmode="lin" valueType="num">
                                      <p:cBhvr additive="base">
                                        <p:cTn id="61" dur="500"/>
                                        <p:tgtEl>
                                          <p:spTgt spid="16"/>
                                        </p:tgtEl>
                                        <p:attrNameLst>
                                          <p:attrName>ppt_x</p:attrName>
                                        </p:attrNameLst>
                                      </p:cBhvr>
                                      <p:tavLst>
                                        <p:tav tm="0">
                                          <p:val>
                                            <p:strVal val="ppt_x"/>
                                          </p:val>
                                        </p:tav>
                                        <p:tav tm="100000">
                                          <p:val>
                                            <p:strVal val="ppt_x"/>
                                          </p:val>
                                        </p:tav>
                                      </p:tavLst>
                                    </p:anim>
                                    <p:anim calcmode="lin" valueType="num">
                                      <p:cBhvr additive="base">
                                        <p:cTn id="62" dur="500"/>
                                        <p:tgtEl>
                                          <p:spTgt spid="16"/>
                                        </p:tgtEl>
                                        <p:attrNameLst>
                                          <p:attrName>ppt_y</p:attrName>
                                        </p:attrNameLst>
                                      </p:cBhvr>
                                      <p:tavLst>
                                        <p:tav tm="0">
                                          <p:val>
                                            <p:strVal val="ppt_y"/>
                                          </p:val>
                                        </p:tav>
                                        <p:tav tm="100000">
                                          <p:val>
                                            <p:strVal val="1+ppt_h/2"/>
                                          </p:val>
                                        </p:tav>
                                      </p:tavLst>
                                    </p:anim>
                                    <p:set>
                                      <p:cBhvr>
                                        <p:cTn id="63" dur="1" fill="hold">
                                          <p:stCondLst>
                                            <p:cond delay="499"/>
                                          </p:stCondLst>
                                        </p:cTn>
                                        <p:tgtEl>
                                          <p:spTgt spid="16"/>
                                        </p:tgtEl>
                                        <p:attrNameLst>
                                          <p:attrName>style.visibility</p:attrName>
                                        </p:attrNameLst>
                                      </p:cBhvr>
                                      <p:to>
                                        <p:strVal val="hidden"/>
                                      </p:to>
                                    </p:se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10"/>
                                        <p:tgtEl>
                                          <p:spTgt spid="20"/>
                                        </p:tgtEl>
                                      </p:cBhvr>
                                    </p:animEffect>
                                  </p:childTnLst>
                                </p:cTn>
                              </p:par>
                            </p:childTnLst>
                          </p:cTn>
                        </p:par>
                      </p:childTnLst>
                    </p:cTn>
                  </p:par>
                </p:childTnLst>
              </p:cTn>
              <p:nextCondLst>
                <p:cond evt="onClick" delay="0">
                  <p:tgtEl>
                    <p:spTgt spid="16"/>
                  </p:tgtEl>
                </p:cond>
              </p:nextCondLst>
            </p:seq>
          </p:childTnLst>
        </p:cTn>
      </p:par>
    </p:tnLst>
    <p:bldLst>
      <p:bldP spid="24" grpId="0"/>
      <p:bldP spid="23" grpId="0"/>
      <p:bldP spid="20" grpId="0"/>
      <p:bldP spid="19" grpId="0"/>
      <p:bldP spid="18" grpId="0"/>
      <p:bldP spid="17" grpId="0"/>
      <p:bldP spid="11" grpId="0" animBg="1"/>
      <p:bldP spid="12" grpId="0" animBg="1"/>
      <p:bldP spid="16" grpId="0" animBg="1"/>
      <p:bldP spid="13" grpId="0" animBg="1"/>
      <p:bldP spid="15"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91761" y="304800"/>
            <a:ext cx="812588" cy="812800"/>
          </a:xfrm>
          <a:prstGeom prst="ellipse">
            <a:avLst/>
          </a:prstGeom>
          <a:solidFill>
            <a:srgbClr val="E824B5"/>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r>
              <a:rPr lang="en-US" sz="3700" b="1">
                <a:solidFill>
                  <a:schemeClr val="bg1"/>
                </a:solidFill>
                <a:latin typeface="Arial Rounded MT Bold" pitchFamily="34" charset="0"/>
                <a:cs typeface="Times New Roman" pitchFamily="18" charset="0"/>
              </a:rPr>
              <a:t>5</a:t>
            </a:r>
          </a:p>
        </p:txBody>
      </p:sp>
      <p:sp>
        <p:nvSpPr>
          <p:cNvPr id="6" name="TextBox 5"/>
          <p:cNvSpPr txBox="1"/>
          <p:nvPr/>
        </p:nvSpPr>
        <p:spPr>
          <a:xfrm>
            <a:off x="1280530" y="368442"/>
            <a:ext cx="11062282" cy="697611"/>
          </a:xfrm>
          <a:prstGeom prst="rect">
            <a:avLst/>
          </a:prstGeom>
          <a:noFill/>
        </p:spPr>
        <p:txBody>
          <a:bodyPr wrap="square" lIns="121883" tIns="60941" rIns="121883" bIns="60941" rtlCol="0">
            <a:spAutoFit/>
          </a:bodyPr>
          <a:lstStyle/>
          <a:p>
            <a:pPr algn="just"/>
            <a:r>
              <a:rPr lang="en-US" sz="3700" b="1">
                <a:latin typeface="Arial" pitchFamily="34" charset="0"/>
                <a:ea typeface="Arial-Rounded" pitchFamily="34" charset="0"/>
                <a:cs typeface="Arial" pitchFamily="34" charset="0"/>
              </a:rPr>
              <a:t>Hát một bài hát về quê hương</a:t>
            </a:r>
          </a:p>
        </p:txBody>
      </p:sp>
      <p:sp>
        <p:nvSpPr>
          <p:cNvPr id="2" name="AutoShape 2" descr="Free Group Work Cliparts, Download Free Clip Art, Free Clip Art on Clipart  Library"/>
          <p:cNvSpPr>
            <a:spLocks noChangeAspect="1" noChangeArrowheads="1"/>
          </p:cNvSpPr>
          <p:nvPr/>
        </p:nvSpPr>
        <p:spPr bwMode="auto">
          <a:xfrm>
            <a:off x="207379" y="-192617"/>
            <a:ext cx="406294" cy="406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899" tIns="60949" rIns="121899" bIns="60949" numCol="1" anchor="t" anchorCtr="0" compatLnSpc="1">
            <a:prstTxWarp prst="textNoShape">
              <a:avLst/>
            </a:prstTxWarp>
          </a:bodyPr>
          <a:lstStyle/>
          <a:p>
            <a:endParaRPr lang="en-US"/>
          </a:p>
        </p:txBody>
      </p:sp>
      <p:sp>
        <p:nvSpPr>
          <p:cNvPr id="28" name="TextBox 27"/>
          <p:cNvSpPr txBox="1"/>
          <p:nvPr/>
        </p:nvSpPr>
        <p:spPr>
          <a:xfrm>
            <a:off x="-1982788" y="5075792"/>
            <a:ext cx="1265053" cy="779684"/>
          </a:xfrm>
          <a:prstGeom prst="rect">
            <a:avLst/>
          </a:prstGeom>
          <a:noFill/>
        </p:spPr>
        <p:txBody>
          <a:bodyPr wrap="square" lIns="121883" tIns="60941" rIns="121883" bIns="60941" rtlCol="0">
            <a:spAutoFit/>
          </a:bodyPr>
          <a:lstStyle/>
          <a:p>
            <a:pPr algn="just"/>
            <a:r>
              <a:rPr lang="en-US" sz="4300">
                <a:latin typeface="Arial" pitchFamily="34" charset="0"/>
                <a:ea typeface="Arial-Rounded" pitchFamily="34" charset="0"/>
                <a:cs typeface="Arial" pitchFamily="34" charset="0"/>
              </a:rPr>
              <a:t>·</a:t>
            </a:r>
          </a:p>
        </p:txBody>
      </p:sp>
    </p:spTree>
    <p:extLst>
      <p:ext uri="{BB962C8B-B14F-4D97-AF65-F5344CB8AC3E}">
        <p14:creationId xmlns:p14="http://schemas.microsoft.com/office/powerpoint/2010/main" val="1196167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a:off x="320972" y="482600"/>
            <a:ext cx="11546880" cy="58928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10196" tIns="55098" rIns="110196" bIns="55098" rtlCol="0" anchor="ctr"/>
          <a:lstStyle/>
          <a:p>
            <a:pPr algn="ctr"/>
            <a:r>
              <a:rPr lang="en-US" sz="3900" b="1" dirty="0">
                <a:solidFill>
                  <a:schemeClr val="tx1"/>
                </a:solidFill>
                <a:latin typeface="Arial" pitchFamily="34" charset="0"/>
                <a:cs typeface="Arial" pitchFamily="34" charset="0"/>
              </a:rPr>
              <a:t>Định </a:t>
            </a:r>
            <a:r>
              <a:rPr lang="en-US" sz="3900" b="1" dirty="0" err="1">
                <a:solidFill>
                  <a:schemeClr val="tx1"/>
                </a:solidFill>
                <a:latin typeface="Arial" pitchFamily="34" charset="0"/>
                <a:cs typeface="Arial" pitchFamily="34" charset="0"/>
              </a:rPr>
              <a:t>hướng</a:t>
            </a:r>
            <a:r>
              <a:rPr lang="en-US" sz="3900" b="1" dirty="0">
                <a:solidFill>
                  <a:schemeClr val="tx1"/>
                </a:solidFill>
                <a:latin typeface="Arial" pitchFamily="34" charset="0"/>
                <a:cs typeface="Arial" pitchFamily="34" charset="0"/>
              </a:rPr>
              <a:t> </a:t>
            </a:r>
            <a:r>
              <a:rPr lang="en-US" sz="3900" b="1" dirty="0" err="1">
                <a:solidFill>
                  <a:schemeClr val="tx1"/>
                </a:solidFill>
                <a:latin typeface="Arial" pitchFamily="34" charset="0"/>
                <a:cs typeface="Arial" pitchFamily="34" charset="0"/>
              </a:rPr>
              <a:t>học</a:t>
            </a:r>
            <a:r>
              <a:rPr lang="en-US" sz="3900" b="1" dirty="0">
                <a:solidFill>
                  <a:schemeClr val="tx1"/>
                </a:solidFill>
                <a:latin typeface="Arial" pitchFamily="34" charset="0"/>
                <a:cs typeface="Arial" pitchFamily="34" charset="0"/>
              </a:rPr>
              <a:t> </a:t>
            </a:r>
            <a:r>
              <a:rPr lang="en-US" sz="3900" b="1" dirty="0" err="1">
                <a:solidFill>
                  <a:schemeClr val="tx1"/>
                </a:solidFill>
                <a:latin typeface="Arial" pitchFamily="34" charset="0"/>
                <a:cs typeface="Arial" pitchFamily="34" charset="0"/>
              </a:rPr>
              <a:t>tập</a:t>
            </a:r>
            <a:r>
              <a:rPr lang="en-US" sz="3900" b="1" dirty="0">
                <a:solidFill>
                  <a:schemeClr val="tx1"/>
                </a:solidFill>
                <a:latin typeface="Arial" pitchFamily="34" charset="0"/>
                <a:cs typeface="Arial" pitchFamily="34" charset="0"/>
              </a:rPr>
              <a:t>:</a:t>
            </a:r>
          </a:p>
          <a:p>
            <a:pPr marL="550975" indent="-550975" algn="just">
              <a:buFontTx/>
              <a:buChar char="-"/>
            </a:pPr>
            <a:r>
              <a:rPr lang="en-US" sz="3900" dirty="0">
                <a:solidFill>
                  <a:schemeClr val="tx1"/>
                </a:solidFill>
                <a:latin typeface="Arial" pitchFamily="34" charset="0"/>
                <a:cs typeface="Arial" pitchFamily="34" charset="0"/>
              </a:rPr>
              <a:t>Xem </a:t>
            </a:r>
            <a:r>
              <a:rPr lang="en-US" sz="3900" dirty="0" err="1">
                <a:solidFill>
                  <a:schemeClr val="tx1"/>
                </a:solidFill>
                <a:latin typeface="Arial" pitchFamily="34" charset="0"/>
                <a:cs typeface="Arial" pitchFamily="34" charset="0"/>
              </a:rPr>
              <a:t>lại</a:t>
            </a:r>
            <a:r>
              <a:rPr lang="en-US" sz="3900" dirty="0">
                <a:solidFill>
                  <a:schemeClr val="tx1"/>
                </a:solidFill>
                <a:latin typeface="Arial" pitchFamily="34" charset="0"/>
                <a:cs typeface="Arial" pitchFamily="34" charset="0"/>
              </a:rPr>
              <a:t> </a:t>
            </a:r>
            <a:r>
              <a:rPr lang="en-US" sz="3900" dirty="0" err="1">
                <a:solidFill>
                  <a:schemeClr val="tx1"/>
                </a:solidFill>
                <a:latin typeface="Arial" pitchFamily="34" charset="0"/>
                <a:cs typeface="Arial" pitchFamily="34" charset="0"/>
              </a:rPr>
              <a:t>bài</a:t>
            </a:r>
            <a:r>
              <a:rPr lang="en-US" sz="3900" dirty="0">
                <a:solidFill>
                  <a:schemeClr val="tx1"/>
                </a:solidFill>
                <a:latin typeface="Arial" pitchFamily="34" charset="0"/>
                <a:cs typeface="Arial" pitchFamily="34" charset="0"/>
              </a:rPr>
              <a:t> </a:t>
            </a:r>
            <a:r>
              <a:rPr lang="en-US" sz="3900" dirty="0" err="1">
                <a:solidFill>
                  <a:schemeClr val="tx1"/>
                </a:solidFill>
                <a:latin typeface="Arial" pitchFamily="34" charset="0"/>
                <a:cs typeface="Arial" pitchFamily="34" charset="0"/>
              </a:rPr>
              <a:t>đã</a:t>
            </a:r>
            <a:r>
              <a:rPr lang="en-US" sz="3900" dirty="0">
                <a:solidFill>
                  <a:schemeClr val="tx1"/>
                </a:solidFill>
                <a:latin typeface="Arial" pitchFamily="34" charset="0"/>
                <a:cs typeface="Arial" pitchFamily="34" charset="0"/>
              </a:rPr>
              <a:t> </a:t>
            </a:r>
            <a:r>
              <a:rPr lang="en-US" sz="3900" dirty="0" err="1">
                <a:solidFill>
                  <a:schemeClr val="tx1"/>
                </a:solidFill>
                <a:latin typeface="Arial" pitchFamily="34" charset="0"/>
                <a:cs typeface="Arial" pitchFamily="34" charset="0"/>
              </a:rPr>
              <a:t>học</a:t>
            </a:r>
            <a:r>
              <a:rPr lang="en-US" sz="3900" dirty="0">
                <a:solidFill>
                  <a:schemeClr val="tx1"/>
                </a:solidFill>
                <a:latin typeface="Arial" pitchFamily="34" charset="0"/>
                <a:cs typeface="Arial" pitchFamily="34" charset="0"/>
              </a:rPr>
              <a:t> (</a:t>
            </a:r>
            <a:r>
              <a:rPr lang="en-US" sz="3900" dirty="0" err="1">
                <a:solidFill>
                  <a:schemeClr val="tx1"/>
                </a:solidFill>
                <a:latin typeface="Arial" pitchFamily="34" charset="0"/>
                <a:cs typeface="Arial" pitchFamily="34" charset="0"/>
              </a:rPr>
              <a:t>trang</a:t>
            </a:r>
            <a:r>
              <a:rPr lang="en-US" sz="3900" dirty="0">
                <a:solidFill>
                  <a:schemeClr val="tx1"/>
                </a:solidFill>
                <a:latin typeface="Arial" pitchFamily="34" charset="0"/>
                <a:cs typeface="Arial" pitchFamily="34" charset="0"/>
              </a:rPr>
              <a:t> 154, 155).</a:t>
            </a:r>
          </a:p>
          <a:p>
            <a:pPr marL="550975" indent="-550975" algn="just">
              <a:buFontTx/>
              <a:buChar char="-"/>
            </a:pPr>
            <a:r>
              <a:rPr lang="en-US" sz="3900" dirty="0" err="1">
                <a:solidFill>
                  <a:schemeClr val="tx1"/>
                </a:solidFill>
                <a:latin typeface="Arial" pitchFamily="34" charset="0"/>
                <a:cs typeface="Arial" pitchFamily="34" charset="0"/>
              </a:rPr>
              <a:t>Chuẩn</a:t>
            </a:r>
            <a:r>
              <a:rPr lang="en-US" sz="3900" dirty="0">
                <a:solidFill>
                  <a:schemeClr val="tx1"/>
                </a:solidFill>
                <a:latin typeface="Arial" pitchFamily="34" charset="0"/>
                <a:cs typeface="Arial" pitchFamily="34" charset="0"/>
              </a:rPr>
              <a:t> </a:t>
            </a:r>
            <a:r>
              <a:rPr lang="en-US" sz="3900" dirty="0" err="1">
                <a:solidFill>
                  <a:schemeClr val="tx1"/>
                </a:solidFill>
                <a:latin typeface="Arial" pitchFamily="34" charset="0"/>
                <a:cs typeface="Arial" pitchFamily="34" charset="0"/>
              </a:rPr>
              <a:t>bị</a:t>
            </a:r>
            <a:r>
              <a:rPr lang="en-US" sz="3900" dirty="0">
                <a:solidFill>
                  <a:schemeClr val="tx1"/>
                </a:solidFill>
                <a:latin typeface="Arial" pitchFamily="34" charset="0"/>
                <a:cs typeface="Arial" pitchFamily="34" charset="0"/>
              </a:rPr>
              <a:t> </a:t>
            </a:r>
            <a:r>
              <a:rPr lang="en-US" sz="3900" dirty="0" err="1">
                <a:solidFill>
                  <a:schemeClr val="tx1"/>
                </a:solidFill>
                <a:latin typeface="Arial" pitchFamily="34" charset="0"/>
                <a:cs typeface="Arial" pitchFamily="34" charset="0"/>
              </a:rPr>
              <a:t>bài</a:t>
            </a:r>
            <a:r>
              <a:rPr lang="en-US" sz="3900" dirty="0">
                <a:solidFill>
                  <a:schemeClr val="tx1"/>
                </a:solidFill>
                <a:latin typeface="Arial" pitchFamily="34" charset="0"/>
                <a:cs typeface="Arial" pitchFamily="34" charset="0"/>
              </a:rPr>
              <a:t> </a:t>
            </a:r>
            <a:r>
              <a:rPr lang="en-US" sz="3900" dirty="0" err="1">
                <a:solidFill>
                  <a:schemeClr val="tx1"/>
                </a:solidFill>
                <a:latin typeface="Arial" pitchFamily="34" charset="0"/>
                <a:cs typeface="Arial" pitchFamily="34" charset="0"/>
              </a:rPr>
              <a:t>mới</a:t>
            </a:r>
            <a:r>
              <a:rPr lang="en-US" sz="3900" dirty="0">
                <a:solidFill>
                  <a:schemeClr val="tx1"/>
                </a:solidFill>
                <a:latin typeface="Arial" pitchFamily="34" charset="0"/>
                <a:cs typeface="Arial" pitchFamily="34" charset="0"/>
              </a:rPr>
              <a:t>: </a:t>
            </a:r>
            <a:r>
              <a:rPr lang="en-US" sz="3900" i="1" dirty="0" err="1">
                <a:solidFill>
                  <a:schemeClr val="tx1"/>
                </a:solidFill>
                <a:latin typeface="Arial" pitchFamily="34" charset="0"/>
                <a:cs typeface="Arial" pitchFamily="34" charset="0"/>
              </a:rPr>
              <a:t>Nhớ</a:t>
            </a:r>
            <a:r>
              <a:rPr lang="en-US" sz="3900" i="1" dirty="0">
                <a:solidFill>
                  <a:schemeClr val="tx1"/>
                </a:solidFill>
                <a:latin typeface="Arial" pitchFamily="34" charset="0"/>
                <a:cs typeface="Arial" pitchFamily="34" charset="0"/>
              </a:rPr>
              <a:t> </a:t>
            </a:r>
            <a:r>
              <a:rPr lang="en-US" sz="3900" i="1" dirty="0" err="1">
                <a:solidFill>
                  <a:schemeClr val="tx1"/>
                </a:solidFill>
                <a:latin typeface="Arial" pitchFamily="34" charset="0"/>
                <a:cs typeface="Arial" pitchFamily="34" charset="0"/>
              </a:rPr>
              <a:t>ơn</a:t>
            </a:r>
            <a:r>
              <a:rPr lang="en-US" sz="3900" dirty="0">
                <a:solidFill>
                  <a:schemeClr val="tx1"/>
                </a:solidFill>
                <a:latin typeface="Arial" pitchFamily="34" charset="0"/>
                <a:cs typeface="Arial" pitchFamily="34" charset="0"/>
              </a:rPr>
              <a:t> (</a:t>
            </a:r>
            <a:r>
              <a:rPr lang="en-US" sz="3900" dirty="0" err="1">
                <a:solidFill>
                  <a:schemeClr val="tx1"/>
                </a:solidFill>
                <a:latin typeface="Arial" pitchFamily="34" charset="0"/>
                <a:cs typeface="Arial" pitchFamily="34" charset="0"/>
              </a:rPr>
              <a:t>trang</a:t>
            </a:r>
            <a:r>
              <a:rPr lang="en-US" sz="3900" dirty="0">
                <a:solidFill>
                  <a:schemeClr val="tx1"/>
                </a:solidFill>
                <a:latin typeface="Arial" pitchFamily="34" charset="0"/>
                <a:cs typeface="Arial" pitchFamily="34" charset="0"/>
              </a:rPr>
              <a:t> 156, 157).</a:t>
            </a:r>
          </a:p>
        </p:txBody>
      </p:sp>
    </p:spTree>
    <p:extLst>
      <p:ext uri="{BB962C8B-B14F-4D97-AF65-F5344CB8AC3E}">
        <p14:creationId xmlns:p14="http://schemas.microsoft.com/office/powerpoint/2010/main" val="2186927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
          <p:cNvPicPr>
            <a:picLocks noChangeAspect="1"/>
          </p:cNvPicPr>
          <p:nvPr/>
        </p:nvPicPr>
        <p:blipFill rotWithShape="1">
          <a:blip r:embed="rId2">
            <a:extLst>
              <a:ext uri="{28A0092B-C50C-407E-A947-70E740481C1C}">
                <a14:useLocalDpi xmlns:a14="http://schemas.microsoft.com/office/drawing/2010/main" val="0"/>
              </a:ext>
            </a:extLst>
          </a:blip>
          <a:srcRect r="25600" b="32444"/>
          <a:stretch/>
        </p:blipFill>
        <p:spPr>
          <a:xfrm>
            <a:off x="1" y="2"/>
            <a:ext cx="9068485" cy="4632960"/>
          </a:xfrm>
          <a:prstGeom prst="rect">
            <a:avLst/>
          </a:prstGeom>
        </p:spPr>
      </p:pic>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37200" t="4741"/>
          <a:stretch/>
        </p:blipFill>
        <p:spPr>
          <a:xfrm>
            <a:off x="4186835" y="325120"/>
            <a:ext cx="7654582" cy="6532880"/>
          </a:xfrm>
          <a:prstGeom prst="rect">
            <a:avLst/>
          </a:prstGeom>
        </p:spPr>
      </p:pic>
      <p:pic>
        <p:nvPicPr>
          <p:cNvPr id="6" name="图片 3"/>
          <p:cNvPicPr>
            <a:picLocks noChangeAspect="1"/>
          </p:cNvPicPr>
          <p:nvPr/>
        </p:nvPicPr>
        <p:blipFill rotWithShape="1">
          <a:blip r:embed="rId4">
            <a:extLst>
              <a:ext uri="{28A0092B-C50C-407E-A947-70E740481C1C}">
                <a14:useLocalDpi xmlns:a14="http://schemas.microsoft.com/office/drawing/2010/main" val="0"/>
              </a:ext>
            </a:extLst>
          </a:blip>
          <a:srcRect l="4267" t="5452" r="53867" b="6845"/>
          <a:stretch/>
        </p:blipFill>
        <p:spPr>
          <a:xfrm>
            <a:off x="335274" y="1028733"/>
            <a:ext cx="5103054" cy="6014720"/>
          </a:xfrm>
          <a:prstGeom prst="rect">
            <a:avLst/>
          </a:prstGeom>
        </p:spPr>
      </p:pic>
      <p:pic>
        <p:nvPicPr>
          <p:cNvPr id="7" name="图片 5"/>
          <p:cNvPicPr>
            <a:picLocks noChangeAspect="1"/>
          </p:cNvPicPr>
          <p:nvPr/>
        </p:nvPicPr>
        <p:blipFill rotWithShape="1">
          <a:blip r:embed="rId5">
            <a:extLst>
              <a:ext uri="{28A0092B-C50C-407E-A947-70E740481C1C}">
                <a14:useLocalDpi xmlns:a14="http://schemas.microsoft.com/office/drawing/2010/main" val="0"/>
              </a:ext>
            </a:extLst>
          </a:blip>
          <a:srcRect l="60800" t="2371" b="22251"/>
          <a:stretch/>
        </p:blipFill>
        <p:spPr>
          <a:xfrm>
            <a:off x="7430546" y="-123394"/>
            <a:ext cx="4778019" cy="5169408"/>
          </a:xfrm>
          <a:prstGeom prst="rect">
            <a:avLst/>
          </a:prstGeom>
        </p:spPr>
      </p:pic>
      <p:sp>
        <p:nvSpPr>
          <p:cNvPr id="9" name="TextBox 8"/>
          <p:cNvSpPr txBox="1"/>
          <p:nvPr/>
        </p:nvSpPr>
        <p:spPr>
          <a:xfrm>
            <a:off x="1480788" y="2616201"/>
            <a:ext cx="2597927" cy="634508"/>
          </a:xfrm>
          <a:prstGeom prst="rect">
            <a:avLst/>
          </a:prstGeom>
          <a:noFill/>
        </p:spPr>
        <p:txBody>
          <a:bodyPr wrap="square" lIns="110213" tIns="55106" rIns="110213" bIns="55106" rtlCol="0">
            <a:spAutoFit/>
          </a:bodyPr>
          <a:lstStyle/>
          <a:p>
            <a:pPr algn="dist"/>
            <a:r>
              <a:rPr lang="en-US" altLang="zh-CN"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rPr>
              <a:t>Khởi động</a:t>
            </a:r>
            <a:endParaRPr lang="zh-CN" altLang="en-US" sz="3400" dirty="0">
              <a:solidFill>
                <a:schemeClr val="accent3">
                  <a:lumMod val="75000"/>
                </a:schemeClr>
              </a:solidFill>
              <a:latin typeface="Arial" panose="020B0604020202020204" pitchFamily="34" charset="0"/>
              <a:ea typeface="方正粗圆_GBK" pitchFamily="65" charset="-122"/>
              <a:cs typeface="Arial" panose="020B0604020202020204" pitchFamily="34" charset="0"/>
            </a:endParaRPr>
          </a:p>
        </p:txBody>
      </p:sp>
    </p:spTree>
    <p:extLst>
      <p:ext uri="{BB962C8B-B14F-4D97-AF65-F5344CB8AC3E}">
        <p14:creationId xmlns:p14="http://schemas.microsoft.com/office/powerpoint/2010/main" val="1323442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08846" y="350523"/>
            <a:ext cx="11486274" cy="557403"/>
          </a:xfrm>
          <a:prstGeom prst="rect">
            <a:avLst/>
          </a:prstGeom>
          <a:noFill/>
        </p:spPr>
        <p:txBody>
          <a:bodyPr wrap="square" lIns="110048" tIns="55026" rIns="110048" bIns="55026" rtlCol="0">
            <a:spAutoFit/>
          </a:bodyPr>
          <a:lstStyle/>
          <a:p>
            <a:pPr algn="just"/>
            <a:r>
              <a:rPr lang="en-US" sz="2900" b="1">
                <a:latin typeface="Arial" pitchFamily="34" charset="0"/>
                <a:ea typeface="Arial-Rounded" pitchFamily="34" charset="0"/>
                <a:cs typeface="Arial" pitchFamily="34" charset="0"/>
              </a:rPr>
              <a:t>Quan sát tranh vẽ cảnh vùng cao</a:t>
            </a:r>
          </a:p>
        </p:txBody>
      </p:sp>
      <p:sp>
        <p:nvSpPr>
          <p:cNvPr id="6" name="Oval 5"/>
          <p:cNvSpPr/>
          <p:nvPr/>
        </p:nvSpPr>
        <p:spPr>
          <a:xfrm>
            <a:off x="279327" y="251810"/>
            <a:ext cx="812588" cy="812800"/>
          </a:xfrm>
          <a:prstGeom prst="ellipse">
            <a:avLst/>
          </a:prstGeom>
          <a:solidFill>
            <a:srgbClr val="D24CDC"/>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400" b="1">
                <a:solidFill>
                  <a:schemeClr val="bg1"/>
                </a:solidFill>
                <a:latin typeface="Arial Rounded MT Bold" pitchFamily="34" charset="0"/>
                <a:cs typeface="Times New Roman" pitchFamily="18" charset="0"/>
              </a:rPr>
              <a:t>1</a:t>
            </a:r>
          </a:p>
        </p:txBody>
      </p:sp>
      <p:sp>
        <p:nvSpPr>
          <p:cNvPr id="7" name="TextBox 6"/>
          <p:cNvSpPr txBox="1"/>
          <p:nvPr/>
        </p:nvSpPr>
        <p:spPr>
          <a:xfrm>
            <a:off x="1042577" y="901321"/>
            <a:ext cx="10614435" cy="1003679"/>
          </a:xfrm>
          <a:prstGeom prst="rect">
            <a:avLst/>
          </a:prstGeom>
          <a:noFill/>
        </p:spPr>
        <p:txBody>
          <a:bodyPr wrap="square" lIns="110048" tIns="55026" rIns="110048" bIns="55026" rtlCol="0">
            <a:spAutoFit/>
          </a:bodyPr>
          <a:lstStyle/>
          <a:p>
            <a:pPr marL="551050" indent="-551050" algn="just">
              <a:buAutoNum type="alphaLcPeriod"/>
            </a:pPr>
            <a:r>
              <a:rPr lang="en-US" sz="2900">
                <a:latin typeface="Arial" pitchFamily="34" charset="0"/>
                <a:ea typeface="Arial-Rounded" pitchFamily="34" charset="0"/>
                <a:cs typeface="Arial" pitchFamily="34" charset="0"/>
              </a:rPr>
              <a:t>Hình ảnh nào trong tranh khiến em chú ý nhất?</a:t>
            </a:r>
          </a:p>
          <a:p>
            <a:pPr marL="551050" indent="-551050" algn="just">
              <a:buAutoNum type="alphaLcPeriod"/>
            </a:pPr>
            <a:r>
              <a:rPr lang="en-US" sz="2900">
                <a:latin typeface="Arial" pitchFamily="34" charset="0"/>
                <a:ea typeface="Arial-Rounded" pitchFamily="34" charset="0"/>
                <a:cs typeface="Arial" pitchFamily="34" charset="0"/>
              </a:rPr>
              <a:t>Em có thích cảnh vật trong tranh hay không? Vì sao?</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13" t="29687" r="10407" b="35156"/>
          <a:stretch/>
        </p:blipFill>
        <p:spPr bwMode="auto">
          <a:xfrm>
            <a:off x="253352" y="2476500"/>
            <a:ext cx="11859274" cy="2873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descr="Kỳ vĩ ruộng bậc thang Sa Pa - Báo Nhân Dâ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 y="2130425"/>
            <a:ext cx="7324788" cy="45751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ộng bậc thang Sapa – Danh thắng kỳ vĩ của núi rừng vùng cao Tây Bắ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0436" y="2149475"/>
            <a:ext cx="6798389" cy="45942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ộng bậc thang Sapa - Danh thắng kỳ vĩ của núi rừng vùng cao Tây Bắ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844" y="2103430"/>
            <a:ext cx="6239942" cy="46402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uộng bậc thang Sapa là gì? ở đâu? Ruộng bậc thang đẹp nhất Việt Nam"/>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51046" y="2084380"/>
            <a:ext cx="8937779" cy="46783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Đẹp Lộng lẫy ruộng bậc thang ở Sapa | Mercitou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2084380"/>
            <a:ext cx="7442168" cy="477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23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2651" y="163891"/>
            <a:ext cx="1546688" cy="634347"/>
          </a:xfrm>
          <a:prstGeom prst="rect">
            <a:avLst/>
          </a:prstGeom>
          <a:noFill/>
        </p:spPr>
        <p:txBody>
          <a:bodyPr wrap="square" lIns="110048" tIns="55026" rIns="110048" bIns="55026" rtlCol="0">
            <a:spAutoFit/>
          </a:bodyPr>
          <a:lstStyle/>
          <a:p>
            <a:pPr algn="just"/>
            <a:r>
              <a:rPr lang="en-US" sz="3400" b="1">
                <a:latin typeface="Arial" pitchFamily="34" charset="0"/>
                <a:ea typeface="Arial-Rounded" pitchFamily="34" charset="0"/>
                <a:cs typeface="Arial" pitchFamily="34" charset="0"/>
              </a:rPr>
              <a:t>Đọc</a:t>
            </a:r>
          </a:p>
        </p:txBody>
      </p:sp>
      <p:grpSp>
        <p:nvGrpSpPr>
          <p:cNvPr id="7" name="Group 6"/>
          <p:cNvGrpSpPr/>
          <p:nvPr/>
        </p:nvGrpSpPr>
        <p:grpSpPr>
          <a:xfrm>
            <a:off x="176025" y="533400"/>
            <a:ext cx="11865637" cy="6173690"/>
            <a:chOff x="117764" y="86530"/>
            <a:chExt cx="8901546" cy="4630267"/>
          </a:xfrm>
          <a:solidFill>
            <a:schemeClr val="bg1"/>
          </a:solidFill>
        </p:grpSpPr>
        <p:sp>
          <p:nvSpPr>
            <p:cNvPr id="4" name="TextBox 3"/>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a:latin typeface="Arial" pitchFamily="34" charset="0"/>
                  <a:ea typeface="Arial-Rounded" pitchFamily="34" charset="0"/>
                  <a:cs typeface="Arial" pitchFamily="34" charset="0"/>
                </a:rPr>
                <a:t>Ruộng bậc thang ở Sa Pa</a:t>
              </a:r>
            </a:p>
          </p:txBody>
        </p:sp>
        <p:sp>
          <p:nvSpPr>
            <p:cNvPr id="5" name="TextBox 4"/>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Đến</a:t>
              </a:r>
              <a:r>
                <a:rPr lang="en-US" sz="3500" dirty="0">
                  <a:latin typeface="Arial" pitchFamily="34" charset="0"/>
                  <a:ea typeface="Arial-Rounded" pitchFamily="34" charset="0"/>
                  <a:cs typeface="Arial" pitchFamily="34" charset="0"/>
                </a:rPr>
                <a:t> Sa Pa </a:t>
              </a:r>
              <a:r>
                <a:rPr lang="en-US" sz="3500" dirty="0" err="1">
                  <a:latin typeface="Arial" pitchFamily="34" charset="0"/>
                  <a:ea typeface="Arial-Rounded" pitchFamily="34" charset="0"/>
                  <a:cs typeface="Arial" pitchFamily="34" charset="0"/>
                </a:rPr>
                <a:t>vào</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màu</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lúa</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chín</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khách</a:t>
              </a:r>
              <a:r>
                <a:rPr lang="en-US" sz="3500" dirty="0">
                  <a:latin typeface="Arial" pitchFamily="34" charset="0"/>
                  <a:ea typeface="Arial-Rounded" pitchFamily="34" charset="0"/>
                  <a:cs typeface="Arial" pitchFamily="34" charset="0"/>
                </a:rPr>
                <a:t> du </a:t>
              </a:r>
              <a:r>
                <a:rPr lang="en-US" sz="3500" dirty="0" err="1">
                  <a:latin typeface="Arial" pitchFamily="34" charset="0"/>
                  <a:ea typeface="Arial-Rounded" pitchFamily="34" charset="0"/>
                  <a:cs typeface="Arial" pitchFamily="34" charset="0"/>
                </a:rPr>
                <a:t>lịch</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có</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dịp</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ngắm</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nhìn</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vẻ</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đẹp</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rực</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rỡ</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của</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những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khu</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ruộng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bậc</a:t>
              </a:r>
              <a:r>
                <a:rPr lang="en-US" sz="3500" dirty="0">
                  <a:latin typeface="Arial" pitchFamily="34" charset="0"/>
                  <a:ea typeface="Arial-Rounded" pitchFamily="34" charset="0"/>
                  <a:cs typeface="Arial" pitchFamily="34" charset="0"/>
                </a:rPr>
                <a:t> thang. </a:t>
              </a:r>
              <a:r>
                <a:rPr lang="en-US" sz="3500" dirty="0" err="1">
                  <a:latin typeface="Arial" pitchFamily="34" charset="0"/>
                  <a:ea typeface="Arial-Rounded" pitchFamily="34" charset="0"/>
                  <a:cs typeface="Arial" pitchFamily="34" charset="0"/>
                </a:rPr>
                <a:t>Nhìn</a:t>
              </a:r>
              <a:r>
                <a:rPr lang="en-US" sz="3500" dirty="0">
                  <a:latin typeface="Arial" pitchFamily="34" charset="0"/>
                  <a:ea typeface="Arial-Rounded" pitchFamily="34" charset="0"/>
                  <a:cs typeface="Arial" pitchFamily="34" charset="0"/>
                </a:rPr>
                <a:t> xa, </a:t>
              </a:r>
              <a:r>
                <a:rPr lang="en-US" sz="3500" dirty="0" err="1">
                  <a:latin typeface="Arial" pitchFamily="34" charset="0"/>
                  <a:ea typeface="Arial-Rounded" pitchFamily="34" charset="0"/>
                  <a:cs typeface="Arial" pitchFamily="34" charset="0"/>
                </a:rPr>
                <a:t>chúng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giống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như</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những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bậc</a:t>
              </a:r>
              <a:r>
                <a:rPr lang="en-US" sz="3500" dirty="0">
                  <a:latin typeface="Arial" pitchFamily="34" charset="0"/>
                  <a:ea typeface="Arial-Rounded" pitchFamily="34" charset="0"/>
                  <a:cs typeface="Arial" pitchFamily="34" charset="0"/>
                </a:rPr>
                <a:t> thang </a:t>
              </a:r>
              <a:r>
                <a:rPr lang="en-US" sz="3500" dirty="0" err="1">
                  <a:latin typeface="Arial" pitchFamily="34" charset="0"/>
                  <a:ea typeface="Arial-Rounded" pitchFamily="34" charset="0"/>
                  <a:cs typeface="Arial" pitchFamily="34" charset="0"/>
                </a:rPr>
                <a:t>khổng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lồ</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Từng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bậc</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từng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bậc</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như</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nối</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mặt</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đất</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với</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bầu</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trời</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Một</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màu</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vàng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trải</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dài</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bất</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tận</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Đâu</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đâu</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cũng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ngạt</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ngào</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hương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lúa</a:t>
              </a:r>
              <a:r>
                <a:rPr lang="en-US" sz="3500" dirty="0">
                  <a:latin typeface="Arial" pitchFamily="34" charset="0"/>
                  <a:ea typeface="Arial-Rounded" pitchFamily="34" charset="0"/>
                  <a:cs typeface="Arial" pitchFamily="34" charset="0"/>
                </a:rPr>
                <a:t>.</a:t>
              </a:r>
            </a:p>
            <a:p>
              <a:pPr algn="just"/>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Những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khu</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ruộng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bậc</a:t>
              </a:r>
              <a:r>
                <a:rPr lang="en-US" sz="3500" dirty="0">
                  <a:latin typeface="Arial" pitchFamily="34" charset="0"/>
                  <a:ea typeface="Arial-Rounded" pitchFamily="34" charset="0"/>
                  <a:cs typeface="Arial" pitchFamily="34" charset="0"/>
                </a:rPr>
                <a:t> thang ở Sa Pa </a:t>
              </a:r>
              <a:r>
                <a:rPr lang="en-US" sz="3500" dirty="0" err="1">
                  <a:latin typeface="Arial" pitchFamily="34" charset="0"/>
                  <a:ea typeface="Arial-Rounded" pitchFamily="34" charset="0"/>
                  <a:cs typeface="Arial" pitchFamily="34" charset="0"/>
                </a:rPr>
                <a:t>đã</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có</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từ</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hàng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trăm</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năm</a:t>
              </a:r>
              <a:r>
                <a:rPr lang="en-US" sz="3500" dirty="0">
                  <a:latin typeface="Arial" pitchFamily="34" charset="0"/>
                  <a:ea typeface="Arial-Rounded" pitchFamily="34" charset="0"/>
                  <a:cs typeface="Arial" pitchFamily="34" charset="0"/>
                </a:rPr>
                <a:t> nay. </a:t>
              </a:r>
              <a:r>
                <a:rPr lang="en-US" sz="3500" dirty="0" err="1">
                  <a:latin typeface="Arial" pitchFamily="34" charset="0"/>
                  <a:ea typeface="Arial-Rounded" pitchFamily="34" charset="0"/>
                  <a:cs typeface="Arial" pitchFamily="34" charset="0"/>
                </a:rPr>
                <a:t>Chúng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được</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tạo</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nên</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bởi</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đôi</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bàn</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tay</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chăm</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chỉ</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cần</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mẫn</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của</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những</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người</a:t>
              </a:r>
              <a:r>
                <a:rPr lang="en-US" sz="3500" dirty="0">
                  <a:latin typeface="Arial" pitchFamily="34" charset="0"/>
                  <a:ea typeface="Arial-Rounded" pitchFamily="34" charset="0"/>
                  <a:cs typeface="Arial" pitchFamily="34" charset="0"/>
                </a:rPr>
                <a:t> </a:t>
              </a:r>
              <a:r>
                <a:rPr lang="en-US" sz="3500" dirty="0" err="1">
                  <a:latin typeface="Arial" pitchFamily="34" charset="0"/>
                  <a:ea typeface="Arial-Rounded" pitchFamily="34" charset="0"/>
                  <a:cs typeface="Arial" pitchFamily="34" charset="0"/>
                </a:rPr>
                <a:t>H’mông</a:t>
              </a:r>
              <a:r>
                <a:rPr lang="en-US" sz="3500" dirty="0">
                  <a:latin typeface="Arial" pitchFamily="34" charset="0"/>
                  <a:ea typeface="Arial-Rounded" pitchFamily="34" charset="0"/>
                  <a:cs typeface="Arial" pitchFamily="34" charset="0"/>
                </a:rPr>
                <a:t>, Dao, Hà </a:t>
              </a:r>
              <a:r>
                <a:rPr lang="en-US" sz="3500" dirty="0" err="1">
                  <a:latin typeface="Arial" pitchFamily="34" charset="0"/>
                  <a:ea typeface="Arial-Rounded" pitchFamily="34" charset="0"/>
                  <a:cs typeface="Arial" pitchFamily="34" charset="0"/>
                </a:rPr>
                <a:t>Nhì</a:t>
              </a:r>
              <a:r>
                <a:rPr lang="en-US" sz="3500" dirty="0">
                  <a:latin typeface="Arial" pitchFamily="34" charset="0"/>
                  <a:ea typeface="Arial-Rounded" pitchFamily="34" charset="0"/>
                  <a:cs typeface="Arial" pitchFamily="34" charset="0"/>
                </a:rPr>
                <a:t>, … </a:t>
              </a:r>
              <a:r>
                <a:rPr lang="en-US" sz="3500" dirty="0" err="1">
                  <a:latin typeface="Arial" pitchFamily="34" charset="0"/>
                  <a:ea typeface="Arial-Rounded" pitchFamily="34" charset="0"/>
                  <a:cs typeface="Arial" pitchFamily="34" charset="0"/>
                </a:rPr>
                <a:t>sống</a:t>
              </a:r>
              <a:r>
                <a:rPr lang="en-US" sz="3500" dirty="0">
                  <a:latin typeface="Arial" pitchFamily="34" charset="0"/>
                  <a:ea typeface="Arial-Rounded" pitchFamily="34" charset="0"/>
                  <a:cs typeface="Arial" pitchFamily="34" charset="0"/>
                </a:rPr>
                <a:t> ở </a:t>
              </a:r>
              <a:r>
                <a:rPr lang="en-US" sz="3500" dirty="0" err="1">
                  <a:latin typeface="Arial" pitchFamily="34" charset="0"/>
                  <a:ea typeface="Arial-Rounded" pitchFamily="34" charset="0"/>
                  <a:cs typeface="Arial" pitchFamily="34" charset="0"/>
                </a:rPr>
                <a:t>đây</a:t>
              </a:r>
              <a:r>
                <a:rPr lang="en-US" sz="3500" dirty="0">
                  <a:latin typeface="Arial" pitchFamily="34" charset="0"/>
                  <a:ea typeface="Arial-Rounded" pitchFamily="34" charset="0"/>
                  <a:cs typeface="Arial" pitchFamily="34" charset="0"/>
                </a:rPr>
                <a:t>.</a:t>
              </a:r>
            </a:p>
            <a:p>
              <a:pPr algn="r"/>
              <a:r>
                <a:rPr lang="en-US" sz="3500" dirty="0">
                  <a:latin typeface="Arial" pitchFamily="34" charset="0"/>
                  <a:ea typeface="Arial-Rounded" pitchFamily="34" charset="0"/>
                  <a:cs typeface="Arial" pitchFamily="34" charset="0"/>
                </a:rPr>
                <a:t>(Theo</a:t>
              </a:r>
              <a:r>
                <a:rPr lang="en-US" sz="3500" i="1" dirty="0">
                  <a:latin typeface="Arial" pitchFamily="34" charset="0"/>
                  <a:ea typeface="Arial-Rounded" pitchFamily="34" charset="0"/>
                  <a:cs typeface="Arial" pitchFamily="34" charset="0"/>
                </a:rPr>
                <a:t> vinhphuctc.vn</a:t>
              </a:r>
              <a:r>
                <a:rPr lang="en-US" sz="3500" dirty="0">
                  <a:latin typeface="Arial" pitchFamily="34" charset="0"/>
                  <a:ea typeface="Arial-Rounded" pitchFamily="34" charset="0"/>
                  <a:cs typeface="Arial" pitchFamily="34" charset="0"/>
                </a:rPr>
                <a:t>)</a:t>
              </a:r>
            </a:p>
          </p:txBody>
        </p:sp>
      </p:grpSp>
      <p:sp>
        <p:nvSpPr>
          <p:cNvPr id="6" name="Oval 5"/>
          <p:cNvSpPr/>
          <p:nvPr/>
        </p:nvSpPr>
        <p:spPr>
          <a:xfrm>
            <a:off x="156978" y="76201"/>
            <a:ext cx="812588" cy="812800"/>
          </a:xfrm>
          <a:prstGeom prst="ellipse">
            <a:avLst/>
          </a:prstGeom>
          <a:solidFill>
            <a:srgbClr val="D47FE5"/>
          </a:solidFill>
          <a:ln>
            <a:noFill/>
          </a:ln>
        </p:spPr>
        <p:style>
          <a:lnRef idx="2">
            <a:schemeClr val="accent1">
              <a:shade val="50000"/>
            </a:schemeClr>
          </a:lnRef>
          <a:fillRef idx="1">
            <a:schemeClr val="accent1"/>
          </a:fillRef>
          <a:effectRef idx="0">
            <a:schemeClr val="accent1"/>
          </a:effectRef>
          <a:fontRef idx="minor">
            <a:schemeClr val="lt1"/>
          </a:fontRef>
        </p:style>
        <p:txBody>
          <a:bodyPr lIns="110166" tIns="55083" rIns="110166" bIns="55083" rtlCol="0" anchor="ctr"/>
          <a:lstStyle/>
          <a:p>
            <a:pPr algn="ctr"/>
            <a:r>
              <a:rPr lang="en-US" sz="3900" b="1">
                <a:solidFill>
                  <a:schemeClr val="bg1"/>
                </a:solidFill>
                <a:latin typeface="Arial Rounded MT Bold" pitchFamily="34" charset="0"/>
                <a:cs typeface="Times New Roman" pitchFamily="18" charset="0"/>
              </a:rPr>
              <a:t>2</a:t>
            </a:r>
          </a:p>
        </p:txBody>
      </p:sp>
    </p:spTree>
    <p:extLst>
      <p:ext uri="{BB962C8B-B14F-4D97-AF65-F5344CB8AC3E}">
        <p14:creationId xmlns:p14="http://schemas.microsoft.com/office/powerpoint/2010/main" val="1817802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76025" y="533400"/>
            <a:ext cx="11865637" cy="6173690"/>
            <a:chOff x="117764" y="86530"/>
            <a:chExt cx="8901546" cy="4630267"/>
          </a:xfrm>
          <a:solidFill>
            <a:schemeClr val="bg1"/>
          </a:solidFill>
        </p:grpSpPr>
        <p:sp>
          <p:nvSpPr>
            <p:cNvPr id="15" name="TextBox 14"/>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a:latin typeface="Arial" pitchFamily="34" charset="0"/>
                  <a:ea typeface="Arial-Rounded" pitchFamily="34" charset="0"/>
                  <a:cs typeface="Arial" pitchFamily="34" charset="0"/>
                </a:rPr>
                <a:t>Ruộng bậc thang ở Sa Pa</a:t>
              </a:r>
            </a:p>
          </p:txBody>
        </p:sp>
        <p:sp>
          <p:nvSpPr>
            <p:cNvPr id="16" name="TextBox 15"/>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đâu cũng ngạt ngào hương lúa.</a:t>
              </a:r>
            </a:p>
            <a:p>
              <a:pPr algn="just"/>
              <a:r>
                <a:rPr lang="en-US" sz="3500">
                  <a:latin typeface="Arial" pitchFamily="34" charset="0"/>
                  <a:ea typeface="Arial-Rounded" pitchFamily="34" charset="0"/>
                  <a:cs typeface="Arial" pitchFamily="34" charset="0"/>
                </a:rPr>
                <a:t>	Những khu ruộng bậc thang ở Sa Pa đã có từ hàng trăm năm nay. Chúng được tạo nên bởi đôi bàn tay chăm chỉ, cần mẫn của những người H’mông, Dao, Hà Nhì, … sống ở đây.</a:t>
              </a: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vinhphuctc.vn</a:t>
              </a:r>
              <a:r>
                <a:rPr lang="en-US" sz="3500">
                  <a:latin typeface="Arial" pitchFamily="34" charset="0"/>
                  <a:ea typeface="Arial-Rounded" pitchFamily="34" charset="0"/>
                  <a:cs typeface="Arial" pitchFamily="34" charset="0"/>
                </a:rPr>
                <a:t>)</a:t>
              </a:r>
            </a:p>
          </p:txBody>
        </p:sp>
      </p:grpSp>
      <p:cxnSp>
        <p:nvCxnSpPr>
          <p:cNvPr id="5" name="Straight Connector 4"/>
          <p:cNvCxnSpPr/>
          <p:nvPr/>
        </p:nvCxnSpPr>
        <p:spPr>
          <a:xfrm flipH="1">
            <a:off x="6014196" y="3429000"/>
            <a:ext cx="152801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3964337" y="2343150"/>
            <a:ext cx="126482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9349486" y="3929742"/>
            <a:ext cx="207892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4831507" y="1179597"/>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6712021" y="5562600"/>
            <a:ext cx="159219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010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arn(inVertical)">
                                      <p:cBhvr>
                                        <p:cTn id="16" dur="500"/>
                                        <p:tgtEl>
                                          <p:spTgt spid="8"/>
                                        </p:tgtEl>
                                      </p:cBhvr>
                                    </p:animEffect>
                                  </p:childTnLst>
                                </p:cTn>
                              </p:par>
                              <p:par>
                                <p:cTn id="17" presetID="16" presetClass="entr" presetSubtype="21"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b="10694"/>
          <a:stretch/>
        </p:blipFill>
        <p:spPr>
          <a:xfrm flipH="1">
            <a:off x="727321" y="2335582"/>
            <a:ext cx="3413334" cy="3292189"/>
          </a:xfrm>
          <a:prstGeom prst="rect">
            <a:avLst/>
          </a:prstGeom>
        </p:spPr>
      </p:pic>
      <p:sp>
        <p:nvSpPr>
          <p:cNvPr id="142" name="Freeform 5"/>
          <p:cNvSpPr>
            <a:spLocks/>
          </p:cNvSpPr>
          <p:nvPr/>
        </p:nvSpPr>
        <p:spPr bwMode="auto">
          <a:xfrm>
            <a:off x="4377612" y="584202"/>
            <a:ext cx="809098" cy="5578476"/>
          </a:xfrm>
          <a:custGeom>
            <a:avLst/>
            <a:gdLst>
              <a:gd name="T0" fmla="*/ 0 w 1049"/>
              <a:gd name="T1" fmla="*/ 0 h 7451"/>
              <a:gd name="T2" fmla="*/ 1049 w 1049"/>
              <a:gd name="T3" fmla="*/ 3726 h 7451"/>
              <a:gd name="T4" fmla="*/ 0 w 1049"/>
              <a:gd name="T5" fmla="*/ 7451 h 7451"/>
            </a:gdLst>
            <a:ahLst/>
            <a:cxnLst>
              <a:cxn ang="0">
                <a:pos x="T0" y="T1"/>
              </a:cxn>
              <a:cxn ang="0">
                <a:pos x="T2" y="T3"/>
              </a:cxn>
              <a:cxn ang="0">
                <a:pos x="T4" y="T5"/>
              </a:cxn>
            </a:cxnLst>
            <a:rect l="0" t="0" r="r" b="b"/>
            <a:pathLst>
              <a:path w="1049" h="7451">
                <a:moveTo>
                  <a:pt x="0" y="0"/>
                </a:moveTo>
                <a:cubicBezTo>
                  <a:pt x="665" y="1085"/>
                  <a:pt x="1049" y="2360"/>
                  <a:pt x="1049" y="3726"/>
                </a:cubicBezTo>
                <a:cubicBezTo>
                  <a:pt x="1049" y="5091"/>
                  <a:pt x="665" y="6367"/>
                  <a:pt x="0" y="7451"/>
                </a:cubicBezTo>
              </a:path>
            </a:pathLst>
          </a:custGeom>
          <a:noFill/>
          <a:ln w="10" cap="flat">
            <a:solidFill>
              <a:schemeClr val="bg1">
                <a:lumMod val="65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82638" tIns="41319" rIns="82638" bIns="41319" numCol="1" anchor="t" anchorCtr="0" compatLnSpc="1">
            <a:prstTxWarp prst="textNoShape">
              <a:avLst/>
            </a:prstTxWarp>
          </a:bodyPr>
          <a:lstStyle/>
          <a:p>
            <a:endParaRPr lang="zh-CN" altLang="en-US">
              <a:latin typeface="+mj-lt"/>
            </a:endParaRPr>
          </a:p>
        </p:txBody>
      </p:sp>
      <p:grpSp>
        <p:nvGrpSpPr>
          <p:cNvPr id="143" name="组合 142"/>
          <p:cNvGrpSpPr/>
          <p:nvPr/>
        </p:nvGrpSpPr>
        <p:grpSpPr>
          <a:xfrm>
            <a:off x="4460433" y="807579"/>
            <a:ext cx="5067085" cy="1099883"/>
            <a:chOff x="4441088" y="391100"/>
            <a:chExt cx="5068407" cy="1099884"/>
          </a:xfrm>
        </p:grpSpPr>
        <p:grpSp>
          <p:nvGrpSpPr>
            <p:cNvPr id="144" name="组合 143"/>
            <p:cNvGrpSpPr/>
            <p:nvPr/>
          </p:nvGrpSpPr>
          <p:grpSpPr>
            <a:xfrm>
              <a:off x="4441088" y="761746"/>
              <a:ext cx="727764" cy="729238"/>
              <a:chOff x="4339490" y="761746"/>
              <a:chExt cx="727764" cy="729238"/>
            </a:xfrm>
          </p:grpSpPr>
          <p:sp>
            <p:nvSpPr>
              <p:cNvPr id="147"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48" name="TextBox 147"/>
              <p:cNvSpPr txBox="1"/>
              <p:nvPr/>
            </p:nvSpPr>
            <p:spPr>
              <a:xfrm>
                <a:off x="4474113" y="801513"/>
                <a:ext cx="408680" cy="538610"/>
              </a:xfrm>
              <a:prstGeom prst="rect">
                <a:avLst/>
              </a:prstGeom>
              <a:noFill/>
            </p:spPr>
            <p:txBody>
              <a:bodyPr wrap="none" rtlCol="0">
                <a:spAutoFit/>
              </a:bodyPr>
              <a:lstStyle/>
              <a:p>
                <a:pPr marL="0" lvl="1"/>
                <a:r>
                  <a:rPr lang="en-US" altLang="zh-CN" sz="2900" spc="271">
                    <a:solidFill>
                      <a:schemeClr val="bg1"/>
                    </a:solidFill>
                    <a:ea typeface="微软雅黑" pitchFamily="34" charset="-122"/>
                  </a:rPr>
                  <a:t>1</a:t>
                </a:r>
                <a:endParaRPr lang="zh-CN" altLang="en-US" sz="2900" spc="271" dirty="0">
                  <a:solidFill>
                    <a:schemeClr val="bg1"/>
                  </a:solidFill>
                  <a:ea typeface="微软雅黑" pitchFamily="34" charset="-122"/>
                </a:endParaRPr>
              </a:p>
            </p:txBody>
          </p:sp>
        </p:grpSp>
        <p:sp>
          <p:nvSpPr>
            <p:cNvPr id="146" name="矩形 39"/>
            <p:cNvSpPr>
              <a:spLocks noChangeArrowheads="1"/>
            </p:cNvSpPr>
            <p:nvPr/>
          </p:nvSpPr>
          <p:spPr bwMode="auto">
            <a:xfrm>
              <a:off x="5189015" y="391100"/>
              <a:ext cx="4320480" cy="108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1"/>
                  </a:solidFill>
                  <a:latin typeface="Arial" pitchFamily="34" charset="0"/>
                  <a:ea typeface="微软雅黑" pitchFamily="34" charset="-122"/>
                  <a:cs typeface="Arial" pitchFamily="34" charset="0"/>
                </a:rPr>
                <a:t>bậc thang</a:t>
              </a:r>
              <a:endParaRPr lang="zh-CN" altLang="en-US" sz="4300" dirty="0">
                <a:solidFill>
                  <a:schemeClr val="accent1"/>
                </a:solidFill>
                <a:latin typeface="Arial" pitchFamily="34" charset="0"/>
                <a:ea typeface="微软雅黑" pitchFamily="34" charset="-122"/>
                <a:cs typeface="Arial" pitchFamily="34" charset="0"/>
              </a:endParaRPr>
            </a:p>
          </p:txBody>
        </p:sp>
      </p:grpSp>
      <p:grpSp>
        <p:nvGrpSpPr>
          <p:cNvPr id="149" name="组合 148"/>
          <p:cNvGrpSpPr/>
          <p:nvPr/>
        </p:nvGrpSpPr>
        <p:grpSpPr>
          <a:xfrm>
            <a:off x="4748389" y="1720028"/>
            <a:ext cx="4560240" cy="1051529"/>
            <a:chOff x="4441088" y="439454"/>
            <a:chExt cx="4561429" cy="1051530"/>
          </a:xfrm>
        </p:grpSpPr>
        <p:grpSp>
          <p:nvGrpSpPr>
            <p:cNvPr id="150" name="组合 149"/>
            <p:cNvGrpSpPr/>
            <p:nvPr/>
          </p:nvGrpSpPr>
          <p:grpSpPr>
            <a:xfrm>
              <a:off x="4441088" y="761746"/>
              <a:ext cx="727764" cy="729238"/>
              <a:chOff x="4339490" y="761746"/>
              <a:chExt cx="727764" cy="729238"/>
            </a:xfrm>
          </p:grpSpPr>
          <p:sp>
            <p:nvSpPr>
              <p:cNvPr id="153"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2"/>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54" name="TextBox 153"/>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2</a:t>
                </a:r>
                <a:endParaRPr lang="zh-CN" altLang="en-US" sz="2900" spc="271" dirty="0">
                  <a:solidFill>
                    <a:schemeClr val="bg1"/>
                  </a:solidFill>
                  <a:ea typeface="微软雅黑" pitchFamily="34" charset="-122"/>
                </a:endParaRPr>
              </a:p>
            </p:txBody>
          </p:sp>
        </p:grpSp>
        <p:sp>
          <p:nvSpPr>
            <p:cNvPr id="152" name="矩形 39"/>
            <p:cNvSpPr>
              <a:spLocks noChangeArrowheads="1"/>
            </p:cNvSpPr>
            <p:nvPr/>
          </p:nvSpPr>
          <p:spPr bwMode="auto">
            <a:xfrm>
              <a:off x="5240140" y="439454"/>
              <a:ext cx="3762377"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2"/>
                  </a:solidFill>
                  <a:latin typeface="Arial" pitchFamily="34" charset="0"/>
                  <a:ea typeface="微软雅黑" pitchFamily="34" charset="-122"/>
                  <a:cs typeface="Arial" pitchFamily="34" charset="0"/>
                </a:rPr>
                <a:t>rực rỡ</a:t>
              </a:r>
              <a:endParaRPr lang="zh-CN" altLang="en-US" sz="4300" dirty="0">
                <a:solidFill>
                  <a:schemeClr val="accent2"/>
                </a:solidFill>
                <a:latin typeface="Arial" pitchFamily="34" charset="0"/>
                <a:ea typeface="微软雅黑" pitchFamily="34" charset="-122"/>
                <a:cs typeface="Arial" pitchFamily="34" charset="0"/>
              </a:endParaRPr>
            </a:p>
          </p:txBody>
        </p:sp>
      </p:grpSp>
      <p:grpSp>
        <p:nvGrpSpPr>
          <p:cNvPr id="155" name="组合 154"/>
          <p:cNvGrpSpPr/>
          <p:nvPr/>
        </p:nvGrpSpPr>
        <p:grpSpPr>
          <a:xfrm>
            <a:off x="4844375" y="2834188"/>
            <a:ext cx="4520696" cy="1008860"/>
            <a:chOff x="4441088" y="482123"/>
            <a:chExt cx="4521874" cy="1008861"/>
          </a:xfrm>
        </p:grpSpPr>
        <p:grpSp>
          <p:nvGrpSpPr>
            <p:cNvPr id="156" name="组合 155"/>
            <p:cNvGrpSpPr/>
            <p:nvPr/>
          </p:nvGrpSpPr>
          <p:grpSpPr>
            <a:xfrm>
              <a:off x="4441088" y="761746"/>
              <a:ext cx="727764" cy="729238"/>
              <a:chOff x="4339490" y="761746"/>
              <a:chExt cx="727764" cy="729238"/>
            </a:xfrm>
          </p:grpSpPr>
          <p:sp>
            <p:nvSpPr>
              <p:cNvPr id="159"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3"/>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0" name="TextBox 159"/>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3</a:t>
                </a:r>
                <a:endParaRPr lang="zh-CN" altLang="en-US" sz="2900" spc="271" dirty="0">
                  <a:solidFill>
                    <a:schemeClr val="bg1"/>
                  </a:solidFill>
                  <a:ea typeface="微软雅黑" pitchFamily="34" charset="-122"/>
                </a:endParaRPr>
              </a:p>
            </p:txBody>
          </p:sp>
        </p:grpSp>
        <p:sp>
          <p:nvSpPr>
            <p:cNvPr id="158" name="矩形 39"/>
            <p:cNvSpPr>
              <a:spLocks noChangeArrowheads="1"/>
            </p:cNvSpPr>
            <p:nvPr/>
          </p:nvSpPr>
          <p:spPr bwMode="auto">
            <a:xfrm>
              <a:off x="5200584" y="482123"/>
              <a:ext cx="3762378" cy="96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3"/>
                  </a:solidFill>
                  <a:latin typeface="Arial" pitchFamily="34" charset="0"/>
                  <a:ea typeface="微软雅黑" pitchFamily="34" charset="-122"/>
                  <a:cs typeface="Arial" pitchFamily="34" charset="0"/>
                </a:rPr>
                <a:t>mặt đất</a:t>
              </a:r>
              <a:endParaRPr lang="zh-CN" altLang="en-US" sz="4300" dirty="0">
                <a:solidFill>
                  <a:schemeClr val="accent3"/>
                </a:solidFill>
                <a:latin typeface="Arial" pitchFamily="34" charset="0"/>
                <a:ea typeface="微软雅黑" pitchFamily="34" charset="-122"/>
                <a:cs typeface="Arial" pitchFamily="34" charset="0"/>
              </a:endParaRPr>
            </a:p>
          </p:txBody>
        </p:sp>
      </p:grpSp>
      <p:grpSp>
        <p:nvGrpSpPr>
          <p:cNvPr id="161" name="组合 160"/>
          <p:cNvGrpSpPr/>
          <p:nvPr/>
        </p:nvGrpSpPr>
        <p:grpSpPr>
          <a:xfrm>
            <a:off x="4748390" y="3822465"/>
            <a:ext cx="5307393" cy="1086726"/>
            <a:chOff x="4441088" y="404256"/>
            <a:chExt cx="5308777" cy="1086728"/>
          </a:xfrm>
        </p:grpSpPr>
        <p:grpSp>
          <p:nvGrpSpPr>
            <p:cNvPr id="162" name="组合 161"/>
            <p:cNvGrpSpPr/>
            <p:nvPr/>
          </p:nvGrpSpPr>
          <p:grpSpPr>
            <a:xfrm>
              <a:off x="4441088" y="761746"/>
              <a:ext cx="727764" cy="729238"/>
              <a:chOff x="4339490" y="761746"/>
              <a:chExt cx="727764" cy="729238"/>
            </a:xfrm>
          </p:grpSpPr>
          <p:sp>
            <p:nvSpPr>
              <p:cNvPr id="165"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4"/>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66" name="TextBox 165"/>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4</a:t>
                </a:r>
                <a:endParaRPr lang="zh-CN" altLang="en-US" sz="2900" spc="271" dirty="0">
                  <a:solidFill>
                    <a:schemeClr val="bg1"/>
                  </a:solidFill>
                  <a:ea typeface="微软雅黑" pitchFamily="34" charset="-122"/>
                </a:endParaRPr>
              </a:p>
            </p:txBody>
          </p:sp>
        </p:grpSp>
        <p:sp>
          <p:nvSpPr>
            <p:cNvPr id="164" name="矩形 39"/>
            <p:cNvSpPr>
              <a:spLocks noChangeArrowheads="1"/>
            </p:cNvSpPr>
            <p:nvPr/>
          </p:nvSpPr>
          <p:spPr bwMode="auto">
            <a:xfrm>
              <a:off x="5296596" y="404256"/>
              <a:ext cx="4453269"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4"/>
                  </a:solidFill>
                  <a:latin typeface="Arial" pitchFamily="34" charset="0"/>
                  <a:ea typeface="微软雅黑" pitchFamily="34" charset="-122"/>
                  <a:cs typeface="Arial" pitchFamily="34" charset="0"/>
                </a:rPr>
                <a:t>hương lúa</a:t>
              </a:r>
              <a:endParaRPr lang="zh-CN" altLang="en-US" sz="4300" dirty="0">
                <a:solidFill>
                  <a:schemeClr val="accent4"/>
                </a:solidFill>
                <a:latin typeface="Arial" pitchFamily="34" charset="0"/>
                <a:ea typeface="微软雅黑" pitchFamily="34" charset="-122"/>
                <a:cs typeface="Arial" pitchFamily="34" charset="0"/>
              </a:endParaRPr>
            </a:p>
          </p:txBody>
        </p:sp>
      </p:grpSp>
      <p:grpSp>
        <p:nvGrpSpPr>
          <p:cNvPr id="167" name="组合 166"/>
          <p:cNvGrpSpPr/>
          <p:nvPr/>
        </p:nvGrpSpPr>
        <p:grpSpPr>
          <a:xfrm>
            <a:off x="4460432" y="4732856"/>
            <a:ext cx="4611414" cy="1045776"/>
            <a:chOff x="4441088" y="445206"/>
            <a:chExt cx="4612616" cy="1045778"/>
          </a:xfrm>
        </p:grpSpPr>
        <p:grpSp>
          <p:nvGrpSpPr>
            <p:cNvPr id="168" name="组合 167"/>
            <p:cNvGrpSpPr/>
            <p:nvPr/>
          </p:nvGrpSpPr>
          <p:grpSpPr>
            <a:xfrm>
              <a:off x="4441088" y="761746"/>
              <a:ext cx="727764" cy="729238"/>
              <a:chOff x="4339490" y="761746"/>
              <a:chExt cx="727764" cy="729238"/>
            </a:xfrm>
          </p:grpSpPr>
          <p:sp>
            <p:nvSpPr>
              <p:cNvPr id="171" name="任意多边形 82"/>
              <p:cNvSpPr/>
              <p:nvPr/>
            </p:nvSpPr>
            <p:spPr bwMode="auto">
              <a:xfrm rot="3738964">
                <a:off x="4338753" y="762483"/>
                <a:ext cx="729238" cy="72776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solidFill>
                <a:schemeClr val="accent1"/>
              </a:solidFill>
              <a:ln w="25400" cap="flat" cmpd="sng" algn="ctr">
                <a:noFill/>
                <a:prstDash val="solid"/>
              </a:ln>
              <a:effectLst/>
            </p:spPr>
            <p:txBody>
              <a:bodyPr anchor="ctr"/>
              <a:lstStyle/>
              <a:p>
                <a:pPr algn="ctr" fontAlgn="base">
                  <a:spcBef>
                    <a:spcPct val="0"/>
                  </a:spcBef>
                  <a:spcAft>
                    <a:spcPct val="0"/>
                  </a:spcAft>
                  <a:defRPr/>
                </a:pPr>
                <a:endParaRPr lang="zh-CN" altLang="en-US" kern="0">
                  <a:solidFill>
                    <a:srgbClr val="FFFFFF"/>
                  </a:solidFill>
                  <a:ea typeface="宋体"/>
                </a:endParaRPr>
              </a:p>
            </p:txBody>
          </p:sp>
          <p:sp>
            <p:nvSpPr>
              <p:cNvPr id="172" name="TextBox 171"/>
              <p:cNvSpPr txBox="1"/>
              <p:nvPr/>
            </p:nvSpPr>
            <p:spPr>
              <a:xfrm>
                <a:off x="4474113" y="801513"/>
                <a:ext cx="408680" cy="538610"/>
              </a:xfrm>
              <a:prstGeom prst="rect">
                <a:avLst/>
              </a:prstGeom>
              <a:noFill/>
            </p:spPr>
            <p:txBody>
              <a:bodyPr wrap="none" rtlCol="0">
                <a:spAutoFit/>
              </a:bodyPr>
              <a:lstStyle/>
              <a:p>
                <a:pPr marL="0" lvl="1"/>
                <a:r>
                  <a:rPr lang="en-US" altLang="zh-CN" sz="2900" spc="271" dirty="0">
                    <a:solidFill>
                      <a:schemeClr val="bg1"/>
                    </a:solidFill>
                    <a:ea typeface="微软雅黑" pitchFamily="34" charset="-122"/>
                  </a:rPr>
                  <a:t>5</a:t>
                </a:r>
                <a:endParaRPr lang="zh-CN" altLang="en-US" sz="2900" spc="271" dirty="0">
                  <a:solidFill>
                    <a:schemeClr val="bg1"/>
                  </a:solidFill>
                  <a:ea typeface="微软雅黑" pitchFamily="34" charset="-122"/>
                </a:endParaRPr>
              </a:p>
            </p:txBody>
          </p:sp>
        </p:grpSp>
        <p:sp>
          <p:nvSpPr>
            <p:cNvPr id="170" name="矩形 39"/>
            <p:cNvSpPr>
              <a:spLocks noChangeArrowheads="1"/>
            </p:cNvSpPr>
            <p:nvPr/>
          </p:nvSpPr>
          <p:spPr bwMode="auto">
            <a:xfrm>
              <a:off x="5291326" y="445206"/>
              <a:ext cx="3762378" cy="96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宋体" charset="-122"/>
                </a:defRPr>
              </a:lvl1pPr>
              <a:lvl2pPr marL="742950" indent="-285750">
                <a:defRPr>
                  <a:solidFill>
                    <a:schemeClr val="tx1"/>
                  </a:solidFill>
                  <a:latin typeface="Calibri" pitchFamily="34" charset="0"/>
                  <a:ea typeface="宋体" charset="-122"/>
                </a:defRPr>
              </a:lvl2pPr>
              <a:lvl3pPr marL="1143000" indent="-228600">
                <a:defRPr>
                  <a:solidFill>
                    <a:schemeClr val="tx1"/>
                  </a:solidFill>
                  <a:latin typeface="Calibri" pitchFamily="34" charset="0"/>
                  <a:ea typeface="宋体" charset="-122"/>
                </a:defRPr>
              </a:lvl3pPr>
              <a:lvl4pPr marL="1600200" indent="-228600">
                <a:defRPr>
                  <a:solidFill>
                    <a:schemeClr val="tx1"/>
                  </a:solidFill>
                  <a:latin typeface="Calibri" pitchFamily="34" charset="0"/>
                  <a:ea typeface="宋体" charset="-122"/>
                </a:defRPr>
              </a:lvl4pPr>
              <a:lvl5pPr marL="2057400" indent="-228600">
                <a:defRPr>
                  <a:solidFill>
                    <a:schemeClr val="tx1"/>
                  </a:solidFill>
                  <a:latin typeface="Calibri" pitchFamily="34" charset="0"/>
                  <a:ea typeface="宋体" charset="-122"/>
                </a:defRPr>
              </a:lvl5pPr>
              <a:lvl6pPr marL="2514600" indent="-228600" eaLnBrk="0" fontAlgn="base" hangingPunct="0">
                <a:spcBef>
                  <a:spcPct val="0"/>
                </a:spcBef>
                <a:spcAft>
                  <a:spcPct val="0"/>
                </a:spcAft>
                <a:defRPr>
                  <a:solidFill>
                    <a:schemeClr val="tx1"/>
                  </a:solidFill>
                  <a:latin typeface="Calibri" pitchFamily="34" charset="0"/>
                  <a:ea typeface="宋体" charset="-122"/>
                </a:defRPr>
              </a:lvl6pPr>
              <a:lvl7pPr marL="2971800" indent="-228600" eaLnBrk="0" fontAlgn="base" hangingPunct="0">
                <a:spcBef>
                  <a:spcPct val="0"/>
                </a:spcBef>
                <a:spcAft>
                  <a:spcPct val="0"/>
                </a:spcAft>
                <a:defRPr>
                  <a:solidFill>
                    <a:schemeClr val="tx1"/>
                  </a:solidFill>
                  <a:latin typeface="Calibri" pitchFamily="34" charset="0"/>
                  <a:ea typeface="宋体" charset="-122"/>
                </a:defRPr>
              </a:lvl7pPr>
              <a:lvl8pPr marL="3429000" indent="-228600" eaLnBrk="0" fontAlgn="base" hangingPunct="0">
                <a:spcBef>
                  <a:spcPct val="0"/>
                </a:spcBef>
                <a:spcAft>
                  <a:spcPct val="0"/>
                </a:spcAft>
                <a:defRPr>
                  <a:solidFill>
                    <a:schemeClr val="tx1"/>
                  </a:solidFill>
                  <a:latin typeface="Calibri" pitchFamily="34" charset="0"/>
                  <a:ea typeface="宋体" charset="-122"/>
                </a:defRPr>
              </a:lvl8pPr>
              <a:lvl9pPr marL="3886200" indent="-228600" eaLnBrk="0" fontAlgn="base" hangingPunct="0">
                <a:spcBef>
                  <a:spcPct val="0"/>
                </a:spcBef>
                <a:spcAft>
                  <a:spcPct val="0"/>
                </a:spcAft>
                <a:defRPr>
                  <a:solidFill>
                    <a:schemeClr val="tx1"/>
                  </a:solidFill>
                  <a:latin typeface="Calibri" pitchFamily="34" charset="0"/>
                  <a:ea typeface="宋体" charset="-122"/>
                </a:defRPr>
              </a:lvl9pPr>
            </a:lstStyle>
            <a:p>
              <a:pPr>
                <a:lnSpc>
                  <a:spcPct val="150000"/>
                </a:lnSpc>
                <a:spcBef>
                  <a:spcPts val="904"/>
                </a:spcBef>
              </a:pPr>
              <a:r>
                <a:rPr lang="en-US" altLang="zh-CN" sz="4300">
                  <a:solidFill>
                    <a:schemeClr val="accent1"/>
                  </a:solidFill>
                  <a:latin typeface="Arial" pitchFamily="34" charset="0"/>
                  <a:ea typeface="微软雅黑" pitchFamily="34" charset="-122"/>
                  <a:cs typeface="Arial" pitchFamily="34" charset="0"/>
                </a:rPr>
                <a:t>H’mông</a:t>
              </a:r>
              <a:endParaRPr lang="zh-CN" altLang="en-US" sz="4300" dirty="0">
                <a:solidFill>
                  <a:schemeClr val="accent1"/>
                </a:solidFill>
                <a:latin typeface="Arial" pitchFamily="34" charset="0"/>
                <a:ea typeface="微软雅黑" pitchFamily="34" charset="-122"/>
                <a:cs typeface="Arial" pitchFamily="34" charset="0"/>
              </a:endParaRPr>
            </a:p>
          </p:txBody>
        </p:sp>
      </p:grpSp>
      <p:sp>
        <p:nvSpPr>
          <p:cNvPr id="3" name="Cloud Callout 2"/>
          <p:cNvSpPr/>
          <p:nvPr/>
        </p:nvSpPr>
        <p:spPr>
          <a:xfrm>
            <a:off x="218717" y="499512"/>
            <a:ext cx="2234618" cy="1497584"/>
          </a:xfrm>
          <a:prstGeom prst="cloudCallout">
            <a:avLst>
              <a:gd name="adj1" fmla="val 35877"/>
              <a:gd name="adj2" fmla="val 91360"/>
            </a:avLst>
          </a:prstGeom>
          <a:solidFill>
            <a:schemeClr val="bg1"/>
          </a:solidFill>
          <a:ln>
            <a:solidFill>
              <a:srgbClr val="BF27CB"/>
            </a:solidFill>
          </a:ln>
        </p:spPr>
        <p:style>
          <a:lnRef idx="2">
            <a:schemeClr val="accent1">
              <a:shade val="50000"/>
            </a:schemeClr>
          </a:lnRef>
          <a:fillRef idx="1">
            <a:schemeClr val="accent1"/>
          </a:fillRef>
          <a:effectRef idx="0">
            <a:schemeClr val="accent1"/>
          </a:effectRef>
          <a:fontRef idx="minor">
            <a:schemeClr val="lt1"/>
          </a:fontRef>
        </p:style>
        <p:txBody>
          <a:bodyPr lIns="110213" tIns="55106" rIns="110213" bIns="55106" rtlCol="0" anchor="ctr"/>
          <a:lstStyle/>
          <a:p>
            <a:pPr algn="ctr"/>
            <a:endParaRPr lang="en-US"/>
          </a:p>
        </p:txBody>
      </p:sp>
      <p:sp>
        <p:nvSpPr>
          <p:cNvPr id="50" name="TextBox 33"/>
          <p:cNvSpPr txBox="1"/>
          <p:nvPr/>
        </p:nvSpPr>
        <p:spPr>
          <a:xfrm rot="21324261">
            <a:off x="546604" y="895282"/>
            <a:ext cx="1578847" cy="557564"/>
          </a:xfrm>
          <a:prstGeom prst="rect">
            <a:avLst/>
          </a:prstGeom>
          <a:noFill/>
        </p:spPr>
        <p:txBody>
          <a:bodyPr wrap="none" lIns="110213" tIns="55106" rIns="110213" bIns="55106" rtlCol="0">
            <a:spAutoFit/>
          </a:bodyPr>
          <a:lstStyle/>
          <a:p>
            <a:pPr algn="l"/>
            <a:r>
              <a:rPr lang="en-US" altLang="zh-CN"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rPr>
              <a:t>Luyện đọc</a:t>
            </a:r>
            <a:endParaRPr lang="zh-CN" altLang="en-US" sz="2900" b="1" spc="-181" dirty="0">
              <a:ln w="9525">
                <a:noFill/>
              </a:ln>
              <a:solidFill>
                <a:srgbClr val="7030A0"/>
              </a:solidFill>
              <a:effectLst>
                <a:outerShdw blurRad="50800" dist="38100" dir="5400000" algn="t" rotWithShape="0">
                  <a:schemeClr val="bg1">
                    <a:alpha val="69000"/>
                  </a:schemeClr>
                </a:outerShdw>
              </a:effectLst>
              <a:latin typeface="+mj-lt"/>
              <a:ea typeface="方正卡通简体" pitchFamily="65" charset="-122"/>
            </a:endParaRPr>
          </a:p>
        </p:txBody>
      </p:sp>
      <p:cxnSp>
        <p:nvCxnSpPr>
          <p:cNvPr id="31" name="Straight Connector 30"/>
          <p:cNvCxnSpPr/>
          <p:nvPr/>
        </p:nvCxnSpPr>
        <p:spPr>
          <a:xfrm flipH="1">
            <a:off x="5593275" y="1710462"/>
            <a:ext cx="561898"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5855174" y="2639746"/>
            <a:ext cx="56189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6098023" y="3742752"/>
            <a:ext cx="561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6034670" y="4742705"/>
            <a:ext cx="130722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5615635" y="5600700"/>
            <a:ext cx="52334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6827933" y="1725474"/>
            <a:ext cx="8527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041896" y="3713604"/>
            <a:ext cx="56189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505638"/>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176025" y="533400"/>
            <a:ext cx="11865637" cy="6173690"/>
            <a:chOff x="117764" y="86530"/>
            <a:chExt cx="8901546" cy="4630267"/>
          </a:xfrm>
          <a:solidFill>
            <a:schemeClr val="bg1"/>
          </a:solidFill>
        </p:grpSpPr>
        <p:sp>
          <p:nvSpPr>
            <p:cNvPr id="43" name="TextBox 42"/>
            <p:cNvSpPr txBox="1"/>
            <p:nvPr/>
          </p:nvSpPr>
          <p:spPr>
            <a:xfrm>
              <a:off x="1524000" y="86530"/>
              <a:ext cx="5947064" cy="484648"/>
            </a:xfrm>
            <a:prstGeom prst="rect">
              <a:avLst/>
            </a:prstGeom>
            <a:grpFill/>
          </p:spPr>
          <p:txBody>
            <a:bodyPr wrap="square" lIns="91305" tIns="45654" rIns="91305" bIns="45654" rtlCol="0">
              <a:spAutoFit/>
            </a:bodyPr>
            <a:lstStyle/>
            <a:p>
              <a:pPr algn="ctr"/>
              <a:r>
                <a:rPr lang="en-US" sz="3500" b="1">
                  <a:latin typeface="Arial" pitchFamily="34" charset="0"/>
                  <a:ea typeface="Arial-Rounded" pitchFamily="34" charset="0"/>
                  <a:cs typeface="Arial" pitchFamily="34" charset="0"/>
                </a:rPr>
                <a:t>Ruộng bậc thang ở Sa Pa</a:t>
              </a:r>
            </a:p>
          </p:txBody>
        </p:sp>
        <p:sp>
          <p:nvSpPr>
            <p:cNvPr id="44" name="TextBox 43"/>
            <p:cNvSpPr txBox="1"/>
            <p:nvPr/>
          </p:nvSpPr>
          <p:spPr>
            <a:xfrm>
              <a:off x="117764" y="608080"/>
              <a:ext cx="8901546" cy="4108717"/>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dâu cũng ngạt ngào hương lúa.</a:t>
              </a:r>
            </a:p>
            <a:p>
              <a:pPr algn="just"/>
              <a:r>
                <a:rPr lang="en-US" sz="3500">
                  <a:latin typeface="Arial" pitchFamily="34" charset="0"/>
                  <a:ea typeface="Arial-Rounded" pitchFamily="34" charset="0"/>
                  <a:cs typeface="Arial" pitchFamily="34" charset="0"/>
                </a:rPr>
                <a:t>	Những khu ruộng bậc thang ở Sa Pa đã có từ hàng trăm năm nay. Chúng được tao nên bởi đôi bàn tay chăm chỉ, cần mẫn của những người H’mông, Dao, Hà Nhì, … sống ở đây.</a:t>
              </a: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vinhphuctc.vn</a:t>
              </a:r>
              <a:r>
                <a:rPr lang="en-US" sz="3500">
                  <a:latin typeface="Arial" pitchFamily="34" charset="0"/>
                  <a:ea typeface="Arial-Rounded" pitchFamily="34" charset="0"/>
                  <a:cs typeface="Arial" pitchFamily="34" charset="0"/>
                </a:rPr>
                <a:t>)</a:t>
              </a:r>
            </a:p>
          </p:txBody>
        </p:sp>
      </p:grpSp>
      <p:grpSp>
        <p:nvGrpSpPr>
          <p:cNvPr id="45" name="Group 44"/>
          <p:cNvGrpSpPr/>
          <p:nvPr/>
        </p:nvGrpSpPr>
        <p:grpSpPr>
          <a:xfrm>
            <a:off x="172375" y="192003"/>
            <a:ext cx="11865637" cy="6596496"/>
            <a:chOff x="117764" y="173382"/>
            <a:chExt cx="8901546" cy="4947372"/>
          </a:xfrm>
          <a:solidFill>
            <a:schemeClr val="bg1"/>
          </a:solidFill>
        </p:grpSpPr>
        <p:sp>
          <p:nvSpPr>
            <p:cNvPr id="46" name="TextBox 45"/>
            <p:cNvSpPr txBox="1"/>
            <p:nvPr/>
          </p:nvSpPr>
          <p:spPr>
            <a:xfrm>
              <a:off x="1524000" y="173382"/>
              <a:ext cx="5947064" cy="484648"/>
            </a:xfrm>
            <a:prstGeom prst="rect">
              <a:avLst/>
            </a:prstGeom>
            <a:grpFill/>
          </p:spPr>
          <p:txBody>
            <a:bodyPr wrap="square" lIns="91305" tIns="45654" rIns="91305" bIns="45654" rtlCol="0">
              <a:spAutoFit/>
            </a:bodyPr>
            <a:lstStyle/>
            <a:p>
              <a:pPr algn="ctr"/>
              <a:r>
                <a:rPr lang="en-US" sz="3500" b="1">
                  <a:latin typeface="Arial" pitchFamily="34" charset="0"/>
                  <a:ea typeface="Arial-Rounded" pitchFamily="34" charset="0"/>
                  <a:cs typeface="Arial" pitchFamily="34" charset="0"/>
                </a:rPr>
                <a:t>Ruộng bậc thang ở Sa Pa</a:t>
              </a:r>
            </a:p>
          </p:txBody>
        </p:sp>
        <p:sp>
          <p:nvSpPr>
            <p:cNvPr id="47" name="TextBox 46"/>
            <p:cNvSpPr txBox="1"/>
            <p:nvPr/>
          </p:nvSpPr>
          <p:spPr>
            <a:xfrm>
              <a:off x="117764" y="608080"/>
              <a:ext cx="8901546" cy="4512674"/>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Đến Sa Pa vào màu lúa chín, khách du lịch có dịp ngắm nhìn vẻ đẹp rực rỡ của những khu ruộng bậc thang.</a:t>
              </a:r>
              <a:r>
                <a:rPr lang="en-US" sz="3500">
                  <a:solidFill>
                    <a:srgbClr val="FF0000"/>
                  </a:solidFill>
                  <a:latin typeface="Arial" pitchFamily="34" charset="0"/>
                  <a:ea typeface="Arial-Rounded" pitchFamily="34" charset="0"/>
                  <a:cs typeface="Arial" pitchFamily="34" charset="0"/>
                </a:rPr>
                <a:t>//</a:t>
              </a:r>
              <a:r>
                <a:rPr lang="en-US" sz="3500">
                  <a:latin typeface="Arial" pitchFamily="34" charset="0"/>
                  <a:ea typeface="Arial-Rounded" pitchFamily="34" charset="0"/>
                  <a:cs typeface="Arial" pitchFamily="34" charset="0"/>
                </a:rPr>
                <a:t> Nhìn xa, chúng giống như những bậc thang khổng lồ.</a:t>
              </a:r>
              <a:r>
                <a:rPr lang="en-US" sz="3500">
                  <a:solidFill>
                    <a:srgbClr val="FF0000"/>
                  </a:solidFill>
                  <a:latin typeface="Arial" pitchFamily="34" charset="0"/>
                  <a:ea typeface="Arial-Rounded" pitchFamily="34" charset="0"/>
                  <a:cs typeface="Arial" pitchFamily="34" charset="0"/>
                </a:rPr>
                <a:t>//</a:t>
              </a:r>
              <a:r>
                <a:rPr lang="en-US" sz="3500">
                  <a:latin typeface="Arial" pitchFamily="34" charset="0"/>
                  <a:ea typeface="Arial-Rounded" pitchFamily="34" charset="0"/>
                  <a:cs typeface="Arial" pitchFamily="34" charset="0"/>
                </a:rPr>
                <a:t> Từng bậc, từng bậc như nối mặt đất với bầu trời.</a:t>
              </a:r>
              <a:r>
                <a:rPr lang="en-US" sz="3500">
                  <a:solidFill>
                    <a:srgbClr val="FF0000"/>
                  </a:solidFill>
                  <a:latin typeface="Arial" pitchFamily="34" charset="0"/>
                  <a:ea typeface="Arial-Rounded" pitchFamily="34" charset="0"/>
                  <a:cs typeface="Arial" pitchFamily="34" charset="0"/>
                </a:rPr>
                <a:t>//</a:t>
              </a:r>
              <a:r>
                <a:rPr lang="en-US" sz="3500">
                  <a:latin typeface="Arial" pitchFamily="34" charset="0"/>
                  <a:ea typeface="Arial-Rounded" pitchFamily="34" charset="0"/>
                  <a:cs typeface="Arial" pitchFamily="34" charset="0"/>
                </a:rPr>
                <a:t> Một màu vàng trải dài bất tận. Đâu đâu cũng ngạt ngào hương lúa.</a:t>
              </a:r>
              <a:r>
                <a:rPr lang="en-US" sz="3500">
                  <a:solidFill>
                    <a:srgbClr val="FF0000"/>
                  </a:solidFill>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a:p>
              <a:pPr algn="just"/>
              <a:r>
                <a:rPr lang="en-US" sz="3500">
                  <a:latin typeface="Arial" pitchFamily="34" charset="0"/>
                  <a:ea typeface="Arial-Rounded" pitchFamily="34" charset="0"/>
                  <a:cs typeface="Arial" pitchFamily="34" charset="0"/>
                </a:rPr>
                <a:t>	Những khu ruộng bậc thang ở Sa Pa đã có từ hàng trăm năm nay.</a:t>
              </a:r>
              <a:r>
                <a:rPr lang="en-US" sz="3500">
                  <a:solidFill>
                    <a:srgbClr val="FF0000"/>
                  </a:solidFill>
                  <a:latin typeface="Arial" pitchFamily="34" charset="0"/>
                  <a:ea typeface="Arial-Rounded" pitchFamily="34" charset="0"/>
                  <a:cs typeface="Arial" pitchFamily="34" charset="0"/>
                </a:rPr>
                <a:t>//</a:t>
              </a:r>
              <a:r>
                <a:rPr lang="en-US" sz="3500">
                  <a:latin typeface="Arial" pitchFamily="34" charset="0"/>
                  <a:ea typeface="Arial-Rounded" pitchFamily="34" charset="0"/>
                  <a:cs typeface="Arial" pitchFamily="34" charset="0"/>
                </a:rPr>
                <a:t> Chúng được tạo nên bởi đôi bàn tay chăm chỉ, cần mẫn của những người H’mông, Dao, Hà Nhì, … sống ở đây.</a:t>
              </a:r>
              <a:r>
                <a:rPr lang="en-US" sz="3500">
                  <a:solidFill>
                    <a:srgbClr val="FF0000"/>
                  </a:solidFill>
                  <a:latin typeface="Arial" pitchFamily="34" charset="0"/>
                  <a:ea typeface="Arial-Rounded" pitchFamily="34" charset="0"/>
                  <a:cs typeface="Arial" pitchFamily="34" charset="0"/>
                </a:rPr>
                <a:t>//</a:t>
              </a:r>
              <a:endParaRPr lang="en-US" sz="3500">
                <a:latin typeface="Arial" pitchFamily="34" charset="0"/>
                <a:ea typeface="Arial-Rounded" pitchFamily="34" charset="0"/>
                <a:cs typeface="Arial" pitchFamily="34" charset="0"/>
              </a:endParaRP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vinhphuctc.vn</a:t>
              </a:r>
              <a:r>
                <a:rPr lang="en-US" sz="3500">
                  <a:latin typeface="Arial" pitchFamily="34" charset="0"/>
                  <a:ea typeface="Arial-Rounded" pitchFamily="34" charset="0"/>
                  <a:cs typeface="Arial" pitchFamily="34" charset="0"/>
                </a:rPr>
                <a:t>)</a:t>
              </a:r>
            </a:p>
          </p:txBody>
        </p:sp>
      </p:grpSp>
    </p:spTree>
    <p:extLst>
      <p:ext uri="{BB962C8B-B14F-4D97-AF65-F5344CB8AC3E}">
        <p14:creationId xmlns:p14="http://schemas.microsoft.com/office/powerpoint/2010/main" val="254183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3386" y="655649"/>
            <a:ext cx="5891265" cy="711305"/>
          </a:xfrm>
          <a:prstGeom prst="rect">
            <a:avLst/>
          </a:prstGeom>
          <a:solidFill>
            <a:schemeClr val="bg1"/>
          </a:solidFill>
          <a:ln>
            <a:solidFill>
              <a:srgbClr val="AD27B7"/>
            </a:solidFill>
          </a:ln>
        </p:spPr>
        <p:txBody>
          <a:bodyPr wrap="square" lIns="110063" tIns="55033" rIns="110063" bIns="55033" rtlCol="0">
            <a:spAutoFit/>
          </a:bodyPr>
          <a:lstStyle/>
          <a:p>
            <a:pPr algn="ctr"/>
            <a:r>
              <a:rPr lang="en-US" sz="3900" b="1">
                <a:latin typeface="Arial" pitchFamily="34" charset="0"/>
                <a:ea typeface="Arial-Rounded" pitchFamily="34" charset="0"/>
                <a:cs typeface="Arial" pitchFamily="34" charset="0"/>
              </a:rPr>
              <a:t>Luyện đọc câu dài:</a:t>
            </a:r>
          </a:p>
        </p:txBody>
      </p:sp>
      <p:sp>
        <p:nvSpPr>
          <p:cNvPr id="4" name="TextBox 3"/>
          <p:cNvSpPr txBox="1"/>
          <p:nvPr/>
        </p:nvSpPr>
        <p:spPr>
          <a:xfrm>
            <a:off x="575505" y="2311403"/>
            <a:ext cx="11207028" cy="2142466"/>
          </a:xfrm>
          <a:prstGeom prst="rect">
            <a:avLst/>
          </a:prstGeom>
          <a:solidFill>
            <a:schemeClr val="bg1"/>
          </a:solidFill>
        </p:spPr>
        <p:txBody>
          <a:bodyPr wrap="square" lIns="110063" tIns="55033" rIns="110063" bIns="55033" rtlCol="0">
            <a:spAutoFit/>
          </a:bodyPr>
          <a:lstStyle/>
          <a:p>
            <a:pPr algn="just"/>
            <a:r>
              <a:rPr lang="en-US" sz="3900">
                <a:latin typeface="Arial" pitchFamily="34" charset="0"/>
                <a:ea typeface="Arial-Rounded" pitchFamily="34" charset="0"/>
                <a:cs typeface="Arial" pitchFamily="34" charset="0"/>
              </a:rPr>
              <a:t>	Nhìn xa, chúng giống như </a:t>
            </a:r>
            <a:r>
              <a:rPr lang="en-US" sz="4400">
                <a:latin typeface="Arial" pitchFamily="34" charset="0"/>
                <a:ea typeface="Arial-Rounded" pitchFamily="34" charset="0"/>
                <a:cs typeface="Arial" pitchFamily="34" charset="0"/>
              </a:rPr>
              <a:t>những bậc thang khổng lồ. Từng bậc, từng bậc như nối mặt đất với bầu trời. </a:t>
            </a:r>
            <a:endParaRPr lang="en-US" sz="3900">
              <a:latin typeface="Arial" pitchFamily="34" charset="0"/>
              <a:ea typeface="Arial-Rounded" pitchFamily="34" charset="0"/>
              <a:cs typeface="Arial" pitchFamily="34" charset="0"/>
            </a:endParaRPr>
          </a:p>
        </p:txBody>
      </p:sp>
      <p:cxnSp>
        <p:nvCxnSpPr>
          <p:cNvPr id="11" name="Straight Connector 10"/>
          <p:cNvCxnSpPr/>
          <p:nvPr/>
        </p:nvCxnSpPr>
        <p:spPr>
          <a:xfrm flipH="1">
            <a:off x="9675812" y="3076069"/>
            <a:ext cx="50787" cy="566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39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905700" y="228600"/>
            <a:ext cx="11135962" cy="6712299"/>
            <a:chOff x="117764" y="86530"/>
            <a:chExt cx="8901546" cy="5034224"/>
          </a:xfrm>
          <a:solidFill>
            <a:schemeClr val="bg1"/>
          </a:solidFill>
        </p:grpSpPr>
        <p:sp>
          <p:nvSpPr>
            <p:cNvPr id="26" name="TextBox 25"/>
            <p:cNvSpPr txBox="1"/>
            <p:nvPr/>
          </p:nvSpPr>
          <p:spPr>
            <a:xfrm>
              <a:off x="1908114" y="86530"/>
              <a:ext cx="5947064" cy="484648"/>
            </a:xfrm>
            <a:prstGeom prst="rect">
              <a:avLst/>
            </a:prstGeom>
            <a:grpFill/>
          </p:spPr>
          <p:txBody>
            <a:bodyPr wrap="square" lIns="91305" tIns="45654" rIns="91305" bIns="45654" rtlCol="0">
              <a:spAutoFit/>
            </a:bodyPr>
            <a:lstStyle/>
            <a:p>
              <a:pPr algn="ctr"/>
              <a:r>
                <a:rPr lang="en-US" sz="3500" b="1">
                  <a:latin typeface="Arial" pitchFamily="34" charset="0"/>
                  <a:ea typeface="Arial-Rounded" pitchFamily="34" charset="0"/>
                  <a:cs typeface="Arial" pitchFamily="34" charset="0"/>
                </a:rPr>
                <a:t>Ruộng bậc thang ở Sa Pa</a:t>
              </a:r>
            </a:p>
          </p:txBody>
        </p:sp>
        <p:sp>
          <p:nvSpPr>
            <p:cNvPr id="27" name="TextBox 26"/>
            <p:cNvSpPr txBox="1"/>
            <p:nvPr/>
          </p:nvSpPr>
          <p:spPr>
            <a:xfrm>
              <a:off x="117764" y="608080"/>
              <a:ext cx="8901546" cy="4512674"/>
            </a:xfrm>
            <a:prstGeom prst="rect">
              <a:avLst/>
            </a:prstGeom>
            <a:grpFill/>
          </p:spPr>
          <p:txBody>
            <a:bodyPr wrap="square" lIns="91305" tIns="45654" rIns="91305" bIns="45654" rtlCol="0">
              <a:spAutoFit/>
            </a:bodyPr>
            <a:lstStyle/>
            <a:p>
              <a:pPr algn="just"/>
              <a:r>
                <a:rPr lang="en-US" sz="3500">
                  <a:latin typeface="Arial" pitchFamily="34" charset="0"/>
                  <a:ea typeface="Arial-Rounded" pitchFamily="34" charset="0"/>
                  <a:cs typeface="Arial" pitchFamily="34" charset="0"/>
                </a:rPr>
                <a:t>	Đến Sa Pa vào màu lúa chín, khách du lịch có dịp ngắm nhìn vẻ đẹp rực rỡ của những khu ruộng bậc thang. Nhìn xa, chúng giống như những bậc thang khổng lồ. Từng bậc, từng bậc như nối mặt đất với bầu trời. Một màu vàng trải dài bất tận. Đâu đâu cũng ngạt ngào hương lúa.</a:t>
              </a:r>
            </a:p>
            <a:p>
              <a:pPr algn="just"/>
              <a:r>
                <a:rPr lang="en-US" sz="3500">
                  <a:latin typeface="Arial" pitchFamily="34" charset="0"/>
                  <a:ea typeface="Arial-Rounded" pitchFamily="34" charset="0"/>
                  <a:cs typeface="Arial" pitchFamily="34" charset="0"/>
                </a:rPr>
                <a:t>	Những khu ruộng bậc thang ở Sa Pa đã có từ hàng trăm năm nay. Chúng được tạo nên bởi đôi bàn tay chăm chỉ, cần mẫn của những người H’mông, Dao, Hà Nhì, … sống ở đây.</a:t>
              </a:r>
            </a:p>
            <a:p>
              <a:pPr algn="r"/>
              <a:r>
                <a:rPr lang="en-US" sz="3500">
                  <a:latin typeface="Arial" pitchFamily="34" charset="0"/>
                  <a:ea typeface="Arial-Rounded" pitchFamily="34" charset="0"/>
                  <a:cs typeface="Arial" pitchFamily="34" charset="0"/>
                </a:rPr>
                <a:t>(Theo</a:t>
              </a:r>
              <a:r>
                <a:rPr lang="en-US" sz="3500" i="1">
                  <a:latin typeface="Arial" pitchFamily="34" charset="0"/>
                  <a:ea typeface="Arial-Rounded" pitchFamily="34" charset="0"/>
                  <a:cs typeface="Arial" pitchFamily="34" charset="0"/>
                </a:rPr>
                <a:t> vinhphuctc.vn</a:t>
              </a:r>
              <a:r>
                <a:rPr lang="en-US" sz="3500">
                  <a:latin typeface="Arial" pitchFamily="34" charset="0"/>
                  <a:ea typeface="Arial-Rounded" pitchFamily="34" charset="0"/>
                  <a:cs typeface="Arial" pitchFamily="34" charset="0"/>
                </a:rPr>
                <a:t>)</a:t>
              </a:r>
            </a:p>
          </p:txBody>
        </p:sp>
      </p:grpSp>
      <p:pic>
        <p:nvPicPr>
          <p:cNvPr id="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125" y="3981800"/>
            <a:ext cx="702551" cy="2035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5126" y="228600"/>
            <a:ext cx="702551" cy="375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Group 7"/>
          <p:cNvGrpSpPr/>
          <p:nvPr/>
        </p:nvGrpSpPr>
        <p:grpSpPr>
          <a:xfrm>
            <a:off x="4341812" y="3663145"/>
            <a:ext cx="131582" cy="580822"/>
            <a:chOff x="2590800" y="2272159"/>
            <a:chExt cx="98712" cy="435617"/>
          </a:xfrm>
        </p:grpSpPr>
        <p:cxnSp>
          <p:nvCxnSpPr>
            <p:cNvPr id="9" name="Straight Connector 8"/>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5541962" y="5719617"/>
            <a:ext cx="131582" cy="580822"/>
            <a:chOff x="2590800" y="2272159"/>
            <a:chExt cx="98712" cy="435617"/>
          </a:xfrm>
        </p:grpSpPr>
        <p:cxnSp>
          <p:nvCxnSpPr>
            <p:cNvPr id="14" name="Straight Connector 13"/>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7" name="Group 16"/>
          <p:cNvGrpSpPr/>
          <p:nvPr/>
        </p:nvGrpSpPr>
        <p:grpSpPr>
          <a:xfrm>
            <a:off x="7621" y="2209800"/>
            <a:ext cx="555009" cy="555153"/>
            <a:chOff x="2578501" y="4400951"/>
            <a:chExt cx="609600" cy="609600"/>
          </a:xfrm>
        </p:grpSpPr>
        <p:sp>
          <p:nvSpPr>
            <p:cNvPr id="18" name="Oval 17"/>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19" name="Oval 18"/>
            <p:cNvSpPr/>
            <p:nvPr/>
          </p:nvSpPr>
          <p:spPr>
            <a:xfrm>
              <a:off x="2578501" y="4400951"/>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a:solidFill>
                    <a:schemeClr val="tx1"/>
                  </a:solidFill>
                  <a:latin typeface="Arial" pitchFamily="34" charset="0"/>
                  <a:ea typeface="Aachen" pitchFamily="18" charset="0"/>
                  <a:cs typeface="Arial" pitchFamily="34" charset="0"/>
                </a:rPr>
                <a:t>1</a:t>
              </a:r>
            </a:p>
          </p:txBody>
        </p:sp>
      </p:grpSp>
      <p:grpSp>
        <p:nvGrpSpPr>
          <p:cNvPr id="20" name="Group 19"/>
          <p:cNvGrpSpPr/>
          <p:nvPr/>
        </p:nvGrpSpPr>
        <p:grpSpPr>
          <a:xfrm>
            <a:off x="87830" y="4953000"/>
            <a:ext cx="555009" cy="555153"/>
            <a:chOff x="2578501" y="4400951"/>
            <a:chExt cx="609600" cy="609600"/>
          </a:xfrm>
        </p:grpSpPr>
        <p:sp>
          <p:nvSpPr>
            <p:cNvPr id="21" name="Oval 20"/>
            <p:cNvSpPr/>
            <p:nvPr/>
          </p:nvSpPr>
          <p:spPr>
            <a:xfrm>
              <a:off x="2666599" y="4476750"/>
              <a:ext cx="458002" cy="458002"/>
            </a:xfrm>
            <a:prstGeom prst="ellipse">
              <a:avLst/>
            </a:prstGeom>
            <a:noFill/>
            <a:ln>
              <a:solidFill>
                <a:srgbClr val="A521A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900"/>
            </a:p>
          </p:txBody>
        </p:sp>
        <p:sp>
          <p:nvSpPr>
            <p:cNvPr id="22" name="Oval 21"/>
            <p:cNvSpPr/>
            <p:nvPr/>
          </p:nvSpPr>
          <p:spPr>
            <a:xfrm>
              <a:off x="2578501" y="4400951"/>
              <a:ext cx="609600" cy="6096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900" dirty="0">
                  <a:solidFill>
                    <a:schemeClr val="tx1"/>
                  </a:solidFill>
                  <a:latin typeface="Arial" pitchFamily="34" charset="0"/>
                  <a:ea typeface="Aachen" pitchFamily="18" charset="0"/>
                  <a:cs typeface="Arial" pitchFamily="34" charset="0"/>
                </a:rPr>
                <a:t>2</a:t>
              </a:r>
            </a:p>
          </p:txBody>
        </p:sp>
      </p:grpSp>
    </p:spTree>
    <p:extLst>
      <p:ext uri="{BB962C8B-B14F-4D97-AF65-F5344CB8AC3E}">
        <p14:creationId xmlns:p14="http://schemas.microsoft.com/office/powerpoint/2010/main" val="373204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arn(inVertical)">
                                      <p:cBhvr>
                                        <p:cTn id="10" dur="500"/>
                                        <p:tgtEl>
                                          <p:spTgt spid="24"/>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par>
                                <p:cTn id="19" presetID="16" presetClass="entr" presetSubtype="21"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barn(inVertical)">
                                      <p:cBhvr>
                                        <p:cTn id="21" dur="500"/>
                                        <p:tgtEl>
                                          <p:spTgt spid="23"/>
                                        </p:tgtEl>
                                      </p:cBhvr>
                                    </p:animEffect>
                                  </p:childTnLst>
                                </p:cTn>
                              </p:par>
                              <p:par>
                                <p:cTn id="22" presetID="16" presetClass="entr" presetSubtype="21"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1337</Words>
  <Application>Microsoft Office PowerPoint</Application>
  <PresentationFormat>Custom</PresentationFormat>
  <Paragraphs>125</Paragraphs>
  <Slides>19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微软雅黑</vt:lpstr>
      <vt:lpstr>宋体</vt:lpstr>
      <vt:lpstr>Arial</vt:lpstr>
      <vt:lpstr>Arial Rounded MT Bold</vt:lpstr>
      <vt:lpstr>Arial-Rounded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10</cp:lastModifiedBy>
  <cp:revision>227</cp:revision>
  <dcterms:created xsi:type="dcterms:W3CDTF">2020-12-08T15:48:47Z</dcterms:created>
  <dcterms:modified xsi:type="dcterms:W3CDTF">2025-05-15T06:11:44Z</dcterms:modified>
</cp:coreProperties>
</file>