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8" r:id="rId6"/>
    <p:sldId id="275" r:id="rId7"/>
    <p:sldId id="266" r:id="rId8"/>
    <p:sldId id="276" r:id="rId9"/>
    <p:sldId id="277" r:id="rId10"/>
    <p:sldId id="267" r:id="rId11"/>
    <p:sldId id="279" r:id="rId12"/>
    <p:sldId id="268" r:id="rId13"/>
    <p:sldId id="281" r:id="rId14"/>
  </p:sldIdLst>
  <p:sldSz cx="9144000" cy="5143500" type="screen16x9"/>
  <p:notesSz cx="6858000" cy="9144000"/>
  <p:embeddedFontLst>
    <p:embeddedFont>
      <p:font typeface="DFPOP1-W9" panose="020B0604020202020204" charset="-128"/>
      <p:regular r:id="rId16"/>
    </p:embeddedFont>
    <p:embeddedFont>
      <p:font typeface="Arial-Rounded" panose="020B0500000000000000" charset="0"/>
      <p:regular r:id="rId17"/>
    </p:embeddedFont>
    <p:embeddedFont>
      <p:font typeface="HL Hoctro" panose="02000000000000000000" pitchFamily="2" charset="0"/>
      <p:regular r:id="rId18"/>
    </p:embeddedFont>
  </p:embeddedFontLst>
  <p:custDataLst>
    <p:tags r:id="rId1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75"/>
            <p14:sldId id="266"/>
            <p14:sldId id="276"/>
            <p14:sldId id="277"/>
          </p14:sldIdLst>
        </p14:section>
        <p14:section name="Tiết 2" id="{47239A1A-9B72-4DA5-96A7-F8786F163078}">
          <p14:sldIdLst>
            <p14:sldId id="267"/>
            <p14:sldId id="279"/>
            <p14:sldId id="268"/>
            <p14:sldId id="28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A19"/>
    <a:srgbClr val="4CA420"/>
    <a:srgbClr val="F14420"/>
    <a:srgbClr val="679C31"/>
    <a:srgbClr val="920000"/>
    <a:srgbClr val="F56636"/>
    <a:srgbClr val="A9250B"/>
    <a:srgbClr val="FF6600"/>
    <a:srgbClr val="8CB823"/>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90"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23712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2025/4/3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2025/4/3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05" y="340206"/>
            <a:ext cx="9248571" cy="8019887"/>
          </a:xfrm>
          <a:prstGeom prst="rect">
            <a:avLst/>
          </a:prstGeom>
        </p:spPr>
      </p:pic>
      <p:sp>
        <p:nvSpPr>
          <p:cNvPr id="26" name="任意多边形 25"/>
          <p:cNvSpPr/>
          <p:nvPr/>
        </p:nvSpPr>
        <p:spPr>
          <a:xfrm>
            <a:off x="1426996" y="1748343"/>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p:cNvSpPr txBox="1"/>
          <p:nvPr/>
        </p:nvSpPr>
        <p:spPr>
          <a:xfrm>
            <a:off x="2135599" y="3033470"/>
            <a:ext cx="4872801" cy="687339"/>
          </a:xfrm>
          <a:prstGeom prst="rect">
            <a:avLst/>
          </a:prstGeom>
          <a:noFill/>
        </p:spPr>
        <p:txBody>
          <a:bodyPr wrap="none" rtlCol="0">
            <a:prstTxWarp prst="textDoubleWave1">
              <a:avLst/>
            </a:prstTxWarp>
            <a:spAutoFit/>
          </a:bodyPr>
          <a:lstStyle/>
          <a:p>
            <a:r>
              <a:rPr lang="en-US" altLang="zh-CN" sz="360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Chú bé chăn cừu</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743355" y="2036066"/>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294812" y="907257"/>
            <a:ext cx="7473268"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c ở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1447211" y="1799757"/>
            <a:ext cx="4886211" cy="1015663"/>
          </a:xfrm>
          <a:prstGeom prst="rect">
            <a:avLst/>
          </a:prstGeom>
        </p:spPr>
        <p:txBody>
          <a:bodyPr wrap="square">
            <a:spAutoFit/>
          </a:bodyPr>
          <a:lstStyle/>
          <a:p>
            <a:r>
              <a:rPr lang="en-US" altLang="zh-CN" sz="6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6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nghĩ</a:t>
            </a:r>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6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rằng</a:t>
            </a:r>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6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5636769" y="1793454"/>
            <a:ext cx="3226388" cy="1015663"/>
          </a:xfrm>
          <a:prstGeom prst="rect">
            <a:avLst/>
          </a:prstGeom>
        </p:spPr>
        <p:txBody>
          <a:bodyPr wrap="square">
            <a:spAutoFit/>
          </a:bodyPr>
          <a:lstStyle/>
          <a:p>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6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1294812" y="1793454"/>
            <a:ext cx="8159417" cy="1938992"/>
          </a:xfrm>
          <a:prstGeom prst="rect">
            <a:avLst/>
          </a:prstGeom>
        </p:spPr>
        <p:txBody>
          <a:bodyPr wrap="square">
            <a:spAutoFit/>
          </a:bodyPr>
          <a:lstStyle/>
          <a:p>
            <a:r>
              <a:rPr lang="en-US" altLang="zh-CN" sz="6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6000" dirty="0" err="1">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chúng</a:t>
            </a:r>
            <a:r>
              <a:rPr lang="en-US" altLang="zh-CN" sz="6000" dirty="0">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 ta </a:t>
            </a:r>
            <a:r>
              <a:rPr lang="en-US" altLang="zh-CN" sz="6000" dirty="0" err="1">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6000" dirty="0">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6000" dirty="0" err="1">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nên</a:t>
            </a:r>
            <a:r>
              <a:rPr lang="en-US" altLang="zh-CN" sz="6000" dirty="0">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6000" dirty="0" err="1">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6000" dirty="0">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6000" dirty="0" err="1">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dối</a:t>
            </a:r>
            <a:r>
              <a:rPr lang="en-US" altLang="zh-CN" sz="6000" dirty="0">
                <a:solidFill>
                  <a:srgbClr val="EF2A19"/>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6000" b="1" dirty="0">
              <a:solidFill>
                <a:srgbClr val="EF2A19"/>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descr="Ảnh có chứa văn bản, ảnh chụp màn hình&#10;&#10;Mô tả được tạo tự động">
            <a:extLst>
              <a:ext uri="{FF2B5EF4-FFF2-40B4-BE49-F238E27FC236}">
                <a16:creationId xmlns:a16="http://schemas.microsoft.com/office/drawing/2014/main" id="{27C78D3E-DE5B-4098-A02B-EF0192F8D4A2}"/>
              </a:ext>
            </a:extLst>
          </p:cNvPr>
          <p:cNvPicPr>
            <a:picLocks noChangeAspect="1"/>
          </p:cNvPicPr>
          <p:nvPr/>
        </p:nvPicPr>
        <p:blipFill rotWithShape="1">
          <a:blip r:embed="rId2">
            <a:extLst>
              <a:ext uri="{28A0092B-C50C-407E-A947-70E740481C1C}">
                <a14:useLocalDpi xmlns:a14="http://schemas.microsoft.com/office/drawing/2010/main" val="0"/>
              </a:ext>
            </a:extLst>
          </a:blip>
          <a:srcRect l="13834" t="33558" r="14396" b="45268"/>
          <a:stretch/>
        </p:blipFill>
        <p:spPr>
          <a:xfrm>
            <a:off x="1345915" y="824890"/>
            <a:ext cx="6082301" cy="3493719"/>
          </a:xfrm>
          <a:prstGeom prst="rect">
            <a:avLst/>
          </a:prstGeom>
          <a:ln>
            <a:noFill/>
          </a:ln>
          <a:effectLst>
            <a:softEdge rad="112500"/>
          </a:effectLst>
        </p:spPr>
      </p:pic>
      <p:sp>
        <p:nvSpPr>
          <p:cNvPr id="11" name="矩形 8">
            <a:extLst>
              <a:ext uri="{FF2B5EF4-FFF2-40B4-BE49-F238E27FC236}">
                <a16:creationId xmlns:a16="http://schemas.microsoft.com/office/drawing/2014/main" id="{6F1162E0-5263-4568-95A7-97DE0AA56844}"/>
              </a:ext>
            </a:extLst>
          </p:cNvPr>
          <p:cNvSpPr/>
          <p:nvPr/>
        </p:nvSpPr>
        <p:spPr>
          <a:xfrm>
            <a:off x="319177" y="3297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b="1">
                <a:solidFill>
                  <a:schemeClr val="accent6"/>
                </a:solidFill>
                <a:latin typeface="Arial-Rounded" charset="-93"/>
                <a:ea typeface="Arial-Rounded" charset="-93"/>
                <a:cs typeface="Arial-Rounded" charset="-93"/>
              </a:rPr>
              <a:t>Quan sát tranh và nói về con người, cảnh vật trong tranh</a:t>
            </a:r>
            <a:r>
              <a:rPr lang="en-US" sz="2600" b="1">
                <a:solidFill>
                  <a:schemeClr val="accent6"/>
                </a:solidFill>
                <a:latin typeface="Arial-Rounded" charset="-93"/>
                <a:ea typeface="Arial-Rounded" charset="-93"/>
                <a:cs typeface="Arial-Rounded" charset="-93"/>
              </a:rPr>
              <a:t>?</a:t>
            </a:r>
            <a:endParaRPr lang="zh-CN" altLang="en-US" sz="2600" dirty="0">
              <a:solidFill>
                <a:schemeClr val="accent6"/>
              </a:solidFill>
              <a:latin typeface="Arial-Rounded" charset="-93"/>
              <a:ea typeface="Arial-Rounded" charset="-93"/>
              <a:cs typeface="Arial-Rounded" charset="-93"/>
              <a:sym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 y="914540"/>
            <a:ext cx="9124749" cy="4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doc">
            <a:hlinkClick r:id="" action="ppaction://media"/>
            <a:extLst>
              <a:ext uri="{FF2B5EF4-FFF2-40B4-BE49-F238E27FC236}">
                <a16:creationId xmlns:a16="http://schemas.microsoft.com/office/drawing/2014/main" id="{63FE8135-451D-4BD7-A1C7-4125650811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47082" y="-1105837"/>
            <a:ext cx="609600" cy="6096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52650"/>
            <a:ext cx="9144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8070294"/>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Chú</a:t>
            </a:r>
            <a:r>
              <a:rPr lang="en-US" altLang="zh-CN" sz="36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6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bé</a:t>
            </a:r>
            <a:r>
              <a:rPr lang="en-US" altLang="zh-CN" sz="36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6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chăn</a:t>
            </a:r>
            <a:r>
              <a:rPr lang="en-US" altLang="zh-CN" sz="36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6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cừu</a:t>
            </a:r>
            <a:endParaRPr lang="en-US" altLang="zh-CN" sz="36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400" dirty="0" err="1">
                <a:solidFill>
                  <a:srgbClr val="002060"/>
                </a:solidFill>
                <a:latin typeface="Arial-Rounded" charset="-93"/>
                <a:ea typeface="Arial-Rounded" charset="-93"/>
                <a:cs typeface="Arial-Rounded" charset="-93"/>
                <a:sym typeface="+mn-lt"/>
              </a:rPr>
              <a:t>C</a:t>
            </a:r>
            <a:r>
              <a:rPr lang="en-US" sz="2400" dirty="0" err="1">
                <a:solidFill>
                  <a:srgbClr val="002060"/>
                </a:solidFill>
                <a:latin typeface="Arial-Rounded" charset="-93"/>
                <a:ea typeface="Arial-Rounded" charset="-93"/>
                <a:cs typeface="Arial-Rounded" charset="-93"/>
              </a:rPr>
              <a:t>ó</a:t>
            </a:r>
            <a:r>
              <a:rPr lang="vi-VN" sz="2400" dirty="0">
                <a:solidFill>
                  <a:srgbClr val="002060"/>
                </a:solidFill>
                <a:latin typeface="Arial-Rounded" charset="-93"/>
                <a:ea typeface="Arial-Rounded" charset="-93"/>
                <a:cs typeface="Arial-Rounded" charset="-93"/>
              </a:rPr>
              <a:t> một ch</a:t>
            </a:r>
            <a:r>
              <a:rPr lang="en-US" sz="2400" dirty="0">
                <a:solidFill>
                  <a:srgbClr val="002060"/>
                </a:solidFill>
                <a:latin typeface="Arial-Rounded" charset="-93"/>
                <a:ea typeface="Arial-Rounded" charset="-93"/>
                <a:cs typeface="Arial-Rounded" charset="-93"/>
              </a:rPr>
              <a:t>ú</a:t>
            </a:r>
            <a:r>
              <a:rPr lang="vi-VN" sz="2400" dirty="0">
                <a:solidFill>
                  <a:srgbClr val="002060"/>
                </a:solidFill>
                <a:latin typeface="Arial-Rounded" charset="-93"/>
                <a:ea typeface="Arial-Rounded" charset="-93"/>
                <a:cs typeface="Arial-Rounded" charset="-93"/>
              </a:rPr>
              <a:t> bé chăn </a:t>
            </a:r>
            <a:r>
              <a:rPr lang="en-US" sz="2400" dirty="0" err="1">
                <a:solidFill>
                  <a:srgbClr val="002060"/>
                </a:solidFill>
                <a:latin typeface="Arial-Rounded" charset="-93"/>
                <a:ea typeface="Arial-Rounded" charset="-93"/>
                <a:cs typeface="Arial-Rounded" charset="-93"/>
              </a:rPr>
              <a:t>cừu</a:t>
            </a:r>
            <a:r>
              <a:rPr lang="vi-VN" sz="2400" dirty="0">
                <a:solidFill>
                  <a:srgbClr val="002060"/>
                </a:solidFill>
                <a:latin typeface="Arial-Rounded" charset="-93"/>
                <a:ea typeface="Arial-Rounded" charset="-93"/>
                <a:cs typeface="Arial-Rounded" charset="-93"/>
              </a:rPr>
              <a:t> thường th</a:t>
            </a:r>
            <a:r>
              <a:rPr lang="en-US" sz="2400" dirty="0">
                <a:solidFill>
                  <a:srgbClr val="002060"/>
                </a:solidFill>
                <a:latin typeface="Arial-Rounded" charset="-93"/>
                <a:ea typeface="Arial-Rounded" charset="-93"/>
                <a:cs typeface="Arial-Rounded" charset="-93"/>
              </a:rPr>
              <a:t>ả</a:t>
            </a:r>
            <a:r>
              <a:rPr lang="vi-VN" sz="2400" dirty="0">
                <a:solidFill>
                  <a:srgbClr val="002060"/>
                </a:solidFill>
                <a:latin typeface="Arial-Rounded" charset="-93"/>
                <a:ea typeface="Arial-Rounded" charset="-93"/>
                <a:cs typeface="Arial-Rounded" charset="-93"/>
              </a:rPr>
              <a:t> </a:t>
            </a:r>
            <a:r>
              <a:rPr lang="en-US" sz="2400" dirty="0" err="1">
                <a:solidFill>
                  <a:srgbClr val="002060"/>
                </a:solidFill>
                <a:latin typeface="Arial-Rounded" charset="-93"/>
                <a:ea typeface="Arial-Rounded" charset="-93"/>
                <a:cs typeface="Arial-Rounded" charset="-93"/>
              </a:rPr>
              <a:t>cừu</a:t>
            </a:r>
            <a:r>
              <a:rPr lang="en-US" sz="2400" dirty="0">
                <a:solidFill>
                  <a:srgbClr val="002060"/>
                </a:solidFill>
                <a:latin typeface="Arial-Rounded" charset="-93"/>
                <a:ea typeface="Arial-Rounded" charset="-93"/>
                <a:cs typeface="Arial-Rounded" charset="-93"/>
              </a:rPr>
              <a:t> </a:t>
            </a:r>
            <a:r>
              <a:rPr lang="vi-VN" sz="2400" dirty="0">
                <a:solidFill>
                  <a:srgbClr val="002060"/>
                </a:solidFill>
                <a:latin typeface="Arial-Rounded" charset="-93"/>
                <a:ea typeface="Arial-Rounded" charset="-93"/>
                <a:cs typeface="Arial-Rounded" charset="-93"/>
              </a:rPr>
              <a:t>gần chân núi.</a:t>
            </a:r>
            <a:r>
              <a:rPr lang="en-US" sz="2400" dirty="0">
                <a:solidFill>
                  <a:srgbClr val="002060"/>
                </a:solidFill>
                <a:latin typeface="Arial-Rounded" charset="-93"/>
                <a:ea typeface="Arial-Rounded" charset="-93"/>
                <a:cs typeface="Arial-Rounded" charset="-93"/>
              </a:rPr>
              <a:t> </a:t>
            </a:r>
            <a:r>
              <a:rPr lang="vi-VN" sz="2400" dirty="0">
                <a:solidFill>
                  <a:srgbClr val="002060"/>
                </a:solidFill>
                <a:latin typeface="Arial-Rounded" charset="-93"/>
                <a:ea typeface="Arial-Rounded" charset="-93"/>
                <a:cs typeface="Arial-Rounded" charset="-93"/>
              </a:rPr>
              <a:t>Một hôm thấy buồn quá, ch</a:t>
            </a:r>
            <a:r>
              <a:rPr lang="en-US" sz="2400" dirty="0">
                <a:solidFill>
                  <a:srgbClr val="002060"/>
                </a:solidFill>
                <a:latin typeface="Arial-Rounded" charset="-93"/>
                <a:ea typeface="Arial-Rounded" charset="-93"/>
                <a:cs typeface="Arial-Rounded" charset="-93"/>
              </a:rPr>
              <a:t>ú</a:t>
            </a:r>
            <a:r>
              <a:rPr lang="vi-VN" sz="2400" dirty="0">
                <a:solidFill>
                  <a:srgbClr val="002060"/>
                </a:solidFill>
                <a:latin typeface="Arial-Rounded" charset="-93"/>
                <a:ea typeface="Arial-Rounded" charset="-93"/>
                <a:cs typeface="Arial-Rounded" charset="-93"/>
              </a:rPr>
              <a:t> nghĩ ra một trò đùa cho </a:t>
            </a:r>
            <a:r>
              <a:rPr lang="en-US" sz="2400" dirty="0">
                <a:solidFill>
                  <a:srgbClr val="002060"/>
                </a:solidFill>
                <a:latin typeface="Arial-Rounded" charset="-93"/>
                <a:ea typeface="Arial-Rounded" charset="-93"/>
                <a:cs typeface="Arial-Rounded" charset="-93"/>
              </a:rPr>
              <a:t>vu</a:t>
            </a:r>
            <a:r>
              <a:rPr lang="vi-VN" sz="2400" dirty="0">
                <a:solidFill>
                  <a:srgbClr val="002060"/>
                </a:solidFill>
                <a:latin typeface="Arial-Rounded" charset="-93"/>
                <a:ea typeface="Arial-Rounded" charset="-93"/>
                <a:cs typeface="Arial-Rounded" charset="-93"/>
              </a:rPr>
              <a:t>i. </a:t>
            </a:r>
            <a:r>
              <a:rPr lang="en-US" sz="2400" dirty="0">
                <a:solidFill>
                  <a:srgbClr val="002060"/>
                </a:solidFill>
                <a:latin typeface="Arial-Rounded" charset="-93"/>
                <a:ea typeface="Arial-Rounded" charset="-93"/>
                <a:cs typeface="Arial-Rounded" charset="-93"/>
              </a:rPr>
              <a:t> </a:t>
            </a:r>
            <a:r>
              <a:rPr lang="vi-VN" sz="2400" dirty="0">
                <a:solidFill>
                  <a:srgbClr val="002060"/>
                </a:solidFill>
                <a:latin typeface="Arial-Rounded" charset="-93"/>
                <a:ea typeface="Arial-Rounded" charset="-93"/>
                <a:cs typeface="Arial-Rounded" charset="-93"/>
              </a:rPr>
              <a:t>Chú giả v</a:t>
            </a:r>
            <a:r>
              <a:rPr lang="en-US" sz="2400" dirty="0">
                <a:solidFill>
                  <a:srgbClr val="002060"/>
                </a:solidFill>
                <a:latin typeface="Arial-Rounded" charset="-93"/>
                <a:ea typeface="Arial-Rounded" charset="-93"/>
                <a:cs typeface="Arial-Rounded" charset="-93"/>
              </a:rPr>
              <a:t>ờ</a:t>
            </a:r>
            <a:r>
              <a:rPr lang="vi-VN" sz="2400" dirty="0">
                <a:solidFill>
                  <a:srgbClr val="002060"/>
                </a:solidFill>
                <a:latin typeface="Arial-Rounded" charset="-93"/>
                <a:ea typeface="Arial-Rounded" charset="-93"/>
                <a:cs typeface="Arial-Rounded" charset="-93"/>
              </a:rPr>
              <a:t> kêu toáng lên:</a:t>
            </a:r>
          </a:p>
          <a:p>
            <a:pPr algn="just"/>
            <a:r>
              <a:rPr lang="en-US" sz="2400" dirty="0">
                <a:solidFill>
                  <a:srgbClr val="002060"/>
                </a:solidFill>
                <a:latin typeface="Arial-Rounded" charset="-93"/>
                <a:ea typeface="Arial-Rounded" charset="-93"/>
                <a:cs typeface="Arial-Rounded" charset="-93"/>
              </a:rPr>
              <a:t>	</a:t>
            </a:r>
            <a:r>
              <a:rPr lang="vi-VN" sz="2400" dirty="0">
                <a:solidFill>
                  <a:srgbClr val="002060"/>
                </a:solidFill>
                <a:latin typeface="Arial-Rounded" charset="-93"/>
                <a:ea typeface="Arial-Rounded" charset="-93"/>
                <a:cs typeface="Arial-Rounded" charset="-93"/>
              </a:rPr>
              <a:t>- Sói! Sói! C</a:t>
            </a:r>
            <a:r>
              <a:rPr lang="en-US" sz="2400" dirty="0" err="1">
                <a:solidFill>
                  <a:srgbClr val="002060"/>
                </a:solidFill>
                <a:latin typeface="Arial-Rounded" charset="-93"/>
                <a:ea typeface="Arial-Rounded" charset="-93"/>
                <a:cs typeface="Arial-Rounded" charset="-93"/>
              </a:rPr>
              <a:t>ứu</a:t>
            </a:r>
            <a:r>
              <a:rPr lang="vi-VN" sz="2400" dirty="0">
                <a:solidFill>
                  <a:srgbClr val="002060"/>
                </a:solidFill>
                <a:latin typeface="Arial-Rounded" charset="-93"/>
                <a:ea typeface="Arial-Rounded" charset="-93"/>
                <a:cs typeface="Arial-Rounded" charset="-93"/>
              </a:rPr>
              <a:t> tôi với!</a:t>
            </a:r>
            <a:endParaRPr lang="en-US" sz="2400" dirty="0">
              <a:solidFill>
                <a:srgbClr val="002060"/>
              </a:solidFill>
              <a:latin typeface="Arial-Rounded" charset="-93"/>
              <a:ea typeface="Arial-Rounded" charset="-93"/>
              <a:cs typeface="Arial-Rounded" charset="-93"/>
            </a:endParaRPr>
          </a:p>
          <a:p>
            <a:pPr algn="just"/>
            <a:r>
              <a:rPr lang="en-US" sz="2400" dirty="0">
                <a:solidFill>
                  <a:srgbClr val="002060"/>
                </a:solidFill>
                <a:latin typeface="Arial-Rounded" charset="-93"/>
                <a:ea typeface="Arial-Rounded" charset="-93"/>
                <a:cs typeface="Arial-Rounded" charset="-93"/>
              </a:rPr>
              <a:t>	</a:t>
            </a:r>
            <a:r>
              <a:rPr lang="vi-VN" sz="2400" dirty="0">
                <a:solidFill>
                  <a:srgbClr val="002060"/>
                </a:solidFill>
                <a:latin typeface="Arial-Rounded" charset="-93"/>
                <a:ea typeface="Arial-Rounded" charset="-93"/>
                <a:cs typeface="Arial-Rounded" charset="-93"/>
              </a:rPr>
              <a:t>Nghe tiếng kêu cứu, mấy bác nông dân đang làm việc gần đấy tức tốc chạy tới. Nhưng họ không thấy sói đâu. Thấy vậy, ch</a:t>
            </a:r>
            <a:r>
              <a:rPr lang="en-US" sz="2400" dirty="0">
                <a:solidFill>
                  <a:srgbClr val="002060"/>
                </a:solidFill>
                <a:latin typeface="Arial-Rounded" charset="-93"/>
                <a:ea typeface="Arial-Rounded" charset="-93"/>
                <a:cs typeface="Arial-Rounded" charset="-93"/>
              </a:rPr>
              <a:t>ú</a:t>
            </a:r>
            <a:r>
              <a:rPr lang="vi-VN" sz="2400" dirty="0">
                <a:solidFill>
                  <a:srgbClr val="002060"/>
                </a:solidFill>
                <a:latin typeface="Arial-Rounded" charset="-93"/>
                <a:ea typeface="Arial-Rounded" charset="-93"/>
                <a:cs typeface="Arial-Rounded" charset="-93"/>
              </a:rPr>
              <a:t> khoái chí lắm.</a:t>
            </a:r>
          </a:p>
          <a:p>
            <a:pPr algn="just"/>
            <a:r>
              <a:rPr lang="en-US" sz="2400" dirty="0">
                <a:solidFill>
                  <a:srgbClr val="002060"/>
                </a:solidFill>
                <a:latin typeface="Arial-Rounded" charset="-93"/>
                <a:ea typeface="Arial-Rounded" charset="-93"/>
                <a:cs typeface="Arial-Rounded" charset="-93"/>
              </a:rPr>
              <a:t>	</a:t>
            </a:r>
            <a:r>
              <a:rPr lang="vi-VN" sz="2400" dirty="0">
                <a:solidFill>
                  <a:srgbClr val="002060"/>
                </a:solidFill>
                <a:latin typeface="Arial-Rounded" charset="-93"/>
                <a:ea typeface="Arial-Rounded" charset="-93"/>
                <a:cs typeface="Arial-Rounded" charset="-93"/>
              </a:rPr>
              <a:t>Mấy hôm sau, chú lại bày ra trò ấy. Các bác nông dân lại chạy tới. Rồi một hôm, sói đến thật. Chú hốt hoảng kêu gào xin cứu giúp. Các bác nông dân nghĩ là chú lại lừa mình, nên vẫn thản nhiên làm việc. Thế là sói thoả thuê ăn thịt hết cả đàn </a:t>
            </a:r>
            <a:r>
              <a:rPr lang="en-US" sz="2400" dirty="0">
                <a:solidFill>
                  <a:srgbClr val="002060"/>
                </a:solidFill>
                <a:latin typeface="Arial-Rounded" charset="-93"/>
                <a:ea typeface="Arial-Rounded" charset="-93"/>
                <a:cs typeface="Arial-Rounded" charset="-93"/>
              </a:rPr>
              <a:t>c</a:t>
            </a:r>
            <a:r>
              <a:rPr lang="vi-VN" sz="2400" dirty="0">
                <a:solidFill>
                  <a:srgbClr val="002060"/>
                </a:solidFill>
                <a:latin typeface="Arial-Rounded" charset="-93"/>
                <a:ea typeface="Arial-Rounded" charset="-93"/>
                <a:cs typeface="Arial-Rounded" charset="-93"/>
              </a:rPr>
              <a:t>ừu.</a:t>
            </a:r>
          </a:p>
          <a:p>
            <a:r>
              <a:rPr lang="en-US" sz="3200" i="1" dirty="0">
                <a:latin typeface="Arial-Rounded" charset="-93"/>
                <a:ea typeface="Arial-Rounded" charset="-93"/>
                <a:cs typeface="Arial-Rounded" charset="-93"/>
              </a:rPr>
              <a:t>							</a:t>
            </a:r>
            <a:br>
              <a:rPr lang="vi-VN" sz="3200" dirty="0"/>
            </a:br>
            <a:endParaRPr lang="vi-VN" sz="3200" dirty="0">
              <a:latin typeface="Arial-Rounded" charset="-93"/>
              <a:ea typeface="Arial-Rounded" charset="-93"/>
              <a:cs typeface="Arial-Rounded" charset="-93"/>
            </a:endParaRPr>
          </a:p>
          <a:p>
            <a:br>
              <a:rPr lang="vi-VN" sz="3200" dirty="0"/>
            </a:br>
            <a:endPar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432126" y="74002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421493" y="2246490"/>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510365" y="3349765"/>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67513" y="149515"/>
            <a:ext cx="8505646" cy="1077218"/>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a. Ban đầu, nghe tiếng kêu CỨU, mấy bác nông dân đã làm gì?</a:t>
            </a:r>
            <a:endParaRPr lang="zh-CN" altLang="en-US" sz="3200" dirty="0">
              <a:solidFill>
                <a:schemeClr val="accent6"/>
              </a:solidFill>
              <a:latin typeface="Arial-Rounded" charset="-93"/>
              <a:ea typeface="Arial-Rounded" charset="-93"/>
              <a:cs typeface="Arial-Rounded"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67513" y="149515"/>
            <a:ext cx="8505646" cy="1077218"/>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b. Vì sao bầy sói có thể thoả thuê ăn thịt đàn Cừu?</a:t>
            </a:r>
            <a:endParaRPr lang="zh-CN" altLang="en-US" sz="3200" dirty="0">
              <a:solidFill>
                <a:schemeClr val="accent6"/>
              </a:solidFill>
              <a:latin typeface="Arial-Rounded" charset="-93"/>
              <a:ea typeface="Arial-Rounded" charset="-93"/>
              <a:cs typeface="Arial-Rounded"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467513" y="139574"/>
            <a:ext cx="8505646" cy="1569660"/>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C. Em rút ra được bài học gì từ Câu chuyện này?</a:t>
            </a:r>
          </a:p>
          <a:p>
            <a:br>
              <a:rPr lang="vi-VN" sz="3200"/>
            </a:b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61" y="1226733"/>
            <a:ext cx="75247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BBF27-AEA7-4E39-9873-833F6E66B524}">
  <ds:schemaRefs>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2954521b-b4ab-4ce3-8aa8-8bfa99a4c36e"/>
    <ds:schemaRef ds:uri="http://purl.org/dc/dcmitype/"/>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546</TotalTime>
  <Words>318</Words>
  <Application>Microsoft Office PowerPoint</Application>
  <PresentationFormat>On-screen Show (16:9)</PresentationFormat>
  <Paragraphs>37</Paragraphs>
  <Slides>10</Slides>
  <Notes>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DFPOP1-W9</vt:lpstr>
      <vt:lpstr>Arial-Rounded</vt:lpstr>
      <vt:lpstr>Calibri</vt:lpstr>
      <vt:lpstr>Arial</vt:lpstr>
      <vt:lpstr>HL Hoctro</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10</cp:lastModifiedBy>
  <cp:revision>39</cp:revision>
  <dcterms:created xsi:type="dcterms:W3CDTF">2020-08-13T09:19:08Z</dcterms:created>
  <dcterms:modified xsi:type="dcterms:W3CDTF">2025-04-03T09:25:53Z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