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1" r:id="rId3"/>
    <p:sldId id="257" r:id="rId4"/>
    <p:sldId id="282" r:id="rId5"/>
    <p:sldId id="299" r:id="rId6"/>
    <p:sldId id="300" r:id="rId7"/>
    <p:sldId id="287" r:id="rId8"/>
    <p:sldId id="302" r:id="rId9"/>
    <p:sldId id="323" r:id="rId10"/>
    <p:sldId id="317" r:id="rId11"/>
    <p:sldId id="324" r:id="rId12"/>
    <p:sldId id="309" r:id="rId13"/>
    <p:sldId id="310" r:id="rId14"/>
    <p:sldId id="325" r:id="rId15"/>
    <p:sldId id="313" r:id="rId16"/>
    <p:sldId id="315" r:id="rId17"/>
    <p:sldId id="316" r:id="rId18"/>
    <p:sldId id="321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845EED5-CF0B-418D-B5D5-ED52136E78BC}">
          <p14:sldIdLst>
            <p14:sldId id="256"/>
          </p14:sldIdLst>
        </p14:section>
        <p14:section name="TIẾT 1" id="{5AA86B21-5C93-444F-9EBE-693234ED5474}">
          <p14:sldIdLst>
            <p14:sldId id="281"/>
            <p14:sldId id="257"/>
            <p14:sldId id="282"/>
            <p14:sldId id="299"/>
            <p14:sldId id="300"/>
            <p14:sldId id="287"/>
            <p14:sldId id="302"/>
            <p14:sldId id="323"/>
            <p14:sldId id="317"/>
            <p14:sldId id="324"/>
            <p14:sldId id="309"/>
            <p14:sldId id="310"/>
            <p14:sldId id="325"/>
            <p14:sldId id="313"/>
            <p14:sldId id="315"/>
            <p14:sldId id="316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6600FF"/>
    <a:srgbClr val="FF6600"/>
    <a:srgbClr val="009900"/>
    <a:srgbClr val="0000CC"/>
    <a:srgbClr val="003300"/>
    <a:srgbClr val="E20EBA"/>
    <a:srgbClr val="FFFF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6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452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8991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473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812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727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255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157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3985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572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9204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849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89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1"/>
          <p:cNvGrpSpPr/>
          <p:nvPr/>
        </p:nvGrpSpPr>
        <p:grpSpPr>
          <a:xfrm>
            <a:off x="1828801" y="1401208"/>
            <a:ext cx="5226908" cy="1861348"/>
            <a:chOff x="1910762" y="1815065"/>
            <a:chExt cx="5226908" cy="1460466"/>
          </a:xfrm>
        </p:grpSpPr>
        <p:sp>
          <p:nvSpPr>
            <p:cNvPr id="122" name="Google Shape;122;p1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 dirty="0" err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5400" b="1" i="0" u="none" strike="noStrike" cap="none" dirty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1</a:t>
              </a:r>
              <a:endParaRPr sz="4800" b="1" dirty="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910762" y="2526943"/>
              <a:ext cx="5226908" cy="748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4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Cuộc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thi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tài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năng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rừng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xanh</a:t>
              </a:r>
              <a:endParaRPr sz="2400" b="1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3500492" y="3259369"/>
            <a:ext cx="19859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1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715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- Giải thích nghĩa của từ: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28653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E20EBA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+chuếch choáng: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là cảm giác không còn tỉnh táo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87722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E20EBA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+trầm trồ: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là thốt ra lời khen ngợi, thán phục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064" y="2467912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E20EBA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+điêu luyện: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là đạt tới trình độ cao </a:t>
            </a:r>
          </a:p>
        </p:txBody>
      </p:sp>
    </p:spTree>
    <p:extLst>
      <p:ext uri="{BB962C8B-B14F-4D97-AF65-F5344CB8AC3E}">
        <p14:creationId xmlns:p14="http://schemas.microsoft.com/office/powerpoint/2010/main" val="31544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585687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6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dự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C958961-899A-4295-B421-94A4DE6CB47D}"/>
              </a:ext>
            </a:extLst>
          </p:cNvPr>
          <p:cNvSpPr txBox="1"/>
          <p:nvPr/>
        </p:nvSpPr>
        <p:spPr>
          <a:xfrm>
            <a:off x="14513" y="4603576"/>
            <a:ext cx="708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Bài đọc là bài văn hay bài thơ? Vì sao?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0EDDB8E-CA83-435A-9F65-5B71D3EEDD21}"/>
              </a:ext>
            </a:extLst>
          </p:cNvPr>
          <p:cNvSpPr txBox="1"/>
          <p:nvPr/>
        </p:nvSpPr>
        <p:spPr>
          <a:xfrm>
            <a:off x="29025" y="4603576"/>
            <a:ext cx="708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Bài văn hôm nay có mấy câu? Vì sao?</a:t>
            </a:r>
            <a:endParaRPr lang="vi-VN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8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585687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6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dự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Tiếp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cây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Google Shape;241;p6"/>
          <p:cNvSpPr/>
          <p:nvPr/>
        </p:nvSpPr>
        <p:spPr>
          <a:xfrm>
            <a:off x="609600" y="5143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241;p6"/>
          <p:cNvSpPr/>
          <p:nvPr/>
        </p:nvSpPr>
        <p:spPr>
          <a:xfrm>
            <a:off x="2057400" y="819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241;p6"/>
          <p:cNvSpPr/>
          <p:nvPr/>
        </p:nvSpPr>
        <p:spPr>
          <a:xfrm>
            <a:off x="3285067" y="1200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41;p6"/>
          <p:cNvSpPr/>
          <p:nvPr/>
        </p:nvSpPr>
        <p:spPr>
          <a:xfrm>
            <a:off x="1524000" y="1581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41;p6"/>
          <p:cNvSpPr/>
          <p:nvPr/>
        </p:nvSpPr>
        <p:spPr>
          <a:xfrm>
            <a:off x="990600" y="1962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241;p6"/>
          <p:cNvSpPr/>
          <p:nvPr/>
        </p:nvSpPr>
        <p:spPr>
          <a:xfrm>
            <a:off x="1752600" y="2343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1;p6"/>
          <p:cNvSpPr/>
          <p:nvPr/>
        </p:nvSpPr>
        <p:spPr>
          <a:xfrm>
            <a:off x="4800600" y="28003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41;p6"/>
          <p:cNvSpPr/>
          <p:nvPr/>
        </p:nvSpPr>
        <p:spPr>
          <a:xfrm>
            <a:off x="495300" y="36385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88A01CC-CFF9-48B1-9BDE-50988287F46E}"/>
              </a:ext>
            </a:extLst>
          </p:cNvPr>
          <p:cNvSpPr txBox="1"/>
          <p:nvPr/>
        </p:nvSpPr>
        <p:spPr>
          <a:xfrm>
            <a:off x="2050143" y="4681835"/>
            <a:ext cx="4191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Đọc nối tiếp câu lần 1</a:t>
            </a:r>
            <a:endParaRPr lang="vi-VN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5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80705"/>
            <a:ext cx="9143999" cy="452885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dài</a:t>
            </a:r>
            <a:endParaRPr lang="en-US" sz="26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Google Shape;241;p6"/>
          <p:cNvSpPr/>
          <p:nvPr/>
        </p:nvSpPr>
        <p:spPr>
          <a:xfrm>
            <a:off x="533400" y="438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241;p6"/>
          <p:cNvSpPr/>
          <p:nvPr/>
        </p:nvSpPr>
        <p:spPr>
          <a:xfrm>
            <a:off x="533400" y="1283613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41;p6"/>
          <p:cNvSpPr/>
          <p:nvPr/>
        </p:nvSpPr>
        <p:spPr>
          <a:xfrm>
            <a:off x="515056" y="1748076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1;p6"/>
          <p:cNvSpPr/>
          <p:nvPr/>
        </p:nvSpPr>
        <p:spPr>
          <a:xfrm>
            <a:off x="515056" y="2408828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116782" y="448541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124200" y="124763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838700" y="1664613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162800" y="2408828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9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585687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6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dự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Tiếp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cây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Google Shape;241;p6"/>
          <p:cNvSpPr/>
          <p:nvPr/>
        </p:nvSpPr>
        <p:spPr>
          <a:xfrm>
            <a:off x="609600" y="5143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241;p6"/>
          <p:cNvSpPr/>
          <p:nvPr/>
        </p:nvSpPr>
        <p:spPr>
          <a:xfrm>
            <a:off x="2057400" y="819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241;p6"/>
          <p:cNvSpPr/>
          <p:nvPr/>
        </p:nvSpPr>
        <p:spPr>
          <a:xfrm>
            <a:off x="3352800" y="1200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41;p6"/>
          <p:cNvSpPr/>
          <p:nvPr/>
        </p:nvSpPr>
        <p:spPr>
          <a:xfrm>
            <a:off x="1524000" y="1581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41;p6"/>
          <p:cNvSpPr/>
          <p:nvPr/>
        </p:nvSpPr>
        <p:spPr>
          <a:xfrm>
            <a:off x="1066800" y="1962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241;p6"/>
          <p:cNvSpPr/>
          <p:nvPr/>
        </p:nvSpPr>
        <p:spPr>
          <a:xfrm>
            <a:off x="1752600" y="2407227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1;p6"/>
          <p:cNvSpPr/>
          <p:nvPr/>
        </p:nvSpPr>
        <p:spPr>
          <a:xfrm>
            <a:off x="4800600" y="2724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41;p6"/>
          <p:cNvSpPr/>
          <p:nvPr/>
        </p:nvSpPr>
        <p:spPr>
          <a:xfrm>
            <a:off x="495300" y="37147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88A01CC-CFF9-48B1-9BDE-50988287F46E}"/>
              </a:ext>
            </a:extLst>
          </p:cNvPr>
          <p:cNvSpPr txBox="1"/>
          <p:nvPr/>
        </p:nvSpPr>
        <p:spPr>
          <a:xfrm>
            <a:off x="2050143" y="4681835"/>
            <a:ext cx="4191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Đọc nối tiếp câu lần 2</a:t>
            </a:r>
            <a:endParaRPr lang="vi-VN" sz="2400" b="1">
              <a:solidFill>
                <a:srgbClr val="FF0000"/>
              </a:solidFill>
            </a:endParaRPr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99630C2F-2CE0-4957-AF30-CB6532B011F6}"/>
              </a:ext>
            </a:extLst>
          </p:cNvPr>
          <p:cNvCxnSpPr/>
          <p:nvPr/>
        </p:nvCxnSpPr>
        <p:spPr>
          <a:xfrm flipH="1">
            <a:off x="6096000" y="5143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2508AFF8-F5B7-4CF5-A39C-FDD160637A72}"/>
              </a:ext>
            </a:extLst>
          </p:cNvPr>
          <p:cNvCxnSpPr/>
          <p:nvPr/>
        </p:nvCxnSpPr>
        <p:spPr>
          <a:xfrm flipH="1">
            <a:off x="6781800" y="1383387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3">
            <a:extLst>
              <a:ext uri="{FF2B5EF4-FFF2-40B4-BE49-F238E27FC236}">
                <a16:creationId xmlns:a16="http://schemas.microsoft.com/office/drawing/2014/main" id="{C710617C-F89F-4C03-90A8-5AE47A64CDF1}"/>
              </a:ext>
            </a:extLst>
          </p:cNvPr>
          <p:cNvCxnSpPr/>
          <p:nvPr/>
        </p:nvCxnSpPr>
        <p:spPr>
          <a:xfrm flipH="1">
            <a:off x="5486400" y="2149018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8C10ADD5-741F-4F60-8A18-F63E8CCFF31E}"/>
              </a:ext>
            </a:extLst>
          </p:cNvPr>
          <p:cNvCxnSpPr/>
          <p:nvPr/>
        </p:nvCxnSpPr>
        <p:spPr>
          <a:xfrm flipH="1">
            <a:off x="2542438" y="3249588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894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585687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6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dự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096000" y="5143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59311" y="1263296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486400" y="2035485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514600" y="32575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719A783-A651-42E1-9E97-17EE4213ADAA}"/>
              </a:ext>
            </a:extLst>
          </p:cNvPr>
          <p:cNvSpPr txBox="1"/>
          <p:nvPr/>
        </p:nvSpPr>
        <p:spPr>
          <a:xfrm>
            <a:off x="76200" y="4681835"/>
            <a:ext cx="616494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Bài đọc có mấy đoạn?</a:t>
            </a:r>
            <a:endParaRPr lang="vi-VN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31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585687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6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dự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cây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096000" y="514350"/>
            <a:ext cx="76200" cy="3882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19800" y="1288696"/>
            <a:ext cx="76200" cy="3882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990600" y="2538911"/>
            <a:ext cx="76200" cy="3882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514600" y="3257550"/>
            <a:ext cx="76200" cy="3882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Google Shape;241;p6"/>
          <p:cNvSpPr/>
          <p:nvPr/>
        </p:nvSpPr>
        <p:spPr>
          <a:xfrm>
            <a:off x="457200" y="533044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9105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585687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6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dự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cây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096000" y="5143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48022" y="1312893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486400" y="20383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514600" y="32575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Google Shape;241;p6"/>
          <p:cNvSpPr/>
          <p:nvPr/>
        </p:nvSpPr>
        <p:spPr>
          <a:xfrm>
            <a:off x="457200" y="533044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47;p6"/>
          <p:cNvSpPr/>
          <p:nvPr/>
        </p:nvSpPr>
        <p:spPr>
          <a:xfrm>
            <a:off x="276446" y="3722013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220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585687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6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dự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096000" y="5143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59311" y="1251302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486400" y="20383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514600" y="32575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5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"/>
          <p:cNvSpPr/>
          <p:nvPr/>
        </p:nvSpPr>
        <p:spPr>
          <a:xfrm>
            <a:off x="232064" y="514350"/>
            <a:ext cx="8062823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Tiếng Việt hôm trước học bài gì?</a:t>
            </a:r>
            <a:endParaRPr sz="2600" b="1" dirty="0">
              <a:solidFill>
                <a:srgbClr val="00206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3" name="Google Shape;186;p3"/>
          <p:cNvSpPr/>
          <p:nvPr/>
        </p:nvSpPr>
        <p:spPr>
          <a:xfrm>
            <a:off x="232064" y="1212444"/>
            <a:ext cx="891193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Nói về một số điều thú vị mà con đã học được từ bài học đó?</a:t>
            </a:r>
            <a:endParaRPr sz="2600" b="1" dirty="0">
              <a:solidFill>
                <a:srgbClr val="00206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8691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824446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545447" y="2145201"/>
            <a:ext cx="358840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 sát tranh</a:t>
            </a:r>
            <a:endParaRPr sz="36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807670" y="1090952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TV 2 - KN-CHU ĐỀ 6- Bài4  - Cuộc thi tài năng rừng xanh\CD6 BAI 4.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9" b="15953"/>
          <a:stretch/>
        </p:blipFill>
        <p:spPr bwMode="auto">
          <a:xfrm>
            <a:off x="990600" y="1200150"/>
            <a:ext cx="7086600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7213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 Rounded"/>
              </a:rPr>
              <a:t>a) Em </a:t>
            </a:r>
            <a:r>
              <a:rPr lang="en-US" sz="2400" err="1">
                <a:solidFill>
                  <a:srgbClr val="002060"/>
                </a:solidFill>
                <a:latin typeface="Arial Rounded"/>
              </a:rPr>
              <a:t>biết</a:t>
            </a:r>
            <a:r>
              <a:rPr lang="en-US" sz="2400">
                <a:solidFill>
                  <a:srgbClr val="002060"/>
                </a:solidFill>
                <a:latin typeface="Arial Rounded"/>
              </a:rPr>
              <a:t> những 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con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75005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 Rounded"/>
              </a:rPr>
              <a:t>b) Mỗi 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con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khả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biệt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784" y="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 Rounded"/>
              </a:rPr>
              <a:t>1. Quan sát các con vật trong tranh</a:t>
            </a:r>
            <a:endParaRPr lang="en-US" sz="2800" dirty="0">
              <a:latin typeface="Arial Rounded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A5FD97E-C5FC-489E-BEDC-4FCA55C43662}"/>
              </a:ext>
            </a:extLst>
          </p:cNvPr>
          <p:cNvSpPr txBox="1"/>
          <p:nvPr/>
        </p:nvSpPr>
        <p:spPr>
          <a:xfrm>
            <a:off x="3276600" y="2142399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Voọc xám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4A1CB2D-9A99-4349-A48B-AF059230C8A7}"/>
              </a:ext>
            </a:extLst>
          </p:cNvPr>
          <p:cNvSpPr txBox="1"/>
          <p:nvPr/>
        </p:nvSpPr>
        <p:spPr>
          <a:xfrm>
            <a:off x="1676400" y="291465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Gõ kiến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7F4DD6F-640C-4180-9ADE-CF3FD1F7764D}"/>
              </a:ext>
            </a:extLst>
          </p:cNvPr>
          <p:cNvSpPr txBox="1"/>
          <p:nvPr/>
        </p:nvSpPr>
        <p:spPr>
          <a:xfrm>
            <a:off x="3467100" y="3549450"/>
            <a:ext cx="87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Yểng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973445-1856-4B1D-A157-EB5A1EC9D024}"/>
              </a:ext>
            </a:extLst>
          </p:cNvPr>
          <p:cNvSpPr txBox="1"/>
          <p:nvPr/>
        </p:nvSpPr>
        <p:spPr>
          <a:xfrm>
            <a:off x="4457700" y="271459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Mèo rừng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F99AC95-1F14-494A-A563-4CED45E3E4D4}"/>
              </a:ext>
            </a:extLst>
          </p:cNvPr>
          <p:cNvSpPr txBox="1"/>
          <p:nvPr/>
        </p:nvSpPr>
        <p:spPr>
          <a:xfrm>
            <a:off x="5867400" y="394335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Chim công</a:t>
            </a:r>
            <a:endParaRPr lang="vi-VN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0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824446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450196" y="1900973"/>
            <a:ext cx="35884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807670" y="1090952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32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629955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6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dự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318567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228600" y="666750"/>
            <a:ext cx="8215805" cy="306775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đọc các vần: </a:t>
            </a:r>
          </a:p>
          <a:p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yêt, yêng, oen, oao, oet,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uênh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ooc</a:t>
            </a:r>
          </a:p>
          <a:p>
            <a:endParaRPr lang="en-US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36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844585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585687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6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dự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7F4DAAD-3AD3-4384-8816-39C85349B72A}"/>
              </a:ext>
            </a:extLst>
          </p:cNvPr>
          <p:cNvSpPr txBox="1"/>
          <p:nvPr/>
        </p:nvSpPr>
        <p:spPr>
          <a:xfrm>
            <a:off x="7257" y="4620280"/>
            <a:ext cx="708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Tìm từ chứa tiếng có vần yêt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675E29B-AA12-4A2C-8CE9-7994BFB1DF34}"/>
              </a:ext>
            </a:extLst>
          </p:cNvPr>
          <p:cNvSpPr txBox="1"/>
          <p:nvPr/>
        </p:nvSpPr>
        <p:spPr>
          <a:xfrm>
            <a:off x="14513" y="4659058"/>
            <a:ext cx="708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Tìm từ chứa tiếng có vần yêng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B0BE99E-B80D-4880-A670-0D5C41505609}"/>
              </a:ext>
            </a:extLst>
          </p:cNvPr>
          <p:cNvSpPr txBox="1"/>
          <p:nvPr/>
        </p:nvSpPr>
        <p:spPr>
          <a:xfrm>
            <a:off x="1631098" y="1262807"/>
            <a:ext cx="99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600" dirty="0">
              <a:solidFill>
                <a:srgbClr val="0000CC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6D8D12F-DC1C-45CB-83B9-364D503A5EFD}"/>
              </a:ext>
            </a:extLst>
          </p:cNvPr>
          <p:cNvSpPr txBox="1"/>
          <p:nvPr/>
        </p:nvSpPr>
        <p:spPr>
          <a:xfrm>
            <a:off x="2514600" y="1262807"/>
            <a:ext cx="900545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600" dirty="0">
              <a:solidFill>
                <a:srgbClr val="0000CC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89D3307-2D43-4239-B919-D535A2DB7AF2}"/>
              </a:ext>
            </a:extLst>
          </p:cNvPr>
          <p:cNvSpPr txBox="1"/>
          <p:nvPr/>
        </p:nvSpPr>
        <p:spPr>
          <a:xfrm>
            <a:off x="5003947" y="1664440"/>
            <a:ext cx="11908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600" dirty="0">
              <a:solidFill>
                <a:srgbClr val="FF660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58D782B-F05C-4DDC-B6F5-6C7547BB4A59}"/>
              </a:ext>
            </a:extLst>
          </p:cNvPr>
          <p:cNvSpPr txBox="1"/>
          <p:nvPr/>
        </p:nvSpPr>
        <p:spPr>
          <a:xfrm>
            <a:off x="5894775" y="1657350"/>
            <a:ext cx="1592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600" dirty="0">
              <a:solidFill>
                <a:srgbClr val="FF6600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BBD6D92-97E9-4466-8CC8-3B674B2E8C41}"/>
              </a:ext>
            </a:extLst>
          </p:cNvPr>
          <p:cNvSpPr txBox="1"/>
          <p:nvPr/>
        </p:nvSpPr>
        <p:spPr>
          <a:xfrm>
            <a:off x="165462" y="4659058"/>
            <a:ext cx="708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Từ nào có tiếng chứa vần oao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D8C5A7C-1E33-465E-9D6C-A225BE5BB9BD}"/>
              </a:ext>
            </a:extLst>
          </p:cNvPr>
          <p:cNvSpPr txBox="1"/>
          <p:nvPr/>
        </p:nvSpPr>
        <p:spPr>
          <a:xfrm>
            <a:off x="14513" y="4616161"/>
            <a:ext cx="708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Vần uênh có trong từ nào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E9EBB66-D350-488E-98E4-A6114FA0573A}"/>
              </a:ext>
            </a:extLst>
          </p:cNvPr>
          <p:cNvSpPr txBox="1"/>
          <p:nvPr/>
        </p:nvSpPr>
        <p:spPr>
          <a:xfrm>
            <a:off x="7449632" y="2448326"/>
            <a:ext cx="15337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600" dirty="0">
              <a:solidFill>
                <a:srgbClr val="009900"/>
              </a:solidFill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7D1132A-1DAA-43BB-BE02-44E9D2F411D1}"/>
              </a:ext>
            </a:extLst>
          </p:cNvPr>
          <p:cNvSpPr txBox="1"/>
          <p:nvPr/>
        </p:nvSpPr>
        <p:spPr>
          <a:xfrm>
            <a:off x="131595" y="2851056"/>
            <a:ext cx="1592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6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9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/>
      <p:bldP spid="9" grpId="0"/>
      <p:bldP spid="11" grpId="0"/>
      <p:bldP spid="12" grpId="0"/>
      <p:bldP spid="13" grpId="0" animBg="1"/>
      <p:bldP spid="13" grpId="1" animBg="1"/>
      <p:bldP spid="14" grpId="0" animBg="1"/>
      <p:bldP spid="14" grpId="1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715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- Luyện đọc các từ: </a:t>
            </a:r>
            <a:endParaRPr lang="en-US" sz="36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8D461D7-C9DD-457C-8140-02E024F5EFAC}"/>
              </a:ext>
            </a:extLst>
          </p:cNvPr>
          <p:cNvSpPr txBox="1"/>
          <p:nvPr/>
        </p:nvSpPr>
        <p:spPr>
          <a:xfrm>
            <a:off x="827313" y="1279088"/>
            <a:ext cx="310242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chim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yểng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6F142BB-4276-4170-95C3-37B5918B2D92}"/>
              </a:ext>
            </a:extLst>
          </p:cNvPr>
          <p:cNvSpPr txBox="1"/>
          <p:nvPr/>
        </p:nvSpPr>
        <p:spPr>
          <a:xfrm>
            <a:off x="827312" y="2501026"/>
            <a:ext cx="310242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bắt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chước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0253946-1C21-4184-82C3-A93078324937}"/>
              </a:ext>
            </a:extLst>
          </p:cNvPr>
          <p:cNvSpPr txBox="1"/>
          <p:nvPr/>
        </p:nvSpPr>
        <p:spPr>
          <a:xfrm>
            <a:off x="4931229" y="895350"/>
            <a:ext cx="3505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ngoao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ngoao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2824E05-5118-42AD-812D-620159FB5748}"/>
              </a:ext>
            </a:extLst>
          </p:cNvPr>
          <p:cNvSpPr txBox="1"/>
          <p:nvPr/>
        </p:nvSpPr>
        <p:spPr>
          <a:xfrm>
            <a:off x="4953000" y="1925419"/>
            <a:ext cx="3505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chuếnh choáng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C0EF859-098B-4A3F-B539-12034E40C553}"/>
              </a:ext>
            </a:extLst>
          </p:cNvPr>
          <p:cNvSpPr txBox="1"/>
          <p:nvPr/>
        </p:nvSpPr>
        <p:spPr>
          <a:xfrm>
            <a:off x="4920343" y="2955488"/>
            <a:ext cx="3505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voọc xám</a:t>
            </a:r>
            <a:endParaRPr lang="vi-VN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16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1486</Words>
  <Application>Microsoft Office PowerPoint</Application>
  <PresentationFormat>On-screen Show (16:9)</PresentationFormat>
  <Paragraphs>135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Rounded</vt:lpstr>
      <vt:lpstr>Arial-Rounded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Windows 10</cp:lastModifiedBy>
  <cp:revision>127</cp:revision>
  <dcterms:created xsi:type="dcterms:W3CDTF">2020-08-13T09:19:08Z</dcterms:created>
  <dcterms:modified xsi:type="dcterms:W3CDTF">2025-04-17T09:02:50Z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