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8" r:id="rId6"/>
    <p:sldId id="275" r:id="rId7"/>
    <p:sldId id="266" r:id="rId8"/>
    <p:sldId id="276" r:id="rId9"/>
    <p:sldId id="291" r:id="rId10"/>
    <p:sldId id="277" r:id="rId11"/>
    <p:sldId id="289" r:id="rId12"/>
    <p:sldId id="267" r:id="rId13"/>
    <p:sldId id="279" r:id="rId14"/>
    <p:sldId id="268" r:id="rId15"/>
    <p:sldId id="288" r:id="rId16"/>
    <p:sldId id="281" r:id="rId17"/>
  </p:sldIdLst>
  <p:sldSz cx="9144000" cy="5143500" type="screen16x9"/>
  <p:notesSz cx="6858000" cy="9144000"/>
  <p:embeddedFontLst>
    <p:embeddedFont>
      <p:font typeface="DFPOP1-W9" panose="020B0604020202020204" charset="-128"/>
      <p:regular r:id="rId19"/>
    </p:embeddedFont>
    <p:embeddedFont>
      <p:font typeface="Arial-Rounded" panose="020B0500000000000000" charset="0"/>
      <p:regular r:id="rId20"/>
    </p:embeddedFont>
    <p:embeddedFont>
      <p:font typeface="HL Hoctro" panose="02000000000000000000" pitchFamily="2" charset="0"/>
      <p:regular r:id="rId21"/>
    </p:embeddedFont>
  </p:embeddedFontLst>
  <p:custDataLst>
    <p:tags r:id="rId22"/>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C4D836"/>
    <a:srgbClr val="679C31"/>
    <a:srgbClr val="920000"/>
    <a:srgbClr val="F56636"/>
    <a:srgbClr val="EF2A19"/>
    <a:srgbClr val="A9250B"/>
    <a:srgbClr val="FF6600"/>
    <a:srgbClr val="8CB8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2" autoAdjust="0"/>
    <p:restoredTop sz="94660"/>
  </p:normalViewPr>
  <p:slideViewPr>
    <p:cSldViewPr snapToGrid="0">
      <p:cViewPr varScale="1">
        <p:scale>
          <a:sx n="116" d="100"/>
          <a:sy n="116" d="100"/>
        </p:scale>
        <p:origin x="96" y="10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2025/3/20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更多模板请关注：https://haosc.taobao.com</a:t>
            </a:r>
          </a:p>
        </p:txBody>
      </p:sp>
      <p:sp>
        <p:nvSpPr>
          <p:cNvPr id="4" name="灯片编号占位符 3"/>
          <p:cNvSpPr>
            <a:spLocks noGrp="1"/>
          </p:cNvSpPr>
          <p:nvPr>
            <p:ph type="sldNum" sz="quarter" idx="10"/>
          </p:nvPr>
        </p:nvSpPr>
        <p:spPr/>
        <p:txBody>
          <a:bodyPr/>
          <a:lstStyle/>
          <a:p>
            <a:fld id="{60D4C845-2BE2-4423-97B3-49F88020EF3B}" type="slidenum">
              <a:rPr lang="zh-CN" altLang="en-US" smtClean="0"/>
              <a:t>1</a:t>
            </a:fld>
            <a:endParaRPr lang="zh-CN" altLang="en-US"/>
          </a:p>
        </p:txBody>
      </p:sp>
    </p:spTree>
    <p:extLst>
      <p:ext uri="{BB962C8B-B14F-4D97-AF65-F5344CB8AC3E}">
        <p14:creationId xmlns:p14="http://schemas.microsoft.com/office/powerpoint/2010/main" val="1932554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2</a:t>
            </a:fld>
            <a:endParaRPr lang="zh-CN" altLang="en-US"/>
          </a:p>
        </p:txBody>
      </p:sp>
    </p:spTree>
    <p:extLst>
      <p:ext uri="{BB962C8B-B14F-4D97-AF65-F5344CB8AC3E}">
        <p14:creationId xmlns:p14="http://schemas.microsoft.com/office/powerpoint/2010/main" val="13433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4218595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2777914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11</a:t>
            </a:fld>
            <a:endParaRPr lang="zh-CN" altLang="en-US"/>
          </a:p>
        </p:txBody>
      </p:sp>
    </p:spTree>
    <p:extLst>
      <p:ext uri="{BB962C8B-B14F-4D97-AF65-F5344CB8AC3E}">
        <p14:creationId xmlns:p14="http://schemas.microsoft.com/office/powerpoint/2010/main" val="23712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2025/3/20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2025/3/20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3" Type="http://schemas.openxmlformats.org/officeDocument/2006/relationships/slideLayout" Target="../slideLayouts/slideLayout1.xml"/><Relationship Id="rId7" Type="http://schemas.openxmlformats.org/officeDocument/2006/relationships/image" Target="../media/image2.png"/><Relationship Id="rId12" Type="http://schemas.openxmlformats.org/officeDocument/2006/relationships/image" Target="../media/image13.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pn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9.png"/><Relationship Id="rId1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23" name="图片 2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72" y="321272"/>
            <a:ext cx="9248571" cy="8019887"/>
          </a:xfrm>
          <a:prstGeom prst="rect">
            <a:avLst/>
          </a:prstGeom>
        </p:spPr>
      </p:pic>
      <p:sp>
        <p:nvSpPr>
          <p:cNvPr id="26" name="任意多边形 25"/>
          <p:cNvSpPr/>
          <p:nvPr/>
        </p:nvSpPr>
        <p:spPr>
          <a:xfrm>
            <a:off x="1436915" y="1401208"/>
            <a:ext cx="6253677" cy="344418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0" name="组合 99"/>
          <p:cNvGrpSpPr/>
          <p:nvPr/>
        </p:nvGrpSpPr>
        <p:grpSpPr>
          <a:xfrm>
            <a:off x="2117435" y="2749807"/>
            <a:ext cx="4928076" cy="720628"/>
            <a:chOff x="2281392" y="2694234"/>
            <a:chExt cx="4928076" cy="720628"/>
          </a:xfrm>
        </p:grpSpPr>
        <p:sp>
          <p:nvSpPr>
            <p:cNvPr id="93" name="文本框 92"/>
            <p:cNvSpPr txBox="1"/>
            <p:nvPr/>
          </p:nvSpPr>
          <p:spPr>
            <a:xfrm>
              <a:off x="2281392" y="2727523"/>
              <a:ext cx="4872801" cy="687339"/>
            </a:xfrm>
            <a:prstGeom prst="rect">
              <a:avLst/>
            </a:prstGeom>
            <a:noFill/>
          </p:spPr>
          <p:txBody>
            <a:bodyPr wrap="none" rtlCol="0">
              <a:prstTxWarp prst="textDoubleWave1">
                <a:avLst/>
              </a:prstTxWarp>
              <a:spAutoFit/>
            </a:bodyPr>
            <a:lstStyle/>
            <a:p>
              <a:r>
                <a:rPr lang="en-US" altLang="zh-CN"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ln w="10160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5" name="文本框 94"/>
            <p:cNvSpPr txBox="1"/>
            <p:nvPr/>
          </p:nvSpPr>
          <p:spPr>
            <a:xfrm>
              <a:off x="2332368" y="2694234"/>
              <a:ext cx="4872801" cy="687339"/>
            </a:xfrm>
            <a:prstGeom prst="rect">
              <a:avLst/>
            </a:prstGeom>
            <a:noFill/>
          </p:spPr>
          <p:txBody>
            <a:bodyPr wrap="none" rtlCol="0">
              <a:prstTxWarp prst="textDoubleWave1">
                <a:avLst/>
              </a:prstTxWarp>
              <a:spAutoFit/>
            </a:bodyPr>
            <a:lstStyle/>
            <a:p>
              <a:r>
                <a:rPr lang="en-US" altLang="zh-CN" sz="3600"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6" name="文本框 95"/>
            <p:cNvSpPr txBox="1"/>
            <p:nvPr/>
          </p:nvSpPr>
          <p:spPr>
            <a:xfrm>
              <a:off x="2336667" y="2715485"/>
              <a:ext cx="4872801" cy="687339"/>
            </a:xfrm>
            <a:prstGeom prst="rect">
              <a:avLst/>
            </a:prstGeom>
            <a:noFill/>
          </p:spPr>
          <p:txBody>
            <a:bodyPr wrap="none" rtlCol="0">
              <a:prstTxWarp prst="textDoubleWave1">
                <a:avLst/>
              </a:prstTxWarp>
              <a:spAutoFit/>
            </a:bodyPr>
            <a:lstStyle/>
            <a:p>
              <a:r>
                <a:rPr lang="en-US" altLang="zh-CN"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NẾU KHÔNG MAY BỊ LẠC</a:t>
              </a:r>
              <a:endParaRPr lang="zh-CN" altLang="en-US" sz="3600"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grpSp>
        <p:nvGrpSpPr>
          <p:cNvPr id="99" name="组合 98"/>
          <p:cNvGrpSpPr/>
          <p:nvPr/>
        </p:nvGrpSpPr>
        <p:grpSpPr>
          <a:xfrm>
            <a:off x="3823375" y="1810662"/>
            <a:ext cx="1628781" cy="938719"/>
            <a:chOff x="3295926" y="1799676"/>
            <a:chExt cx="1628781" cy="938719"/>
          </a:xfrm>
        </p:grpSpPr>
        <p:sp>
          <p:nvSpPr>
            <p:cNvPr id="94" name="矩形 93"/>
            <p:cNvSpPr/>
            <p:nvPr/>
          </p:nvSpPr>
          <p:spPr>
            <a:xfrm>
              <a:off x="3295926" y="1815065"/>
              <a:ext cx="1620957" cy="923330"/>
            </a:xfrm>
            <a:prstGeom prst="rect">
              <a:avLst/>
            </a:prstGeom>
          </p:spPr>
          <p:txBody>
            <a:bodyPr wrap="none">
              <a:spAutoFit/>
            </a:bodyPr>
            <a:lstStyle/>
            <a:p>
              <a:r>
                <a:rPr lang="en-US" altLang="zh-CN" sz="5400" b="1" dirty="0" err="1">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ln w="107950">
                  <a:solidFill>
                    <a:schemeClr val="bg1"/>
                  </a:solidFill>
                </a:ln>
                <a:solidFill>
                  <a:schemeClr val="bg1"/>
                </a:solidFill>
                <a:effectLst>
                  <a:outerShdw blurRad="63500" sx="102000" sy="102000" algn="ctr" rotWithShape="0">
                    <a:prstClr val="black">
                      <a:alpha val="40000"/>
                    </a:prst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7" name="矩形 96"/>
            <p:cNvSpPr/>
            <p:nvPr/>
          </p:nvSpPr>
          <p:spPr>
            <a:xfrm>
              <a:off x="3295926" y="1803678"/>
              <a:ext cx="1620957" cy="923330"/>
            </a:xfrm>
            <a:prstGeom prst="rect">
              <a:avLst/>
            </a:prstGeom>
          </p:spPr>
          <p:txBody>
            <a:bodyPr wrap="none">
              <a:spAutoFit/>
            </a:bodyPr>
            <a:lstStyle/>
            <a:p>
              <a:r>
                <a:rPr lang="en-US" altLang="zh-CN" sz="5400" b="1" dirty="0" err="1">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ln>
                  <a:solidFill>
                    <a:schemeClr val="accent2">
                      <a:lumMod val="75000"/>
                    </a:schemeClr>
                  </a:solidFill>
                </a:ln>
                <a:no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8" name="矩形 97"/>
            <p:cNvSpPr/>
            <p:nvPr/>
          </p:nvSpPr>
          <p:spPr>
            <a:xfrm>
              <a:off x="3303750" y="1799676"/>
              <a:ext cx="1620957" cy="923330"/>
            </a:xfrm>
            <a:prstGeom prst="rect">
              <a:avLst/>
            </a:prstGeom>
          </p:spPr>
          <p:txBody>
            <a:bodyPr wrap="none">
              <a:spAutoFit/>
            </a:bodyPr>
            <a:lstStyle/>
            <a:p>
              <a:pPr algn="l"/>
              <a:r>
                <a:rPr lang="en-US" altLang="zh-CN" sz="5400" b="1" dirty="0" err="1">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Bài</a:t>
              </a:r>
              <a:r>
                <a:rPr lang="en-US" altLang="zh-CN" sz="54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rPr>
                <a:t> 4</a:t>
              </a:r>
              <a:endParaRPr lang="zh-CN" altLang="en-US" sz="4800" b="1" dirty="0">
                <a:solidFill>
                  <a:srgbClr val="FF66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grpSp>
      <p:pic>
        <p:nvPicPr>
          <p:cNvPr id="89" name="图片 88"/>
          <p:cNvPicPr>
            <a:picLocks noChangeAspect="1"/>
          </p:cNvPicPr>
          <p:nvPr/>
        </p:nvPicPr>
        <p:blipFill rotWithShape="1">
          <a:blip r:embed="rId9">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10">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4"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7 Princess-甜蜜的爱">
            <a:hlinkClick r:id="" action="ppaction://media"/>
          </p:cNvPr>
          <p:cNvPicPr>
            <a:picLocks noChangeAspect="1"/>
          </p:cNvPicPr>
          <p:nvPr>
            <a:audioFile r:link="rId1"/>
            <p:extLst>
              <p:ext uri="{DAA4B4D4-6D71-4841-9C94-3DE7FCFB9230}">
                <p14:media xmlns:p14="http://schemas.microsoft.com/office/powerpoint/2010/main" r:embed="rId2">
                  <p14:trim st="8900"/>
                </p14:media>
              </p:ext>
            </p:extLst>
          </p:nvPr>
        </p:nvPicPr>
        <p:blipFill>
          <a:blip r:embed="rId15"/>
          <a:stretch>
            <a:fillRect/>
          </a:stretch>
        </p:blipFill>
        <p:spPr>
          <a:xfrm>
            <a:off x="9308757" y="-766706"/>
            <a:ext cx="609600" cy="609600"/>
          </a:xfrm>
          <a:prstGeom prst="rect">
            <a:avLst/>
          </a:prstGeom>
        </p:spPr>
      </p:pic>
      <p:sp>
        <p:nvSpPr>
          <p:cNvPr id="28" name="矩形 97"/>
          <p:cNvSpPr/>
          <p:nvPr/>
        </p:nvSpPr>
        <p:spPr>
          <a:xfrm>
            <a:off x="2168411" y="1706186"/>
            <a:ext cx="4689277" cy="1264660"/>
          </a:xfrm>
          <a:prstGeom prst="rect">
            <a:avLst/>
          </a:prstGeom>
        </p:spPr>
        <p:txBody>
          <a:bodyPr spcFirstLastPara="1" wrap="none" numCol="1">
            <a:prstTxWarp prst="textButto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Chủ</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đề</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4: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Điều</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em</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cần</a:t>
            </a:r>
            <a:r>
              <a:rPr lang="en-GB" altLang="zh-CN"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GB" altLang="zh-CN"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rPr>
              <a:t>biết</a:t>
            </a:r>
            <a:endParaRPr lang="zh-CN" alt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audio>
              <p:cMediaNode vol="80000">
                <p:cTn id="2"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825954" y="198239"/>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chơi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201698" y="163050"/>
            <a:ext cx="8740603"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Khi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cổng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dặn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hai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thế</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710624" y="114532"/>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Nhớ</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dặn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đã</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8" name="Shape 488"/>
          <p:cNvPicPr/>
          <p:nvPr/>
        </p:nvPicPr>
        <p:blipFill rotWithShape="1">
          <a:blip r:embed="rId2"/>
          <a:srcRect t="69997" b="3807"/>
          <a:stretch/>
        </p:blipFill>
        <p:spPr bwMode="auto">
          <a:xfrm>
            <a:off x="781050" y="1447801"/>
            <a:ext cx="7639050" cy="2609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229584970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29599" y="-16431"/>
            <a:ext cx="2767846" cy="646331"/>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Tô</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hoa</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6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rPr>
              <a:t>U</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58018384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56612" y="448824"/>
            <a:ext cx="6420438" cy="584775"/>
          </a:xfrm>
          <a:prstGeom prst="rect">
            <a:avLst/>
          </a:prstGeom>
        </p:spPr>
        <p:txBody>
          <a:bodyPr wrap="square">
            <a:spAutoFit/>
          </a:bodyPr>
          <a:lstStyle/>
          <a:p>
            <a:pPr algn="ct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hỏi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 ở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mục</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751887" y="1799757"/>
            <a:ext cx="5829888" cy="707886"/>
          </a:xfrm>
          <a:prstGeom prst="rect">
            <a:avLst/>
          </a:prstGeom>
        </p:spPr>
        <p:txBody>
          <a:bodyPr wrap="square">
            <a:spAutoFit/>
          </a:bodyPr>
          <a:lstStyle/>
          <a:p>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Bố</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cho</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Nam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endParaRPr lang="zh-CN" altLang="en-US" sz="4000" b="1" dirty="0">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4968581" y="1773424"/>
            <a:ext cx="3226388" cy="707886"/>
          </a:xfrm>
          <a:prstGeom prst="rect">
            <a:avLst/>
          </a:prstGeom>
        </p:spPr>
        <p:txBody>
          <a:bodyPr wrap="square">
            <a:spAutoFit/>
          </a:bodyPr>
          <a:lstStyle/>
          <a:p>
            <a:r>
              <a:rPr lang="en-US" altLang="zh-CN" sz="4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4968581" y="1797812"/>
            <a:ext cx="2819400" cy="707886"/>
          </a:xfrm>
          <a:prstGeom prst="rect">
            <a:avLst/>
          </a:prstGeom>
        </p:spPr>
        <p:txBody>
          <a:bodyPr wrap="square">
            <a:spAutoFit/>
          </a:bodyPr>
          <a:lstStyle/>
          <a:p>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đi</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công</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000" dirty="0" err="1">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viên</a:t>
            </a:r>
            <a:r>
              <a:rPr lang="en-US" altLang="zh-CN" sz="40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40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Khởi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động</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1</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矩形 8">
            <a:extLst>
              <a:ext uri="{FF2B5EF4-FFF2-40B4-BE49-F238E27FC236}">
                <a16:creationId xmlns:a16="http://schemas.microsoft.com/office/drawing/2014/main" id="{6F1162E0-5263-4568-95A7-97DE0AA56844}"/>
              </a:ext>
            </a:extLst>
          </p:cNvPr>
          <p:cNvSpPr/>
          <p:nvPr/>
        </p:nvSpPr>
        <p:spPr>
          <a:xfrm>
            <a:off x="319177" y="15440"/>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trong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Picutre 487"/>
          <p:cNvPicPr/>
          <p:nvPr/>
        </p:nvPicPr>
        <p:blipFill rotWithShape="1">
          <a:blip r:embed="rId2"/>
          <a:srcRect t="29400"/>
          <a:stretch/>
        </p:blipFill>
        <p:spPr bwMode="auto">
          <a:xfrm>
            <a:off x="1933574" y="582743"/>
            <a:ext cx="5276790" cy="3371891"/>
          </a:xfrm>
          <a:prstGeom prst="rect">
            <a:avLst/>
          </a:prstGeom>
          <a:ln>
            <a:noFill/>
          </a:ln>
          <a:extLst>
            <a:ext uri="{53640926-AAD7-44D8-BBD7-CCE9431645EC}">
              <a14:shadowObscured xmlns:a14="http://schemas.microsoft.com/office/drawing/2010/main"/>
            </a:ext>
          </a:extLst>
        </p:spPr>
      </p:pic>
      <p:sp>
        <p:nvSpPr>
          <p:cNvPr id="6" name="矩形 8">
            <a:extLst>
              <a:ext uri="{FF2B5EF4-FFF2-40B4-BE49-F238E27FC236}">
                <a16:creationId xmlns:a16="http://schemas.microsoft.com/office/drawing/2014/main" id="{6F1162E0-5263-4568-95A7-97DE0AA56844}"/>
              </a:ext>
            </a:extLst>
          </p:cNvPr>
          <p:cNvSpPr/>
          <p:nvPr/>
        </p:nvSpPr>
        <p:spPr>
          <a:xfrm>
            <a:off x="319177" y="3886200"/>
            <a:ext cx="8505646" cy="553998"/>
          </a:xfrm>
          <a:prstGeom prst="rect">
            <a:avLst/>
          </a:prstGeom>
        </p:spPr>
        <p:txBody>
          <a:bodyPr wrap="square">
            <a:spAutoFit/>
          </a:bodyPr>
          <a:lstStyle/>
          <a:p>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ở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đâu</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Vì</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sao</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ấy</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khóc</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矩形 8">
            <a:extLst>
              <a:ext uri="{FF2B5EF4-FFF2-40B4-BE49-F238E27FC236}">
                <a16:creationId xmlns:a16="http://schemas.microsoft.com/office/drawing/2014/main" id="{6F1162E0-5263-4568-95A7-97DE0AA56844}"/>
              </a:ext>
            </a:extLst>
          </p:cNvPr>
          <p:cNvSpPr/>
          <p:nvPr/>
        </p:nvSpPr>
        <p:spPr>
          <a:xfrm>
            <a:off x="310224" y="3880770"/>
            <a:ext cx="8233884" cy="1015663"/>
          </a:xfrm>
          <a:prstGeom prst="rect">
            <a:avLst/>
          </a:prstGeom>
        </p:spPr>
        <p:txBody>
          <a:bodyPr wrap="square">
            <a:spAutoFit/>
          </a:bodyPr>
          <a:lstStyle/>
          <a:p>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gặp</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phải</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trường</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hợp</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như</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nhỏ</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em</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sẽ</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làm</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dirty="0" err="1">
                <a:latin typeface="Arial-Rounded" panose="020B0500000000000000" pitchFamily="34" charset="-93"/>
                <a:ea typeface="Arial-Rounded" panose="020B0500000000000000" pitchFamily="34" charset="-93"/>
                <a:cs typeface="Arial-Rounded" panose="020B0500000000000000" pitchFamily="34" charset="-93"/>
                <a:sym typeface="+mn-lt"/>
              </a:rPr>
              <a:t>gì</a:t>
            </a:r>
            <a:r>
              <a:rPr lang="en-US" altLang="zh-CN" sz="3000" dirty="0">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0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1"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par>
                                <p:cTn id="9" presetID="2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59879046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666"/>
          <p:cNvSpPr txBox="1"/>
          <p:nvPr/>
        </p:nvSpPr>
        <p:spPr>
          <a:xfrm>
            <a:off x="4606945" y="2716849"/>
            <a:ext cx="4537055" cy="2204604"/>
          </a:xfrm>
          <a:prstGeom prst="rect">
            <a:avLst/>
          </a:prstGeom>
          <a:noFill/>
        </p:spPr>
        <p:txBody>
          <a:bodyPr lIns="0" tIns="0" rIns="0" bIns="0"/>
          <a:lstStyle/>
          <a:p>
            <a:pPr>
              <a:lnSpc>
                <a:spcPct val="150000"/>
              </a:lnSpc>
            </a:pPr>
            <a:r>
              <a:rPr lang="en-US" sz="1200" dirty="0"/>
              <a:t>       </a:t>
            </a:r>
            <a:r>
              <a:rPr lang="vi-VN" sz="1400" dirty="0">
                <a:latin typeface="Arial-Rounded" charset="0"/>
                <a:ea typeface="Arial-Rounded" charset="0"/>
                <a:cs typeface="Arial-Rounded" charset="0"/>
              </a:rPr>
              <a:t>Công viên đ</a:t>
            </a:r>
            <a:r>
              <a:rPr lang="en-US" sz="1400" dirty="0">
                <a:latin typeface="Arial-Rounded" charset="0"/>
                <a:ea typeface="Arial-Rounded" charset="0"/>
                <a:cs typeface="Arial-Rounded" charset="0"/>
              </a:rPr>
              <a:t>ẹ</a:t>
            </a:r>
            <a:r>
              <a:rPr lang="vi-VN" sz="1400" dirty="0">
                <a:latin typeface="Arial-Rounded" charset="0"/>
                <a:ea typeface="Arial-Rounded" charset="0"/>
                <a:cs typeface="Arial-Rounded" charset="0"/>
              </a:rPr>
              <a:t>p qu</a:t>
            </a:r>
            <a:r>
              <a:rPr lang="en-US" sz="1400" dirty="0">
                <a:latin typeface="Arial-Rounded" charset="0"/>
                <a:ea typeface="Arial-Rounded" charset="0"/>
                <a:cs typeface="Arial-Rounded" charset="0"/>
              </a:rPr>
              <a:t>á</a:t>
            </a:r>
            <a:r>
              <a:rPr lang="vi-VN" sz="1400" dirty="0">
                <a:latin typeface="Arial-Rounded" charset="0"/>
                <a:ea typeface="Arial-Rounded" charset="0"/>
                <a:cs typeface="Arial-Rounded" charset="0"/>
              </a:rPr>
              <a:t>. Nam cứ mài mê xem hết chỗ này đến chỗ khác. Lúc ngoảnh l</a:t>
            </a:r>
            <a:r>
              <a:rPr lang="en-GB" sz="1400" dirty="0">
                <a:latin typeface="Arial-Rounded" charset="0"/>
                <a:ea typeface="Arial-Rounded" charset="0"/>
                <a:cs typeface="Arial-Rounded" charset="0"/>
              </a:rPr>
              <a:t>ạ</a:t>
            </a:r>
            <a:r>
              <a:rPr lang="vi-VN" sz="1400" dirty="0">
                <a:latin typeface="Arial-Rounded" charset="0"/>
                <a:ea typeface="Arial-Rounded" charset="0"/>
                <a:cs typeface="Arial-Rounded" charset="0"/>
              </a:rPr>
              <a:t>i thì không thốy bố và em đâu. Nam vừa chạy tìm vừa gọi “Bố ơi! Bố ơi!”. Hoảng hốt, Nam suýt khóc. Ch</a:t>
            </a:r>
            <a:r>
              <a:rPr lang="en-GB" sz="1400" dirty="0">
                <a:latin typeface="Arial-Rounded" charset="0"/>
                <a:ea typeface="Arial-Rounded" charset="0"/>
                <a:cs typeface="Arial-Rounded" charset="0"/>
              </a:rPr>
              <a:t>ợ</a:t>
            </a:r>
            <a:r>
              <a:rPr lang="vi-VN" sz="1400" dirty="0">
                <a:latin typeface="Arial-Rounded" charset="0"/>
                <a:ea typeface="Arial-Rounded" charset="0"/>
                <a:cs typeface="Arial-Rounded" charset="0"/>
              </a:rPr>
              <a:t>t Nam nhìn thấy tấm biển "Lối ra cổng". Nhớ lời bố dặn, Nam đi theo hướng tấm biển chỉ đường. “A, lá cờ kia rồi!”. Nam mừng rỡ khi thấy bố và em đang chờ ở đó.</a:t>
            </a:r>
            <a:endParaRPr lang="en-US" sz="1400" dirty="0">
              <a:latin typeface="Arial-Rounded" charset="0"/>
              <a:ea typeface="Arial-Rounded" charset="0"/>
              <a:cs typeface="Arial-Rounded" charset="0"/>
            </a:endParaRPr>
          </a:p>
          <a:p>
            <a:pPr>
              <a:lnSpc>
                <a:spcPct val="150000"/>
              </a:lnSpc>
            </a:pPr>
            <a:r>
              <a:rPr lang="en-US" sz="1400" i="1" dirty="0">
                <a:latin typeface="Arial-Rounded" charset="0"/>
                <a:ea typeface="Arial-Rounded" charset="0"/>
                <a:cs typeface="Arial-Rounded" charset="0"/>
              </a:rPr>
              <a:t>                     </a:t>
            </a:r>
            <a:r>
              <a:rPr lang="vi-VN" sz="1400" i="1" dirty="0">
                <a:latin typeface="Arial-Rounded" charset="0"/>
                <a:ea typeface="Arial-Rounded" charset="0"/>
                <a:cs typeface="Arial-Rounded" charset="0"/>
              </a:rPr>
              <a:t>     </a:t>
            </a:r>
            <a:r>
              <a:rPr lang="en-US" sz="1400" i="1" dirty="0">
                <a:latin typeface="Arial-Rounded" charset="0"/>
                <a:ea typeface="Arial-Rounded" charset="0"/>
                <a:cs typeface="Arial-Rounded" charset="0"/>
              </a:rPr>
              <a:t>      ( T</a:t>
            </a:r>
            <a:r>
              <a:rPr lang="vi-VN" sz="1400" i="1" dirty="0">
                <a:latin typeface="Arial-Rounded" charset="0"/>
                <a:ea typeface="Arial-Rounded" charset="0"/>
                <a:cs typeface="Arial-Rounded" charset="0"/>
              </a:rPr>
              <a:t>heo</a:t>
            </a:r>
            <a:r>
              <a:rPr lang="vi-VN" sz="1400" dirty="0">
                <a:latin typeface="Arial-Rounded" charset="0"/>
                <a:ea typeface="Arial-Rounded" charset="0"/>
                <a:cs typeface="Arial-Rounded" charset="0"/>
              </a:rPr>
              <a:t> Phạm Thị Thuý - Tuấn Hiển</a:t>
            </a:r>
            <a:r>
              <a:rPr lang="en-US" sz="1400" dirty="0">
                <a:latin typeface="Arial-Rounded" charset="0"/>
                <a:ea typeface="Arial-Rounded" charset="0"/>
                <a:cs typeface="Arial-Rounded" charset="0"/>
              </a:rPr>
              <a:t>)</a:t>
            </a:r>
            <a:endParaRPr lang="en-US" sz="1400" i="1" dirty="0">
              <a:latin typeface="Arial-Rounded" charset="0"/>
              <a:ea typeface="Arial-Rounded" charset="0"/>
              <a:cs typeface="Arial-Rounded" charset="0"/>
            </a:endParaRPr>
          </a:p>
          <a:p>
            <a:pPr indent="228600" algn="just">
              <a:lnSpc>
                <a:spcPct val="150000"/>
              </a:lnSpc>
              <a:spcAft>
                <a:spcPts val="0"/>
              </a:spcAft>
            </a:pPr>
            <a:endParaRPr lang="en-US" sz="1300" dirty="0">
              <a:effectLst/>
              <a:latin typeface="Arial"/>
              <a:ea typeface="Arial"/>
            </a:endParaRPr>
          </a:p>
        </p:txBody>
      </p:sp>
      <p:sp>
        <p:nvSpPr>
          <p:cNvPr id="7" name="Shape 660"/>
          <p:cNvSpPr txBox="1"/>
          <p:nvPr/>
        </p:nvSpPr>
        <p:spPr>
          <a:xfrm>
            <a:off x="95249" y="3419475"/>
            <a:ext cx="4200525" cy="1176655"/>
          </a:xfrm>
          <a:prstGeom prst="rect">
            <a:avLst/>
          </a:prstGeom>
          <a:noFill/>
        </p:spPr>
        <p:txBody>
          <a:bodyPr lIns="0" tIns="0" rIns="0" bIns="0"/>
          <a:lstStyle/>
          <a:p>
            <a:pPr indent="228600" algn="just">
              <a:lnSpc>
                <a:spcPct val="132000"/>
              </a:lnSpc>
              <a:spcAft>
                <a:spcPts val="0"/>
              </a:spcAft>
            </a:pPr>
            <a:r>
              <a:rPr lang="vi-VN" sz="1400" dirty="0">
                <a:latin typeface="Arial-Rounded" charset="0"/>
                <a:ea typeface="Arial-Rounded" charset="0"/>
                <a:cs typeface="Arial-Rounded" charset="0"/>
              </a:rPr>
              <a:t>Sáng chủ nhật, bố cho Nam và em đi công viên. Công viên đông như hội. Khi vào cổng, b</a:t>
            </a:r>
            <a:r>
              <a:rPr lang="en-US" sz="1400" dirty="0">
                <a:latin typeface="Arial-Rounded" charset="0"/>
                <a:ea typeface="Arial-Rounded" charset="0"/>
                <a:cs typeface="Arial-Rounded" charset="0"/>
              </a:rPr>
              <a:t>ố</a:t>
            </a:r>
            <a:r>
              <a:rPr lang="vi-VN" sz="1400" dirty="0">
                <a:latin typeface="Arial-Rounded" charset="0"/>
                <a:ea typeface="Arial-Rounded" charset="0"/>
                <a:cs typeface="Arial-Rounded" charset="0"/>
              </a:rPr>
              <a:t> dặn: "Các con cẩn thận kẻo bị lạc. Nếu không may bị lạc, các con nhớ đi ra cổng nãy. Nhìn kìa, trên cổng có lá cờ rất to".</a:t>
            </a:r>
            <a:r>
              <a:rPr lang="vi-VN" sz="1400" dirty="0">
                <a:effectLst/>
                <a:latin typeface="Arial-Rounded" charset="0"/>
                <a:ea typeface="Arial-Rounded" charset="0"/>
                <a:cs typeface="Arial-Rounded" charset="0"/>
              </a:rPr>
              <a:t>.</a:t>
            </a:r>
            <a:endParaRPr lang="en-US" sz="1400" dirty="0">
              <a:effectLst/>
              <a:latin typeface="Arial-Rounded" charset="0"/>
              <a:ea typeface="Arial-Rounded" charset="0"/>
              <a:cs typeface="Arial-Rounded" charset="0"/>
            </a:endParaRPr>
          </a:p>
        </p:txBody>
      </p:sp>
      <p:pic>
        <p:nvPicPr>
          <p:cNvPr id="8" name="Picutre 487"/>
          <p:cNvPicPr/>
          <p:nvPr/>
        </p:nvPicPr>
        <p:blipFill rotWithShape="1">
          <a:blip r:embed="rId4"/>
          <a:srcRect t="29400"/>
          <a:stretch/>
        </p:blipFill>
        <p:spPr bwMode="auto">
          <a:xfrm>
            <a:off x="0" y="0"/>
            <a:ext cx="4295776" cy="2828925"/>
          </a:xfrm>
          <a:prstGeom prst="rect">
            <a:avLst/>
          </a:prstGeom>
          <a:ln>
            <a:noFill/>
          </a:ln>
          <a:extLst>
            <a:ext uri="{53640926-AAD7-44D8-BBD7-CCE9431645EC}">
              <a14:shadowObscured xmlns:a14="http://schemas.microsoft.com/office/drawing/2010/main"/>
            </a:ext>
          </a:extLst>
        </p:spPr>
      </p:pic>
      <p:pic>
        <p:nvPicPr>
          <p:cNvPr id="9" name="Shape 488"/>
          <p:cNvPicPr/>
          <p:nvPr/>
        </p:nvPicPr>
        <p:blipFill rotWithShape="1">
          <a:blip r:embed="rId5"/>
          <a:srcRect b="74449"/>
          <a:stretch/>
        </p:blipFill>
        <p:spPr bwMode="auto">
          <a:xfrm>
            <a:off x="4657724" y="0"/>
            <a:ext cx="4486275" cy="2752725"/>
          </a:xfrm>
          <a:prstGeom prst="rect">
            <a:avLst/>
          </a:prstGeom>
          <a:ln>
            <a:noFill/>
          </a:ln>
          <a:extLst>
            <a:ext uri="{53640926-AAD7-44D8-BBD7-CCE9431645EC}">
              <a14:shadowObscured xmlns:a14="http://schemas.microsoft.com/office/drawing/2010/main"/>
            </a:ext>
          </a:extLst>
        </p:spPr>
      </p:pic>
      <p:pic>
        <p:nvPicPr>
          <p:cNvPr id="2" name="Nếu không may bị lạc.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44600" y="3703003"/>
            <a:ext cx="609600" cy="609600"/>
          </a:xfrm>
          <a:prstGeom prst="rect">
            <a:avLst/>
          </a:prstGeom>
        </p:spPr>
      </p:pic>
      <p:sp>
        <p:nvSpPr>
          <p:cNvPr id="3" name="Rectangle 2"/>
          <p:cNvSpPr/>
          <p:nvPr/>
        </p:nvSpPr>
        <p:spPr>
          <a:xfrm>
            <a:off x="1288852" y="3002062"/>
            <a:ext cx="1813317" cy="307777"/>
          </a:xfrm>
          <a:prstGeom prst="rect">
            <a:avLst/>
          </a:prstGeom>
        </p:spPr>
        <p:txBody>
          <a:bodyPr wrap="none">
            <a:spAutoFit/>
          </a:bodyPr>
          <a:lstStyle/>
          <a:p>
            <a:pPr algn="ct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14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14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463504728"/>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chemeClr val="tx1"/>
                </a:solidFill>
                <a:latin typeface="Arial-Rounded" charset="0"/>
                <a:ea typeface="Arial-Rounded" charset="0"/>
                <a:cs typeface="Arial-Rounded" charset="0"/>
              </a:rPr>
              <a:t>Sáng chủ nhật, bố cho Nam và em đi công viên. Công viên đông như hội. Khi vào cổng, b</a:t>
            </a:r>
            <a:r>
              <a:rPr lang="en-US" sz="2600" dirty="0">
                <a:solidFill>
                  <a:schemeClr val="tx1"/>
                </a:solidFill>
                <a:latin typeface="Arial-Rounded" charset="0"/>
                <a:ea typeface="Arial-Rounded" charset="0"/>
                <a:cs typeface="Arial-Rounded" charset="0"/>
              </a:rPr>
              <a:t>ố</a:t>
            </a:r>
            <a:r>
              <a:rPr lang="vi-VN" sz="2600" dirty="0">
                <a:solidFill>
                  <a:schemeClr val="tx1"/>
                </a:solidFill>
                <a:latin typeface="Arial-Rounded" charset="0"/>
                <a:ea typeface="Arial-Rounded" charset="0"/>
                <a:cs typeface="Arial-Rounded" charset="0"/>
              </a:rPr>
              <a:t> dặn: "Các con cẩn thận kẻo bị lạc. Nếu không may bị lạc, các con nhớ đi ra cổng n</a:t>
            </a:r>
            <a:r>
              <a:rPr lang="en-US" sz="2600" dirty="0">
                <a:solidFill>
                  <a:schemeClr val="tx1"/>
                </a:solidFill>
                <a:latin typeface="Arial-Rounded" charset="0"/>
                <a:ea typeface="Arial-Rounded" charset="0"/>
                <a:cs typeface="Arial-Rounded" charset="0"/>
              </a:rPr>
              <a:t>à</a:t>
            </a:r>
            <a:r>
              <a:rPr lang="vi-VN" sz="2600" dirty="0">
                <a:solidFill>
                  <a:schemeClr val="tx1"/>
                </a:solidFill>
                <a:latin typeface="Arial-Rounded" charset="0"/>
                <a:ea typeface="Arial-Rounded" charset="0"/>
                <a:cs typeface="Arial-Rounded" charset="0"/>
              </a:rPr>
              <a:t>y. Nhìn kìa, trên cổng có lá cờ rất to</a:t>
            </a:r>
            <a:r>
              <a:rPr lang="en-US" sz="2600" dirty="0">
                <a:solidFill>
                  <a:schemeClr val="tx1"/>
                </a:solidFill>
                <a:latin typeface="Arial-Rounded" charset="0"/>
                <a:ea typeface="Arial-Rounded" charset="0"/>
                <a:cs typeface="Arial-Rounded" charset="0"/>
              </a:rPr>
              <a:t>.</a:t>
            </a:r>
            <a:r>
              <a:rPr lang="vi-VN" sz="2600" dirty="0">
                <a:solidFill>
                  <a:schemeClr val="tx1"/>
                </a:solidFill>
                <a:latin typeface="Arial-Rounded" charset="0"/>
                <a:ea typeface="Arial-Rounded" charset="0"/>
                <a:cs typeface="Arial-Rounded" charset="0"/>
              </a:rPr>
              <a:t>".</a:t>
            </a:r>
            <a:endParaRPr lang="en-US" sz="2600" dirty="0">
              <a:solidFill>
                <a:schemeClr val="tx1"/>
              </a:solidFill>
              <a:latin typeface="Arial-Rounded" charset="0"/>
              <a:ea typeface="Arial-Rounded" charset="0"/>
              <a:cs typeface="Arial-Rounded" charset="0"/>
            </a:endParaRPr>
          </a:p>
          <a:p>
            <a:pPr algn="just"/>
            <a:r>
              <a:rPr lang="en-US" sz="2600" dirty="0">
                <a:solidFill>
                  <a:schemeClr val="tx1"/>
                </a:solidFill>
                <a:latin typeface="Arial-Rounded" charset="0"/>
                <a:ea typeface="Arial-Rounded" charset="0"/>
                <a:cs typeface="Arial-Rounded" charset="0"/>
              </a:rPr>
              <a:t>	</a:t>
            </a:r>
            <a:r>
              <a:rPr lang="vi-VN" sz="2600" dirty="0">
                <a:solidFill>
                  <a:schemeClr val="tx1"/>
                </a:solidFill>
                <a:latin typeface="Arial-Rounded" charset="0"/>
                <a:ea typeface="Arial-Rounded" charset="0"/>
                <a:cs typeface="Arial-Rounded" charset="0"/>
              </a:rPr>
              <a:t>Công viên đ</a:t>
            </a:r>
            <a:r>
              <a:rPr lang="en-US" sz="2600" dirty="0">
                <a:solidFill>
                  <a:schemeClr val="tx1"/>
                </a:solidFill>
                <a:latin typeface="Arial-Rounded" charset="0"/>
                <a:ea typeface="Arial-Rounded" charset="0"/>
                <a:cs typeface="Arial-Rounded" charset="0"/>
              </a:rPr>
              <a:t>ẹ</a:t>
            </a:r>
            <a:r>
              <a:rPr lang="vi-VN" sz="2600" dirty="0">
                <a:solidFill>
                  <a:schemeClr val="tx1"/>
                </a:solidFill>
                <a:latin typeface="Arial-Rounded" charset="0"/>
                <a:ea typeface="Arial-Rounded" charset="0"/>
                <a:cs typeface="Arial-Rounded" charset="0"/>
              </a:rPr>
              <a:t>p qu</a:t>
            </a:r>
            <a:r>
              <a:rPr lang="en-US" sz="2600" dirty="0">
                <a:solidFill>
                  <a:schemeClr val="tx1"/>
                </a:solidFill>
                <a:latin typeface="Arial-Rounded" charset="0"/>
                <a:ea typeface="Arial-Rounded" charset="0"/>
                <a:cs typeface="Arial-Rounded" charset="0"/>
              </a:rPr>
              <a:t>á</a:t>
            </a:r>
            <a:r>
              <a:rPr lang="vi-VN" sz="2600" dirty="0">
                <a:solidFill>
                  <a:schemeClr val="tx1"/>
                </a:solidFill>
                <a:latin typeface="Arial-Rounded" charset="0"/>
                <a:ea typeface="Arial-Rounded" charset="0"/>
                <a:cs typeface="Arial-Rounded" charset="0"/>
              </a:rPr>
              <a:t>. Nam cứ m</a:t>
            </a:r>
            <a:r>
              <a:rPr lang="en-US" sz="2600" dirty="0">
                <a:solidFill>
                  <a:schemeClr val="tx1"/>
                </a:solidFill>
                <a:latin typeface="Arial-Rounded" charset="0"/>
                <a:ea typeface="Arial-Rounded" charset="0"/>
                <a:cs typeface="Arial-Rounded" charset="0"/>
              </a:rPr>
              <a:t>ả</a:t>
            </a:r>
            <a:r>
              <a:rPr lang="vi-VN" sz="2600" dirty="0">
                <a:solidFill>
                  <a:schemeClr val="tx1"/>
                </a:solidFill>
                <a:latin typeface="Arial-Rounded" charset="0"/>
                <a:ea typeface="Arial-Rounded" charset="0"/>
                <a:cs typeface="Arial-Rounded" charset="0"/>
              </a:rPr>
              <a:t>i mê xem hết chỗ này đến chỗ khác. Lúc ngoảnh l</a:t>
            </a:r>
            <a:r>
              <a:rPr lang="en-US" sz="2600" dirty="0">
                <a:solidFill>
                  <a:schemeClr val="tx1"/>
                </a:solidFill>
                <a:latin typeface="Arial-Rounded" charset="0"/>
                <a:ea typeface="Arial-Rounded" charset="0"/>
                <a:cs typeface="Arial-Rounded" charset="0"/>
              </a:rPr>
              <a:t>ạ</a:t>
            </a:r>
            <a:r>
              <a:rPr lang="vi-VN" sz="2600" dirty="0">
                <a:solidFill>
                  <a:schemeClr val="tx1"/>
                </a:solidFill>
                <a:latin typeface="Arial-Rounded" charset="0"/>
                <a:ea typeface="Arial-Rounded" charset="0"/>
                <a:cs typeface="Arial-Rounded" charset="0"/>
              </a:rPr>
              <a:t>i thì không th</a:t>
            </a:r>
            <a:r>
              <a:rPr lang="en-GB" sz="2600" dirty="0">
                <a:solidFill>
                  <a:schemeClr val="tx1"/>
                </a:solidFill>
                <a:latin typeface="Arial-Rounded" charset="0"/>
                <a:ea typeface="Arial-Rounded" charset="0"/>
                <a:cs typeface="Arial-Rounded" charset="0"/>
              </a:rPr>
              <a:t>ấ</a:t>
            </a:r>
            <a:r>
              <a:rPr lang="vi-VN" sz="2600" dirty="0">
                <a:solidFill>
                  <a:schemeClr val="tx1"/>
                </a:solidFill>
                <a:latin typeface="Arial-Rounded" charset="0"/>
                <a:ea typeface="Arial-Rounded" charset="0"/>
                <a:cs typeface="Arial-Rounded" charset="0"/>
              </a:rPr>
              <a:t>y bố và em đâu. Nam vừa chạy tìm vừa gọi “Bố ơi! Bố ơi!”. Hoảng hốt, Nam suýt khóc. Ch</a:t>
            </a:r>
            <a:r>
              <a:rPr lang="en-US" sz="2600" dirty="0" err="1">
                <a:solidFill>
                  <a:schemeClr val="tx1"/>
                </a:solidFill>
                <a:latin typeface="Arial-Rounded" charset="0"/>
                <a:ea typeface="Arial-Rounded" charset="0"/>
                <a:cs typeface="Arial-Rounded" charset="0"/>
              </a:rPr>
              <a:t>ợt</a:t>
            </a:r>
            <a:r>
              <a:rPr lang="vi-VN" sz="2600" dirty="0">
                <a:solidFill>
                  <a:schemeClr val="tx1"/>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chemeClr val="tx1"/>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3" name="TextBox 2"/>
          <p:cNvSpPr txBox="1"/>
          <p:nvPr/>
        </p:nvSpPr>
        <p:spPr>
          <a:xfrm>
            <a:off x="2933700" y="2455364"/>
            <a:ext cx="1724025" cy="492443"/>
          </a:xfrm>
          <a:prstGeom prst="rect">
            <a:avLst/>
          </a:prstGeom>
          <a:noFill/>
        </p:spPr>
        <p:txBody>
          <a:bodyPr wrap="square" rtlCol="0">
            <a:spAutoFit/>
          </a:bodyPr>
          <a:lstStyle/>
          <a:p>
            <a:r>
              <a:rPr lang="en-US" sz="2600" dirty="0" err="1">
                <a:solidFill>
                  <a:srgbClr val="FF0000"/>
                </a:solidFill>
                <a:latin typeface="Arial-Rounded" charset="0"/>
                <a:ea typeface="Arial-Rounded" charset="0"/>
                <a:cs typeface="Arial-Rounded" charset="0"/>
              </a:rPr>
              <a:t>ngoảnh</a:t>
            </a:r>
            <a:r>
              <a:rPr lang="en-US" sz="2600" dirty="0">
                <a:solidFill>
                  <a:srgbClr val="FF0000"/>
                </a:solidFill>
                <a:latin typeface="Arial-Rounded" charset="0"/>
                <a:ea typeface="Arial-Rounded" charset="0"/>
                <a:cs typeface="Arial-Rounded" charset="0"/>
              </a:rPr>
              <a:t> </a:t>
            </a:r>
            <a:r>
              <a:rPr lang="en-US" sz="2600" dirty="0" err="1">
                <a:solidFill>
                  <a:srgbClr val="FF0000"/>
                </a:solidFill>
                <a:latin typeface="Arial-Rounded" charset="0"/>
                <a:ea typeface="Arial-Rounded" charset="0"/>
                <a:cs typeface="Arial-Rounded" charset="0"/>
              </a:rPr>
              <a:t>lại</a:t>
            </a:r>
            <a:endParaRPr lang="en-US" sz="2600" dirty="0">
              <a:solidFill>
                <a:srgbClr val="FF0000"/>
              </a:solidFill>
              <a:latin typeface="Arial-Rounded" charset="0"/>
              <a:ea typeface="Arial-Rounded" charset="0"/>
              <a:cs typeface="Arial-Rounded" charset="0"/>
            </a:endParaRPr>
          </a:p>
        </p:txBody>
      </p:sp>
      <p:sp>
        <p:nvSpPr>
          <p:cNvPr id="22" name="TextBox 21"/>
          <p:cNvSpPr txBox="1"/>
          <p:nvPr/>
        </p:nvSpPr>
        <p:spPr>
          <a:xfrm>
            <a:off x="3286125" y="2445839"/>
            <a:ext cx="1266825" cy="492443"/>
          </a:xfrm>
          <a:prstGeom prst="rect">
            <a:avLst/>
          </a:prstGeom>
          <a:noFill/>
        </p:spPr>
        <p:txBody>
          <a:bodyPr wrap="square" rtlCol="0">
            <a:spAutoFit/>
          </a:bodyPr>
          <a:lstStyle/>
          <a:p>
            <a:r>
              <a:rPr lang="en-US" sz="2600" dirty="0" err="1">
                <a:solidFill>
                  <a:srgbClr val="4CA420"/>
                </a:solidFill>
                <a:latin typeface="Arial-Rounded" charset="0"/>
                <a:ea typeface="Arial-Rounded" charset="0"/>
                <a:cs typeface="Arial-Rounded" charset="0"/>
              </a:rPr>
              <a:t>oanh</a:t>
            </a:r>
            <a:endParaRPr lang="en-US" sz="2600" dirty="0">
              <a:solidFill>
                <a:srgbClr val="4CA420"/>
              </a:solidFill>
              <a:latin typeface="Arial-Rounded" charset="0"/>
              <a:ea typeface="Arial-Rounded" charset="0"/>
              <a:cs typeface="Arial-Rounded" charset="0"/>
            </a:endParaRPr>
          </a:p>
        </p:txBody>
      </p:sp>
      <p:cxnSp>
        <p:nvCxnSpPr>
          <p:cNvPr id="6" name="Straight Connector 5"/>
          <p:cNvCxnSpPr/>
          <p:nvPr/>
        </p:nvCxnSpPr>
        <p:spPr>
          <a:xfrm>
            <a:off x="6381750" y="32575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71475" y="3686175"/>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86125" y="40576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86475" y="403860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492445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8">
            <a:extLst>
              <a:ext uri="{FF2B5EF4-FFF2-40B4-BE49-F238E27FC236}">
                <a16:creationId xmlns:a16="http://schemas.microsoft.com/office/drawing/2014/main" id="{97CDA310-DDA7-47C0-8950-DB78C5D823B7}"/>
              </a:ext>
            </a:extLst>
          </p:cNvPr>
          <p:cNvSpPr/>
          <p:nvPr/>
        </p:nvSpPr>
        <p:spPr>
          <a:xfrm>
            <a:off x="1" y="-324983"/>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chemeClr val="tx1"/>
                </a:solidFill>
                <a:latin typeface="Arial-Rounded" charset="0"/>
                <a:ea typeface="Arial-Rounded" charset="0"/>
                <a:cs typeface="Arial-Rounded" charset="0"/>
              </a:rPr>
              <a:t>Sáng chủ nhật, bố cho Nam và em đi công viên. Công viên đông như hội. Khi vào cổng, b</a:t>
            </a:r>
            <a:r>
              <a:rPr lang="en-US" sz="2600" dirty="0">
                <a:solidFill>
                  <a:schemeClr val="tx1"/>
                </a:solidFill>
                <a:latin typeface="Arial-Rounded" charset="0"/>
                <a:ea typeface="Arial-Rounded" charset="0"/>
                <a:cs typeface="Arial-Rounded" charset="0"/>
              </a:rPr>
              <a:t>ố</a:t>
            </a:r>
            <a:r>
              <a:rPr lang="vi-VN" sz="2600" dirty="0">
                <a:solidFill>
                  <a:schemeClr val="tx1"/>
                </a:solidFill>
                <a:latin typeface="Arial-Rounded" charset="0"/>
                <a:ea typeface="Arial-Rounded" charset="0"/>
                <a:cs typeface="Arial-Rounded" charset="0"/>
              </a:rPr>
              <a:t> dặn: "Các con cẩn thận kẻo bị lạc. Nếu không may bị lạc, các con nhớ đi ra cổng nãy. Nhìn kìa, trên cổng có lá cờ rất to"..</a:t>
            </a:r>
            <a:endParaRPr lang="en-US" sz="2600" dirty="0">
              <a:solidFill>
                <a:schemeClr val="tx1"/>
              </a:solidFill>
              <a:latin typeface="Arial-Rounded" charset="0"/>
              <a:ea typeface="Arial-Rounded" charset="0"/>
              <a:cs typeface="Arial-Rounded" charset="0"/>
            </a:endParaRPr>
          </a:p>
          <a:p>
            <a:pPr algn="just"/>
            <a:r>
              <a:rPr lang="en-US" sz="2600" dirty="0">
                <a:solidFill>
                  <a:schemeClr val="tx1"/>
                </a:solidFill>
                <a:latin typeface="Arial-Rounded" charset="0"/>
                <a:ea typeface="Arial-Rounded" charset="0"/>
                <a:cs typeface="Arial-Rounded" charset="0"/>
              </a:rPr>
              <a:t>	</a:t>
            </a:r>
            <a:r>
              <a:rPr lang="vi-VN" sz="2600" dirty="0">
                <a:solidFill>
                  <a:schemeClr val="tx1"/>
                </a:solidFill>
                <a:latin typeface="Arial-Rounded" charset="0"/>
                <a:ea typeface="Arial-Rounded" charset="0"/>
                <a:cs typeface="Arial-Rounded" charset="0"/>
              </a:rPr>
              <a:t>Công viên đ</a:t>
            </a:r>
            <a:r>
              <a:rPr lang="en-US" sz="2600" dirty="0">
                <a:solidFill>
                  <a:schemeClr val="tx1"/>
                </a:solidFill>
                <a:latin typeface="Arial-Rounded" charset="0"/>
                <a:ea typeface="Arial-Rounded" charset="0"/>
                <a:cs typeface="Arial-Rounded" charset="0"/>
              </a:rPr>
              <a:t>ẹ</a:t>
            </a:r>
            <a:r>
              <a:rPr lang="vi-VN" sz="2600" dirty="0">
                <a:solidFill>
                  <a:schemeClr val="tx1"/>
                </a:solidFill>
                <a:latin typeface="Arial-Rounded" charset="0"/>
                <a:ea typeface="Arial-Rounded" charset="0"/>
                <a:cs typeface="Arial-Rounded" charset="0"/>
              </a:rPr>
              <a:t>p qu</a:t>
            </a:r>
            <a:r>
              <a:rPr lang="en-US" sz="2600" dirty="0">
                <a:solidFill>
                  <a:schemeClr val="tx1"/>
                </a:solidFill>
                <a:latin typeface="Arial-Rounded" charset="0"/>
                <a:ea typeface="Arial-Rounded" charset="0"/>
                <a:cs typeface="Arial-Rounded" charset="0"/>
              </a:rPr>
              <a:t>á</a:t>
            </a:r>
            <a:r>
              <a:rPr lang="vi-VN" sz="2600" dirty="0">
                <a:solidFill>
                  <a:schemeClr val="tx1"/>
                </a:solidFill>
                <a:latin typeface="Arial-Rounded" charset="0"/>
                <a:ea typeface="Arial-Rounded" charset="0"/>
                <a:cs typeface="Arial-Rounded" charset="0"/>
              </a:rPr>
              <a:t>. Nam cứ mài mê xem hết chỗ này đến chỗ khác. Lúc ngoảnh l</a:t>
            </a:r>
            <a:r>
              <a:rPr lang="en-US" sz="2600" dirty="0">
                <a:solidFill>
                  <a:schemeClr val="tx1"/>
                </a:solidFill>
                <a:latin typeface="Arial-Rounded" charset="0"/>
                <a:ea typeface="Arial-Rounded" charset="0"/>
                <a:cs typeface="Arial-Rounded" charset="0"/>
              </a:rPr>
              <a:t>ạ</a:t>
            </a:r>
            <a:r>
              <a:rPr lang="vi-VN" sz="2600" dirty="0">
                <a:solidFill>
                  <a:schemeClr val="tx1"/>
                </a:solidFill>
                <a:latin typeface="Arial-Rounded" charset="0"/>
                <a:ea typeface="Arial-Rounded" charset="0"/>
                <a:cs typeface="Arial-Rounded" charset="0"/>
              </a:rPr>
              <a:t>i thì không th</a:t>
            </a:r>
            <a:r>
              <a:rPr lang="en-GB" sz="2600" dirty="0">
                <a:solidFill>
                  <a:schemeClr val="tx1"/>
                </a:solidFill>
                <a:latin typeface="Arial-Rounded" charset="0"/>
                <a:ea typeface="Arial-Rounded" charset="0"/>
                <a:cs typeface="Arial-Rounded" charset="0"/>
              </a:rPr>
              <a:t>ấ</a:t>
            </a:r>
            <a:r>
              <a:rPr lang="vi-VN" sz="2600" dirty="0">
                <a:solidFill>
                  <a:schemeClr val="tx1"/>
                </a:solidFill>
                <a:latin typeface="Arial-Rounded" charset="0"/>
                <a:ea typeface="Arial-Rounded" charset="0"/>
                <a:cs typeface="Arial-Rounded" charset="0"/>
              </a:rPr>
              <a:t>y bố và em đâu. Nam vừa chạy tìm vừa gọi “Bố ơi! Bố ơi!”. Hoảng hốt, Nam suýt khóc. Ch</a:t>
            </a:r>
            <a:r>
              <a:rPr lang="en-US" sz="2600" dirty="0" err="1">
                <a:solidFill>
                  <a:schemeClr val="tx1"/>
                </a:solidFill>
                <a:latin typeface="Arial-Rounded" charset="0"/>
                <a:ea typeface="Arial-Rounded" charset="0"/>
                <a:cs typeface="Arial-Rounded" charset="0"/>
              </a:rPr>
              <a:t>ợt</a:t>
            </a:r>
            <a:r>
              <a:rPr lang="vi-VN" sz="2600" dirty="0">
                <a:solidFill>
                  <a:schemeClr val="tx1"/>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chemeClr val="tx1"/>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rgbClr val="002060"/>
                </a:solidFill>
                <a:latin typeface="Arial-Rounded" charset="0"/>
                <a:ea typeface="Arial-Rounded" charset="0"/>
                <a:cs typeface="Arial-Rounded" charset="0"/>
              </a:rPr>
              <a:t>Sáng chủ nhật, bố cho Nam và em đi công viên. Công viên đông như hội. Khi vào cổng, b</a:t>
            </a:r>
            <a:r>
              <a:rPr lang="en-US" sz="2600" dirty="0">
                <a:solidFill>
                  <a:srgbClr val="002060"/>
                </a:solidFill>
                <a:latin typeface="Arial-Rounded" charset="0"/>
                <a:ea typeface="Arial-Rounded" charset="0"/>
                <a:cs typeface="Arial-Rounded" charset="0"/>
              </a:rPr>
              <a:t>ố</a:t>
            </a:r>
            <a:r>
              <a:rPr lang="vi-VN" sz="2600" dirty="0">
                <a:solidFill>
                  <a:srgbClr val="002060"/>
                </a:solidFill>
                <a:latin typeface="Arial-Rounded" charset="0"/>
                <a:ea typeface="Arial-Rounded" charset="0"/>
                <a:cs typeface="Arial-Rounded" charset="0"/>
              </a:rPr>
              <a:t> dặn: "Các con cẩn thận kẻo bị lạc. Nếu không may bị lạc, các con nhớ đi ra cổng n</a:t>
            </a:r>
            <a:r>
              <a:rPr lang="en-US" sz="2600" dirty="0">
                <a:solidFill>
                  <a:srgbClr val="002060"/>
                </a:solidFill>
                <a:latin typeface="Arial-Rounded" charset="0"/>
                <a:ea typeface="Arial-Rounded" charset="0"/>
                <a:cs typeface="Arial-Rounded" charset="0"/>
              </a:rPr>
              <a:t>à</a:t>
            </a:r>
            <a:r>
              <a:rPr lang="vi-VN" sz="2600" dirty="0">
                <a:solidFill>
                  <a:srgbClr val="002060"/>
                </a:solidFill>
                <a:latin typeface="Arial-Rounded" charset="0"/>
                <a:ea typeface="Arial-Rounded" charset="0"/>
                <a:cs typeface="Arial-Rounded" charset="0"/>
              </a:rPr>
              <a:t>y. Nhìn kìa, trên cổng có lá cờ rất to"..</a:t>
            </a:r>
            <a:endParaRPr lang="en-US" sz="2600" dirty="0">
              <a:solidFill>
                <a:srgbClr val="002060"/>
              </a:solidFill>
              <a:latin typeface="Arial-Rounded" charset="0"/>
              <a:ea typeface="Arial-Rounded" charset="0"/>
              <a:cs typeface="Arial-Rounded" charset="0"/>
            </a:endParaRPr>
          </a:p>
          <a:p>
            <a:pPr algn="just"/>
            <a:r>
              <a:rPr lang="en-US" sz="2600" dirty="0">
                <a:solidFill>
                  <a:srgbClr val="002060"/>
                </a:solidFill>
                <a:latin typeface="Arial-Rounded" charset="0"/>
                <a:ea typeface="Arial-Rounded" charset="0"/>
                <a:cs typeface="Arial-Rounded" charset="0"/>
              </a:rPr>
              <a:t>	</a:t>
            </a:r>
            <a:r>
              <a:rPr lang="vi-VN" sz="2600" dirty="0">
                <a:solidFill>
                  <a:srgbClr val="002060"/>
                </a:solidFill>
                <a:latin typeface="Arial-Rounded" charset="0"/>
                <a:ea typeface="Arial-Rounded" charset="0"/>
                <a:cs typeface="Arial-Rounded" charset="0"/>
              </a:rPr>
              <a:t>Công viên đ</a:t>
            </a:r>
            <a:r>
              <a:rPr lang="en-US" sz="2600" dirty="0">
                <a:solidFill>
                  <a:srgbClr val="002060"/>
                </a:solidFill>
                <a:latin typeface="Arial-Rounded" charset="0"/>
                <a:ea typeface="Arial-Rounded" charset="0"/>
                <a:cs typeface="Arial-Rounded" charset="0"/>
              </a:rPr>
              <a:t>ẹ</a:t>
            </a:r>
            <a:r>
              <a:rPr lang="vi-VN" sz="2600" dirty="0">
                <a:solidFill>
                  <a:srgbClr val="002060"/>
                </a:solidFill>
                <a:latin typeface="Arial-Rounded" charset="0"/>
                <a:ea typeface="Arial-Rounded" charset="0"/>
                <a:cs typeface="Arial-Rounded" charset="0"/>
              </a:rPr>
              <a:t>p qu</a:t>
            </a:r>
            <a:r>
              <a:rPr lang="en-US" sz="2600" dirty="0">
                <a:solidFill>
                  <a:srgbClr val="002060"/>
                </a:solidFill>
                <a:latin typeface="Arial-Rounded" charset="0"/>
                <a:ea typeface="Arial-Rounded" charset="0"/>
                <a:cs typeface="Arial-Rounded" charset="0"/>
              </a:rPr>
              <a:t>á</a:t>
            </a:r>
            <a:r>
              <a:rPr lang="vi-VN" sz="2600" dirty="0">
                <a:solidFill>
                  <a:srgbClr val="002060"/>
                </a:solidFill>
                <a:latin typeface="Arial-Rounded" charset="0"/>
                <a:ea typeface="Arial-Rounded" charset="0"/>
                <a:cs typeface="Arial-Rounded" charset="0"/>
              </a:rPr>
              <a:t>. Nam cứ m</a:t>
            </a:r>
            <a:r>
              <a:rPr lang="en-US" sz="2600" dirty="0">
                <a:solidFill>
                  <a:srgbClr val="002060"/>
                </a:solidFill>
                <a:latin typeface="Arial-Rounded" charset="0"/>
                <a:ea typeface="Arial-Rounded" charset="0"/>
                <a:cs typeface="Arial-Rounded" charset="0"/>
              </a:rPr>
              <a:t>ả</a:t>
            </a:r>
            <a:r>
              <a:rPr lang="vi-VN" sz="2600" dirty="0">
                <a:solidFill>
                  <a:srgbClr val="002060"/>
                </a:solidFill>
                <a:latin typeface="Arial-Rounded" charset="0"/>
                <a:ea typeface="Arial-Rounded" charset="0"/>
                <a:cs typeface="Arial-Rounded" charset="0"/>
              </a:rPr>
              <a:t>i mê xem hết chỗ này đến chỗ khác. Lúc ngoảnh l</a:t>
            </a:r>
            <a:r>
              <a:rPr lang="en-US" sz="2600" dirty="0">
                <a:solidFill>
                  <a:srgbClr val="002060"/>
                </a:solidFill>
                <a:latin typeface="Arial-Rounded" charset="0"/>
                <a:ea typeface="Arial-Rounded" charset="0"/>
                <a:cs typeface="Arial-Rounded" charset="0"/>
              </a:rPr>
              <a:t>ạ</a:t>
            </a:r>
            <a:r>
              <a:rPr lang="vi-VN" sz="2600" dirty="0">
                <a:solidFill>
                  <a:srgbClr val="002060"/>
                </a:solidFill>
                <a:latin typeface="Arial-Rounded" charset="0"/>
                <a:ea typeface="Arial-Rounded" charset="0"/>
                <a:cs typeface="Arial-Rounded" charset="0"/>
              </a:rPr>
              <a:t>i thì không th</a:t>
            </a:r>
            <a:r>
              <a:rPr lang="en-US" sz="2600" dirty="0">
                <a:solidFill>
                  <a:srgbClr val="002060"/>
                </a:solidFill>
                <a:latin typeface="Arial-Rounded" charset="0"/>
                <a:ea typeface="Arial-Rounded" charset="0"/>
                <a:cs typeface="Arial-Rounded" charset="0"/>
              </a:rPr>
              <a:t>ấ</a:t>
            </a:r>
            <a:r>
              <a:rPr lang="vi-VN" sz="2600" dirty="0">
                <a:solidFill>
                  <a:srgbClr val="002060"/>
                </a:solidFill>
                <a:latin typeface="Arial-Rounded" charset="0"/>
                <a:ea typeface="Arial-Rounded" charset="0"/>
                <a:cs typeface="Arial-Rounded" charset="0"/>
              </a:rPr>
              <a:t>y bố và em đâu. Nam vừa chạy tìm vừa gọi “Bố ơi! Bố ơi!”. Hoảng hốt, Nam suýt khóc. Ch</a:t>
            </a:r>
            <a:r>
              <a:rPr lang="en-US" sz="2600" dirty="0" err="1">
                <a:solidFill>
                  <a:srgbClr val="002060"/>
                </a:solidFill>
                <a:latin typeface="Arial-Rounded" charset="0"/>
                <a:ea typeface="Arial-Rounded" charset="0"/>
                <a:cs typeface="Arial-Rounded" charset="0"/>
              </a:rPr>
              <a:t>ợt</a:t>
            </a:r>
            <a:r>
              <a:rPr lang="vi-VN" sz="2600" dirty="0">
                <a:solidFill>
                  <a:srgbClr val="002060"/>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rgbClr val="002060"/>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796998" y="417414"/>
            <a:ext cx="280643" cy="30143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1</a:t>
            </a:r>
            <a:endParaRPr lang="vi-VN" sz="20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7752099" y="396848"/>
            <a:ext cx="304245" cy="22903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2</a:t>
            </a:r>
            <a:endParaRPr lang="vi-VN" sz="2000" b="1" dirty="0">
              <a:latin typeface="Times New Roman" panose="02020603050405020304" pitchFamily="18" charset="0"/>
              <a:cs typeface="Times New Roman" panose="02020603050405020304" pitchFamily="18" charset="0"/>
            </a:endParaRPr>
          </a:p>
        </p:txBody>
      </p:sp>
      <p:sp>
        <p:nvSpPr>
          <p:cNvPr id="12" name="Lưu đồ: Đường kết nối 11">
            <a:extLst>
              <a:ext uri="{FF2B5EF4-FFF2-40B4-BE49-F238E27FC236}">
                <a16:creationId xmlns:a16="http://schemas.microsoft.com/office/drawing/2014/main" id="{69969A4C-D57A-4C7D-B73C-3C48FA316729}"/>
              </a:ext>
            </a:extLst>
          </p:cNvPr>
          <p:cNvSpPr/>
          <p:nvPr/>
        </p:nvSpPr>
        <p:spPr>
          <a:xfrm>
            <a:off x="2873109" y="864538"/>
            <a:ext cx="283977" cy="261618"/>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3</a:t>
            </a:r>
            <a:endParaRPr lang="vi-VN" sz="2000" b="1" dirty="0">
              <a:latin typeface="Times New Roman" panose="02020603050405020304" pitchFamily="18" charset="0"/>
              <a:cs typeface="Times New Roman" panose="02020603050405020304" pitchFamily="18" charset="0"/>
            </a:endParaRPr>
          </a:p>
        </p:txBody>
      </p:sp>
      <p:sp>
        <p:nvSpPr>
          <p:cNvPr id="15" name="Lưu đồ: Đường kết nối 14">
            <a:extLst>
              <a:ext uri="{FF2B5EF4-FFF2-40B4-BE49-F238E27FC236}">
                <a16:creationId xmlns:a16="http://schemas.microsoft.com/office/drawing/2014/main" id="{1F044D47-2CF2-4C74-BFC9-F1F6021FA1A7}"/>
              </a:ext>
            </a:extLst>
          </p:cNvPr>
          <p:cNvSpPr/>
          <p:nvPr/>
        </p:nvSpPr>
        <p:spPr>
          <a:xfrm>
            <a:off x="691124" y="2115438"/>
            <a:ext cx="246196" cy="31848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4</a:t>
            </a:r>
            <a:endParaRPr lang="vi-VN" sz="2000" b="1" dirty="0">
              <a:latin typeface="Times New Roman" panose="02020603050405020304" pitchFamily="18" charset="0"/>
              <a:cs typeface="Times New Roman" panose="02020603050405020304" pitchFamily="18" charset="0"/>
            </a:endParaRPr>
          </a:p>
        </p:txBody>
      </p:sp>
      <p:sp>
        <p:nvSpPr>
          <p:cNvPr id="16" name="Lưu đồ: Đường kết nối 15">
            <a:extLst>
              <a:ext uri="{FF2B5EF4-FFF2-40B4-BE49-F238E27FC236}">
                <a16:creationId xmlns:a16="http://schemas.microsoft.com/office/drawing/2014/main" id="{47C08B50-8E4E-4C6C-9850-333F77FE0ED1}"/>
              </a:ext>
            </a:extLst>
          </p:cNvPr>
          <p:cNvSpPr/>
          <p:nvPr/>
        </p:nvSpPr>
        <p:spPr>
          <a:xfrm>
            <a:off x="3764456" y="2028812"/>
            <a:ext cx="287777" cy="2620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5</a:t>
            </a:r>
            <a:endParaRPr lang="vi-VN" sz="2000" b="1" dirty="0">
              <a:latin typeface="Times New Roman" panose="02020603050405020304" pitchFamily="18" charset="0"/>
              <a:cs typeface="Times New Roman" panose="02020603050405020304" pitchFamily="18" charset="0"/>
            </a:endParaRPr>
          </a:p>
        </p:txBody>
      </p:sp>
      <p:sp>
        <p:nvSpPr>
          <p:cNvPr id="10" name="Lưu đồ: Đường kết nối 15">
            <a:extLst>
              <a:ext uri="{FF2B5EF4-FFF2-40B4-BE49-F238E27FC236}">
                <a16:creationId xmlns:a16="http://schemas.microsoft.com/office/drawing/2014/main" id="{47C08B50-8E4E-4C6C-9850-333F77FE0ED1}"/>
              </a:ext>
            </a:extLst>
          </p:cNvPr>
          <p:cNvSpPr/>
          <p:nvPr/>
        </p:nvSpPr>
        <p:spPr>
          <a:xfrm>
            <a:off x="2269899" y="2433923"/>
            <a:ext cx="253587" cy="26169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6</a:t>
            </a:r>
            <a:endParaRPr lang="vi-VN" sz="2000" dirty="0">
              <a:latin typeface="Times New Roman" panose="02020603050405020304" pitchFamily="18" charset="0"/>
              <a:cs typeface="Times New Roman" panose="02020603050405020304" pitchFamily="18" charset="0"/>
            </a:endParaRPr>
          </a:p>
        </p:txBody>
      </p:sp>
      <p:sp>
        <p:nvSpPr>
          <p:cNvPr id="17" name="Lưu đồ: Đường kết nối 15">
            <a:extLst>
              <a:ext uri="{FF2B5EF4-FFF2-40B4-BE49-F238E27FC236}">
                <a16:creationId xmlns:a16="http://schemas.microsoft.com/office/drawing/2014/main" id="{47C08B50-8E4E-4C6C-9850-333F77FE0ED1}"/>
              </a:ext>
            </a:extLst>
          </p:cNvPr>
          <p:cNvSpPr/>
          <p:nvPr/>
        </p:nvSpPr>
        <p:spPr>
          <a:xfrm>
            <a:off x="106057" y="2917147"/>
            <a:ext cx="269328" cy="25014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7</a:t>
            </a:r>
            <a:endParaRPr lang="vi-VN" sz="2000" dirty="0">
              <a:latin typeface="Times New Roman" panose="02020603050405020304" pitchFamily="18" charset="0"/>
              <a:cs typeface="Times New Roman" panose="02020603050405020304" pitchFamily="18" charset="0"/>
            </a:endParaRPr>
          </a:p>
        </p:txBody>
      </p:sp>
      <p:sp>
        <p:nvSpPr>
          <p:cNvPr id="18" name="Lưu đồ: Đường kết nối 15">
            <a:extLst>
              <a:ext uri="{FF2B5EF4-FFF2-40B4-BE49-F238E27FC236}">
                <a16:creationId xmlns:a16="http://schemas.microsoft.com/office/drawing/2014/main" id="{47C08B50-8E4E-4C6C-9850-333F77FE0ED1}"/>
              </a:ext>
            </a:extLst>
          </p:cNvPr>
          <p:cNvSpPr/>
          <p:nvPr/>
        </p:nvSpPr>
        <p:spPr>
          <a:xfrm>
            <a:off x="6134176" y="2846364"/>
            <a:ext cx="274834" cy="2963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200" b="1" dirty="0">
              <a:latin typeface="Times New Roman" panose="02020603050405020304" pitchFamily="18" charset="0"/>
              <a:cs typeface="Times New Roman" panose="02020603050405020304" pitchFamily="18" charset="0"/>
            </a:endParaRPr>
          </a:p>
        </p:txBody>
      </p:sp>
      <p:sp>
        <p:nvSpPr>
          <p:cNvPr id="19" name="Lưu đồ: Đường kết nối 15">
            <a:extLst>
              <a:ext uri="{FF2B5EF4-FFF2-40B4-BE49-F238E27FC236}">
                <a16:creationId xmlns:a16="http://schemas.microsoft.com/office/drawing/2014/main" id="{47C08B50-8E4E-4C6C-9850-333F77FE0ED1}"/>
              </a:ext>
            </a:extLst>
          </p:cNvPr>
          <p:cNvSpPr/>
          <p:nvPr/>
        </p:nvSpPr>
        <p:spPr>
          <a:xfrm>
            <a:off x="1559293" y="3218994"/>
            <a:ext cx="329917" cy="29917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0" name="Lưu đồ: Đường kết nối 15">
            <a:extLst>
              <a:ext uri="{FF2B5EF4-FFF2-40B4-BE49-F238E27FC236}">
                <a16:creationId xmlns:a16="http://schemas.microsoft.com/office/drawing/2014/main" id="{47C08B50-8E4E-4C6C-9850-333F77FE0ED1}"/>
              </a:ext>
            </a:extLst>
          </p:cNvPr>
          <p:cNvSpPr/>
          <p:nvPr/>
        </p:nvSpPr>
        <p:spPr>
          <a:xfrm>
            <a:off x="7425761" y="3214595"/>
            <a:ext cx="401460" cy="303572"/>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1" name="Lưu đồ: Đường kết nối 15">
            <a:extLst>
              <a:ext uri="{FF2B5EF4-FFF2-40B4-BE49-F238E27FC236}">
                <a16:creationId xmlns:a16="http://schemas.microsoft.com/office/drawing/2014/main" id="{47C08B50-8E4E-4C6C-9850-333F77FE0ED1}"/>
              </a:ext>
            </a:extLst>
          </p:cNvPr>
          <p:cNvSpPr/>
          <p:nvPr/>
        </p:nvSpPr>
        <p:spPr>
          <a:xfrm>
            <a:off x="6961891" y="3672017"/>
            <a:ext cx="333432" cy="25738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6083936" y="2785319"/>
            <a:ext cx="287258"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8</a:t>
            </a:r>
          </a:p>
        </p:txBody>
      </p:sp>
      <p:sp>
        <p:nvSpPr>
          <p:cNvPr id="24" name="TextBox 23"/>
          <p:cNvSpPr txBox="1"/>
          <p:nvPr/>
        </p:nvSpPr>
        <p:spPr>
          <a:xfrm>
            <a:off x="1519249" y="3184778"/>
            <a:ext cx="287258"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9</a:t>
            </a:r>
          </a:p>
        </p:txBody>
      </p:sp>
      <p:sp>
        <p:nvSpPr>
          <p:cNvPr id="25" name="TextBox 24"/>
          <p:cNvSpPr txBox="1"/>
          <p:nvPr/>
        </p:nvSpPr>
        <p:spPr>
          <a:xfrm>
            <a:off x="7430219" y="3169299"/>
            <a:ext cx="389850"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10</a:t>
            </a:r>
          </a:p>
        </p:txBody>
      </p:sp>
      <p:sp>
        <p:nvSpPr>
          <p:cNvPr id="27" name="TextBox 26"/>
          <p:cNvSpPr txBox="1"/>
          <p:nvPr/>
        </p:nvSpPr>
        <p:spPr>
          <a:xfrm>
            <a:off x="6933932" y="3621777"/>
            <a:ext cx="378502" cy="338554"/>
          </a:xfrm>
          <a:prstGeom prst="rect">
            <a:avLst/>
          </a:prstGeom>
          <a:noFill/>
        </p:spPr>
        <p:txBody>
          <a:bodyPr wrap="none" rtlCol="0">
            <a:spAutoFit/>
          </a:bodyPr>
          <a:lstStyle/>
          <a:p>
            <a:r>
              <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11</a:t>
            </a:r>
          </a:p>
        </p:txBody>
      </p:sp>
      <p:sp>
        <p:nvSpPr>
          <p:cNvPr id="26" name="Lưu đồ: Đường kết nối 15">
            <a:extLst>
              <a:ext uri="{FF2B5EF4-FFF2-40B4-BE49-F238E27FC236}">
                <a16:creationId xmlns:a16="http://schemas.microsoft.com/office/drawing/2014/main" id="{47C08B50-8E4E-4C6C-9850-333F77FE0ED1}"/>
              </a:ext>
            </a:extLst>
          </p:cNvPr>
          <p:cNvSpPr/>
          <p:nvPr/>
        </p:nvSpPr>
        <p:spPr>
          <a:xfrm>
            <a:off x="809986" y="4058013"/>
            <a:ext cx="333432" cy="257386"/>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vi-VN" sz="1400" b="1"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753568" y="4017429"/>
            <a:ext cx="389850" cy="338554"/>
          </a:xfrm>
          <a:prstGeom prst="rect">
            <a:avLst/>
          </a:prstGeom>
          <a:noFill/>
        </p:spPr>
        <p:txBody>
          <a:bodyPr wrap="none" rtlCol="0">
            <a:spAutoFit/>
          </a:bodyPr>
          <a:lstStyle/>
          <a:p>
            <a:r>
              <a:rPr lang="en-US" sz="1600" b="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12</a:t>
            </a:r>
            <a:endParaRPr lang="en-US" sz="16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1"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grpId="1"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grpId="1"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par>
                                <p:cTn id="20" presetID="22" presetClass="entr" presetSubtype="4" fill="hold" grpId="1"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grpId="1"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1"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par>
                                <p:cTn id="29" presetID="22" presetClass="entr" presetSubtype="4" fill="hold" grpId="3"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par>
                                <p:cTn id="35" presetID="22" presetClass="entr" presetSubtype="4" fill="hold" grpId="1"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grpId="1"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par>
                                <p:cTn id="41" presetID="22" presetClass="entr" presetSubtype="4" fill="hold" grpId="1"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par>
                                <p:cTn id="44" presetID="22" presetClass="entr" presetSubtype="4" fill="hold" grpId="1"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down)">
                                      <p:cBhvr>
                                        <p:cTn id="46" dur="500"/>
                                        <p:tgtEl>
                                          <p:spTgt spid="21"/>
                                        </p:tgtEl>
                                      </p:cBhvr>
                                    </p:animEffect>
                                  </p:childTnLst>
                                </p:cTn>
                              </p:par>
                              <p:par>
                                <p:cTn id="47" presetID="22" presetClass="entr" presetSubtype="4" fill="hold" grpId="1"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down)">
                                      <p:cBhvr>
                                        <p:cTn id="5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animBg="1"/>
      <p:bldP spid="11" grpId="1" animBg="1"/>
      <p:bldP spid="12" grpId="1" animBg="1"/>
      <p:bldP spid="15" grpId="1" animBg="1"/>
      <p:bldP spid="16" grpId="1" animBg="1"/>
      <p:bldP spid="10" grpId="1" animBg="1"/>
      <p:bldP spid="17" grpId="1" animBg="1"/>
      <p:bldP spid="18" grpId="1" animBg="1"/>
      <p:bldP spid="19" grpId="1" animBg="1"/>
      <p:bldP spid="20" grpId="1" animBg="1"/>
      <p:bldP spid="21" grpId="1" animBg="1"/>
      <p:bldP spid="4" grpId="3"/>
      <p:bldP spid="24" grpId="1"/>
      <p:bldP spid="25" grpId="1"/>
      <p:bldP spid="27" grpId="1"/>
      <p:bldP spid="26"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6129338"/>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Nếu</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may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bị</a:t>
            </a:r>
            <a:r>
              <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000" b="1" dirty="0" err="1">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rPr>
              <a:t>lạc</a:t>
            </a:r>
            <a:endParaRPr lang="en-US" altLang="zh-CN" sz="3000" b="1"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dirty="0">
                <a:solidFill>
                  <a:srgbClr val="4CA420"/>
                </a:solidFill>
                <a:latin typeface="Arial-Rounded" charset="0"/>
                <a:ea typeface="Arial-Rounded" charset="0"/>
                <a:cs typeface="Arial-Rounded" charset="0"/>
              </a:rPr>
              <a:t>Sáng chủ nhật, bố cho Nam và em đi công viên. Công viên đông như hội. Khi vào cổng, b</a:t>
            </a:r>
            <a:r>
              <a:rPr lang="en-US" sz="2600" dirty="0">
                <a:solidFill>
                  <a:srgbClr val="4CA420"/>
                </a:solidFill>
                <a:latin typeface="Arial-Rounded" charset="0"/>
                <a:ea typeface="Arial-Rounded" charset="0"/>
                <a:cs typeface="Arial-Rounded" charset="0"/>
              </a:rPr>
              <a:t>ố</a:t>
            </a:r>
            <a:r>
              <a:rPr lang="vi-VN" sz="2600" dirty="0">
                <a:solidFill>
                  <a:srgbClr val="4CA420"/>
                </a:solidFill>
                <a:latin typeface="Arial-Rounded" charset="0"/>
                <a:ea typeface="Arial-Rounded" charset="0"/>
                <a:cs typeface="Arial-Rounded" charset="0"/>
              </a:rPr>
              <a:t> dặn: "Các con cẩn thận kẻo bị lạc. Nếu không may bị lạc, các con nhớ đi ra cổng n</a:t>
            </a:r>
            <a:r>
              <a:rPr lang="en-US" sz="2600" dirty="0">
                <a:solidFill>
                  <a:srgbClr val="4CA420"/>
                </a:solidFill>
                <a:latin typeface="Arial-Rounded" charset="0"/>
                <a:ea typeface="Arial-Rounded" charset="0"/>
                <a:cs typeface="Arial-Rounded" charset="0"/>
              </a:rPr>
              <a:t>à</a:t>
            </a:r>
            <a:r>
              <a:rPr lang="vi-VN" sz="2600" dirty="0">
                <a:solidFill>
                  <a:srgbClr val="4CA420"/>
                </a:solidFill>
                <a:latin typeface="Arial-Rounded" charset="0"/>
                <a:ea typeface="Arial-Rounded" charset="0"/>
                <a:cs typeface="Arial-Rounded" charset="0"/>
              </a:rPr>
              <a:t>y. Nhìn kìa, trên cổng có lá cờ rất to"..</a:t>
            </a:r>
            <a:endParaRPr lang="en-US" sz="2600" dirty="0">
              <a:solidFill>
                <a:srgbClr val="4CA420"/>
              </a:solidFill>
              <a:latin typeface="Arial-Rounded" charset="0"/>
              <a:ea typeface="Arial-Rounded" charset="0"/>
              <a:cs typeface="Arial-Rounded" charset="0"/>
            </a:endParaRPr>
          </a:p>
          <a:p>
            <a:pPr algn="just"/>
            <a:r>
              <a:rPr lang="en-US" sz="2600" dirty="0">
                <a:latin typeface="Arial-Rounded" charset="0"/>
                <a:ea typeface="Arial-Rounded" charset="0"/>
                <a:cs typeface="Arial-Rounded" charset="0"/>
              </a:rPr>
              <a:t>	</a:t>
            </a:r>
            <a:r>
              <a:rPr lang="vi-VN" sz="2600" dirty="0">
                <a:solidFill>
                  <a:srgbClr val="0070C0"/>
                </a:solidFill>
                <a:latin typeface="Arial-Rounded" charset="0"/>
                <a:ea typeface="Arial-Rounded" charset="0"/>
                <a:cs typeface="Arial-Rounded" charset="0"/>
              </a:rPr>
              <a:t>Công viên đ</a:t>
            </a:r>
            <a:r>
              <a:rPr lang="en-US" sz="2600" dirty="0">
                <a:solidFill>
                  <a:srgbClr val="0070C0"/>
                </a:solidFill>
                <a:latin typeface="Arial-Rounded" charset="0"/>
                <a:ea typeface="Arial-Rounded" charset="0"/>
                <a:cs typeface="Arial-Rounded" charset="0"/>
              </a:rPr>
              <a:t>ẹ</a:t>
            </a:r>
            <a:r>
              <a:rPr lang="vi-VN" sz="2600" dirty="0">
                <a:solidFill>
                  <a:srgbClr val="0070C0"/>
                </a:solidFill>
                <a:latin typeface="Arial-Rounded" charset="0"/>
                <a:ea typeface="Arial-Rounded" charset="0"/>
                <a:cs typeface="Arial-Rounded" charset="0"/>
              </a:rPr>
              <a:t>p qu</a:t>
            </a:r>
            <a:r>
              <a:rPr lang="en-US" sz="2600" dirty="0">
                <a:solidFill>
                  <a:srgbClr val="0070C0"/>
                </a:solidFill>
                <a:latin typeface="Arial-Rounded" charset="0"/>
                <a:ea typeface="Arial-Rounded" charset="0"/>
                <a:cs typeface="Arial-Rounded" charset="0"/>
              </a:rPr>
              <a:t>á</a:t>
            </a:r>
            <a:r>
              <a:rPr lang="vi-VN" sz="2600" dirty="0">
                <a:solidFill>
                  <a:srgbClr val="0070C0"/>
                </a:solidFill>
                <a:latin typeface="Arial-Rounded" charset="0"/>
                <a:ea typeface="Arial-Rounded" charset="0"/>
                <a:cs typeface="Arial-Rounded" charset="0"/>
              </a:rPr>
              <a:t>. Nam cứ m</a:t>
            </a:r>
            <a:r>
              <a:rPr lang="en-US" sz="2600" dirty="0">
                <a:solidFill>
                  <a:srgbClr val="0070C0"/>
                </a:solidFill>
                <a:latin typeface="Arial-Rounded" charset="0"/>
                <a:ea typeface="Arial-Rounded" charset="0"/>
                <a:cs typeface="Arial-Rounded" charset="0"/>
              </a:rPr>
              <a:t>ả</a:t>
            </a:r>
            <a:r>
              <a:rPr lang="vi-VN" sz="2600" dirty="0">
                <a:solidFill>
                  <a:srgbClr val="0070C0"/>
                </a:solidFill>
                <a:latin typeface="Arial-Rounded" charset="0"/>
                <a:ea typeface="Arial-Rounded" charset="0"/>
                <a:cs typeface="Arial-Rounded" charset="0"/>
              </a:rPr>
              <a:t>i mê xem hết chỗ này đến chỗ khác. Lúc ngoảnh l</a:t>
            </a:r>
            <a:r>
              <a:rPr lang="en-US" sz="2600" dirty="0" err="1">
                <a:solidFill>
                  <a:srgbClr val="0070C0"/>
                </a:solidFill>
                <a:latin typeface="Arial-Rounded" charset="0"/>
                <a:ea typeface="Arial-Rounded" charset="0"/>
                <a:cs typeface="Arial-Rounded" charset="0"/>
              </a:rPr>
              <a:t>ại</a:t>
            </a:r>
            <a:r>
              <a:rPr lang="vi-VN" sz="2600" dirty="0">
                <a:solidFill>
                  <a:srgbClr val="0070C0"/>
                </a:solidFill>
                <a:latin typeface="Arial-Rounded" charset="0"/>
                <a:ea typeface="Arial-Rounded" charset="0"/>
                <a:cs typeface="Arial-Rounded" charset="0"/>
              </a:rPr>
              <a:t> thì không th</a:t>
            </a:r>
            <a:r>
              <a:rPr lang="en-GB" sz="2600" dirty="0">
                <a:solidFill>
                  <a:srgbClr val="0070C0"/>
                </a:solidFill>
                <a:latin typeface="Arial-Rounded" charset="0"/>
                <a:ea typeface="Arial-Rounded" charset="0"/>
                <a:cs typeface="Arial-Rounded" charset="0"/>
              </a:rPr>
              <a:t>ấ</a:t>
            </a:r>
            <a:r>
              <a:rPr lang="vi-VN" sz="2600" dirty="0">
                <a:solidFill>
                  <a:srgbClr val="0070C0"/>
                </a:solidFill>
                <a:latin typeface="Arial-Rounded" charset="0"/>
                <a:ea typeface="Arial-Rounded" charset="0"/>
                <a:cs typeface="Arial-Rounded" charset="0"/>
              </a:rPr>
              <a:t>y bố và em đâu. Nam vừa chạy tìm vừa gọi “Bố ơi! Bố ơi!”. Hoảng hốt, Nam suýt khóc. Ch</a:t>
            </a:r>
            <a:r>
              <a:rPr lang="en-US" sz="2600" dirty="0" err="1">
                <a:solidFill>
                  <a:srgbClr val="0070C0"/>
                </a:solidFill>
                <a:latin typeface="Arial-Rounded" charset="0"/>
                <a:ea typeface="Arial-Rounded" charset="0"/>
                <a:cs typeface="Arial-Rounded" charset="0"/>
              </a:rPr>
              <a:t>ợt</a:t>
            </a:r>
            <a:r>
              <a:rPr lang="vi-VN" sz="2600" dirty="0">
                <a:solidFill>
                  <a:srgbClr val="0070C0"/>
                </a:solidFill>
                <a:latin typeface="Arial-Rounded" charset="0"/>
                <a:ea typeface="Arial-Rounded" charset="0"/>
                <a:cs typeface="Arial-Rounded" charset="0"/>
              </a:rPr>
              <a:t> Nam nhìn thấy tấm biển "Lối ra cổng". Nhớ lời bố dặn, Nam đi theo hướng tấm biển chỉ đường. “A, lá cờ kia rồi!”. Nam mừng rỡ khi thấy bố và em đang chờ ở đó.</a:t>
            </a:r>
            <a:endParaRPr lang="en-US" sz="2600" dirty="0">
              <a:solidFill>
                <a:srgbClr val="0070C0"/>
              </a:solidFill>
              <a:latin typeface="Arial-Rounded" charset="0"/>
              <a:ea typeface="Arial-Rounded" charset="0"/>
              <a:cs typeface="Arial-Rounded" charset="0"/>
            </a:endParaRP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(Theo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Phạm</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Thị</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Thúy</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Tuấn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28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Hiển</a:t>
            </a:r>
            <a:r>
              <a:rPr lang="en-US" altLang="zh-CN" sz="28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p>
          <a:p>
            <a:pPr algn="just"/>
            <a:r>
              <a:rPr lang="en-US" altLang="zh-CN" sz="30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0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691123" y="49441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680490" y="2149548"/>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3734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750"/>
                                        <p:tgtEl>
                                          <p:spTgt spid="9"/>
                                        </p:tgtEl>
                                      </p:cBhvr>
                                    </p:animEffect>
                                  </p:childTnLst>
                                </p:cTn>
                              </p:par>
                            </p:childTnLst>
                          </p:cTn>
                        </p:par>
                        <p:par>
                          <p:cTn id="13" fill="hold">
                            <p:stCondLst>
                              <p:cond delay="75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65407410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BBF27-AEA7-4E39-9873-833F6E66B524}">
  <ds:schemaRefs>
    <ds:schemaRef ds:uri="2954521b-b4ab-4ce3-8aa8-8bfa99a4c36e"/>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965</TotalTime>
  <Words>1109</Words>
  <Application>Microsoft Office PowerPoint</Application>
  <PresentationFormat>On-screen Show (16:9)</PresentationFormat>
  <Paragraphs>73</Paragraphs>
  <Slides>13</Slides>
  <Notes>5</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DFPOP1-W9</vt:lpstr>
      <vt:lpstr>HL Hoctro</vt:lpstr>
      <vt:lpstr>Times New Roman</vt:lpstr>
      <vt:lpstr>Arial-Rounded</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10</cp:lastModifiedBy>
  <cp:revision>71</cp:revision>
  <dcterms:created xsi:type="dcterms:W3CDTF">2020-08-13T09:19:08Z</dcterms:created>
  <dcterms:modified xsi:type="dcterms:W3CDTF">2025-03-20T06:25:17Z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