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8" r:id="rId6"/>
    <p:sldId id="275" r:id="rId7"/>
    <p:sldId id="266" r:id="rId8"/>
    <p:sldId id="276" r:id="rId9"/>
    <p:sldId id="277" r:id="rId10"/>
    <p:sldId id="288" r:id="rId11"/>
    <p:sldId id="278" r:id="rId12"/>
    <p:sldId id="267" r:id="rId13"/>
    <p:sldId id="279" r:id="rId14"/>
    <p:sldId id="289" r:id="rId15"/>
    <p:sldId id="290" r:id="rId16"/>
    <p:sldId id="291" r:id="rId17"/>
    <p:sldId id="268" r:id="rId18"/>
    <p:sldId id="280" r:id="rId19"/>
    <p:sldId id="281" r:id="rId20"/>
  </p:sldIdLst>
  <p:sldSz cx="9144000" cy="5143500" type="screen16x9"/>
  <p:notesSz cx="6858000" cy="9144000"/>
  <p:embeddedFontLst>
    <p:embeddedFont>
      <p:font typeface="DFPOP1-W9" panose="020B0604020202020204" charset="-128"/>
      <p:regular r:id="rId22"/>
    </p:embeddedFont>
    <p:embeddedFont>
      <p:font typeface="Arial-Rounded" panose="020B0500000000000000" charset="0"/>
      <p:regular r:id="rId23"/>
    </p:embeddedFont>
    <p:embeddedFont>
      <p:font typeface="HL Hoctro" panose="02000000000000000000" pitchFamily="2" charset="0"/>
      <p:regular r:id="rId24"/>
    </p:embeddedFont>
  </p:embeddedFontLst>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77"/>
            <p14:sldId id="288"/>
            <p14:sldId id="278"/>
          </p14:sldIdLst>
        </p14:section>
        <p14:section name="Tiết 2" id="{47239A1A-9B72-4DA5-96A7-F8786F163078}">
          <p14:sldIdLst>
            <p14:sldId id="267"/>
            <p14:sldId id="279"/>
            <p14:sldId id="289"/>
            <p14:sldId id="290"/>
            <p14:sldId id="291"/>
            <p14:sldId id="268"/>
            <p14:sldId id="280"/>
            <p14:sldId id="28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CA420"/>
    <a:srgbClr val="F14420"/>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84926" autoAdjust="0"/>
  </p:normalViewPr>
  <p:slideViewPr>
    <p:cSldViewPr snapToGrid="0">
      <p:cViewPr varScale="1">
        <p:scale>
          <a:sx n="83" d="100"/>
          <a:sy n="83" d="100"/>
        </p:scale>
        <p:origin x="6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376466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302615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23712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2025/3/13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2025/3/13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304661" y="1320101"/>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016594" y="2998579"/>
            <a:ext cx="4904885" cy="725644"/>
            <a:chOff x="2249308" y="2727523"/>
            <a:chExt cx="4904885" cy="725644"/>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249308" y="2765828"/>
              <a:ext cx="4872801" cy="687339"/>
            </a:xfrm>
            <a:prstGeom prst="rect">
              <a:avLst/>
            </a:prstGeom>
            <a:noFill/>
          </p:spPr>
          <p:txBody>
            <a:bodyPr wrap="none" rtlCol="0">
              <a:prstTxWarp prst="textDoubleWave1">
                <a:avLst/>
              </a:prstTxWarp>
              <a:spAutoFit/>
            </a:bodyPr>
            <a:lstStyle/>
            <a:p>
              <a:r>
                <a:rPr lang="en-US" altLang="zh-CN"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572903" y="1863756"/>
            <a:ext cx="1507885" cy="955919"/>
            <a:chOff x="3282361" y="1815065"/>
            <a:chExt cx="1507885" cy="955919"/>
          </a:xfrm>
        </p:grpSpPr>
        <p:sp>
          <p:nvSpPr>
            <p:cNvPr id="94" name="矩形 93"/>
            <p:cNvSpPr/>
            <p:nvPr/>
          </p:nvSpPr>
          <p:spPr>
            <a:xfrm>
              <a:off x="3295926" y="1815065"/>
              <a:ext cx="1494320"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2431"/>
              <a:ext cx="1494320"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2361" y="1847654"/>
              <a:ext cx="1494320" cy="923330"/>
            </a:xfrm>
            <a:prstGeom prst="rect">
              <a:avLst/>
            </a:prstGeom>
          </p:spPr>
          <p:txBody>
            <a:bodyPr wrap="none">
              <a:spAutoFit/>
            </a:bodyPr>
            <a:lstStyle/>
            <a:p>
              <a:pPr algn="l"/>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 1</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grpSp>
        <p:nvGrpSpPr>
          <p:cNvPr id="28" name="组合 98"/>
          <p:cNvGrpSpPr/>
          <p:nvPr/>
        </p:nvGrpSpPr>
        <p:grpSpPr>
          <a:xfrm>
            <a:off x="436617" y="1315203"/>
            <a:ext cx="8166191" cy="944293"/>
            <a:chOff x="-86657" y="893919"/>
            <a:chExt cx="8166191" cy="944293"/>
          </a:xfrm>
        </p:grpSpPr>
        <p:sp>
          <p:nvSpPr>
            <p:cNvPr id="29" name="矩形 93"/>
            <p:cNvSpPr/>
            <p:nvPr/>
          </p:nvSpPr>
          <p:spPr>
            <a:xfrm>
              <a:off x="-86657" y="893919"/>
              <a:ext cx="7964040"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48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a:t>
              </a:r>
              <a:endParaRPr lang="zh-CN" altLang="en-US" sz="4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0" name="矩形 96"/>
            <p:cNvSpPr/>
            <p:nvPr/>
          </p:nvSpPr>
          <p:spPr>
            <a:xfrm>
              <a:off x="-86657" y="901580"/>
              <a:ext cx="7964040"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1" name="矩形 97"/>
            <p:cNvSpPr/>
            <p:nvPr/>
          </p:nvSpPr>
          <p:spPr>
            <a:xfrm>
              <a:off x="-51218" y="914882"/>
              <a:ext cx="8130752"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 </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15944" y="79602"/>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Vi trùng đi vào cơ thể con người bằng cách nào?</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7" name="矩形 8">
            <a:extLst>
              <a:ext uri="{FF2B5EF4-FFF2-40B4-BE49-F238E27FC236}">
                <a16:creationId xmlns:a16="http://schemas.microsoft.com/office/drawing/2014/main" id="{DAECB3AA-DE44-4B2E-8E42-EC1E254E3EC5}"/>
              </a:ext>
            </a:extLst>
          </p:cNvPr>
          <p:cNvSpPr/>
          <p:nvPr/>
        </p:nvSpPr>
        <p:spPr>
          <a:xfrm>
            <a:off x="115944" y="624985"/>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8" name="矩形 8">
            <a:extLst>
              <a:ext uri="{FF2B5EF4-FFF2-40B4-BE49-F238E27FC236}">
                <a16:creationId xmlns:a16="http://schemas.microsoft.com/office/drawing/2014/main" id="{DAECB3AA-DE44-4B2E-8E42-EC1E254E3EC5}"/>
              </a:ext>
            </a:extLst>
          </p:cNvPr>
          <p:cNvSpPr/>
          <p:nvPr/>
        </p:nvSpPr>
        <p:spPr>
          <a:xfrm>
            <a:off x="103860" y="1199651"/>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Cần rửa tay như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15944" y="79602"/>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Vi trùng đi vào cơ thể con người bằng cách nào?</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7" name="矩形 8">
            <a:extLst>
              <a:ext uri="{FF2B5EF4-FFF2-40B4-BE49-F238E27FC236}">
                <a16:creationId xmlns:a16="http://schemas.microsoft.com/office/drawing/2014/main" id="{DAECB3AA-DE44-4B2E-8E42-EC1E254E3EC5}"/>
              </a:ext>
            </a:extLst>
          </p:cNvPr>
          <p:cNvSpPr/>
          <p:nvPr/>
        </p:nvSpPr>
        <p:spPr>
          <a:xfrm>
            <a:off x="115944" y="624985"/>
            <a:ext cx="8720962" cy="584775"/>
          </a:xfrm>
          <a:prstGeom prst="rect">
            <a:avLst/>
          </a:prstGeom>
        </p:spPr>
        <p:txBody>
          <a:bodyPr wrap="square">
            <a:spAutoFit/>
          </a:bodyPr>
          <a:lstStyle/>
          <a:p>
            <a:r>
              <a:rPr lang="en-US" altLang="zh-CN" sz="320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Vi trùng đi vào cơ thể con người qua thức ăn.</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19748601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7" name="矩形 8">
            <a:extLst>
              <a:ext uri="{FF2B5EF4-FFF2-40B4-BE49-F238E27FC236}">
                <a16:creationId xmlns:a16="http://schemas.microsoft.com/office/drawing/2014/main" id="{DAECB3AA-DE44-4B2E-8E42-EC1E254E3EC5}"/>
              </a:ext>
            </a:extLst>
          </p:cNvPr>
          <p:cNvSpPr/>
          <p:nvPr/>
        </p:nvSpPr>
        <p:spPr>
          <a:xfrm>
            <a:off x="319176" y="191231"/>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AECB3AA-DE44-4B2E-8E42-EC1E254E3EC5}"/>
              </a:ext>
            </a:extLst>
          </p:cNvPr>
          <p:cNvSpPr/>
          <p:nvPr/>
        </p:nvSpPr>
        <p:spPr>
          <a:xfrm>
            <a:off x="223241" y="751949"/>
            <a:ext cx="8720962" cy="1077218"/>
          </a:xfrm>
          <a:prstGeom prst="rect">
            <a:avLst/>
          </a:prstGeom>
        </p:spPr>
        <p:txBody>
          <a:bodyPr wrap="square">
            <a:spAutoFit/>
          </a:bodyPr>
          <a:lstStyle/>
          <a:p>
            <a:r>
              <a:rPr lang="en-US" altLang="zh-CN" sz="320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Để phòng bệnh, chúng ta phải rửa tay đúng cách trước khi ăn.</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0121486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8" name="矩形 8">
            <a:extLst>
              <a:ext uri="{FF2B5EF4-FFF2-40B4-BE49-F238E27FC236}">
                <a16:creationId xmlns:a16="http://schemas.microsoft.com/office/drawing/2014/main" id="{DAECB3AA-DE44-4B2E-8E42-EC1E254E3EC5}"/>
              </a:ext>
            </a:extLst>
          </p:cNvPr>
          <p:cNvSpPr/>
          <p:nvPr/>
        </p:nvSpPr>
        <p:spPr>
          <a:xfrm>
            <a:off x="307093" y="238358"/>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Cần rửa tay như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AECB3AA-DE44-4B2E-8E42-EC1E254E3EC5}"/>
              </a:ext>
            </a:extLst>
          </p:cNvPr>
          <p:cNvSpPr/>
          <p:nvPr/>
        </p:nvSpPr>
        <p:spPr>
          <a:xfrm>
            <a:off x="103860" y="975894"/>
            <a:ext cx="8720962" cy="584775"/>
          </a:xfrm>
          <a:prstGeom prst="rect">
            <a:avLst/>
          </a:prstGeom>
        </p:spPr>
        <p:txBody>
          <a:bodyPr wrap="square">
            <a:spAutoFit/>
          </a:bodyPr>
          <a:lstStyle/>
          <a:p>
            <a:r>
              <a:rPr lang="en-US" altLang="zh-CN" sz="320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Cần rửa tay bằng xà phòng với nước sạch.</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0562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725852" y="541834"/>
            <a:ext cx="2767846" cy="646331"/>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Tô chữ hoa </a:t>
            </a:r>
            <a:r>
              <a:rPr lang="en-US" altLang="zh-CN" sz="36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rPr>
              <a:t>A</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645575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4823" y="404401"/>
            <a:ext cx="8174523" cy="584775"/>
          </a:xfrm>
          <a:prstGeom prst="rect">
            <a:avLst/>
          </a:prstGeom>
        </p:spPr>
        <p:txBody>
          <a:bodyPr wrap="square">
            <a:spAutoFit/>
          </a:bodyPr>
          <a:lstStyle/>
          <a:p>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4. Viết </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 vở câu trả lời cho câu hỏi b ở mục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0" y="1220041"/>
            <a:ext cx="8967537" cy="707886"/>
          </a:xfrm>
          <a:prstGeom prst="rect">
            <a:avLst/>
          </a:prstGeom>
        </p:spPr>
        <p:txBody>
          <a:bodyPr wrap="square">
            <a:spAutoFit/>
          </a:bodyPr>
          <a:lstStyle/>
          <a:p>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Times New Roman" panose="02020603050405020304" pitchFamily="18" charset="0"/>
                <a:ea typeface="Arial-Rounded" panose="020B0500000000000000" pitchFamily="34" charset="-93"/>
                <a:cs typeface="Times New Roman" panose="02020603050405020304" pitchFamily="18" charset="0"/>
                <a:sym typeface="+mn-lt"/>
              </a:rPr>
              <a:t>Để</a:t>
            </a:r>
            <a:r>
              <a:rPr lang="en-US" altLang="zh-CN" sz="40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4000">
                <a:latin typeface="Times New Roman" panose="02020603050405020304" pitchFamily="18" charset="0"/>
                <a:ea typeface="Arial-Rounded" panose="020B0500000000000000" pitchFamily="34" charset="-93"/>
                <a:cs typeface="Times New Roman" panose="02020603050405020304" pitchFamily="18" charset="0"/>
                <a:sym typeface="+mn-lt"/>
              </a:rPr>
              <a:t>phòng bệnh, </a:t>
            </a:r>
            <a:r>
              <a:rPr lang="en-US" altLang="zh-CN" sz="4000" dirty="0">
                <a:latin typeface="Times New Roman" panose="02020603050405020304" pitchFamily="18" charset="0"/>
                <a:ea typeface="Arial-Rounded" panose="020B0500000000000000" pitchFamily="34" charset="-93"/>
                <a:cs typeface="Times New Roman" panose="02020603050405020304" pitchFamily="18" charset="0"/>
                <a:sym typeface="+mn-lt"/>
              </a:rPr>
              <a:t>chúng </a:t>
            </a:r>
            <a:r>
              <a:rPr lang="en-US" altLang="zh-CN" sz="4000">
                <a:latin typeface="Times New Roman" panose="02020603050405020304" pitchFamily="18" charset="0"/>
                <a:ea typeface="Arial-Rounded" panose="020B0500000000000000" pitchFamily="34" charset="-93"/>
                <a:cs typeface="Times New Roman" panose="02020603050405020304" pitchFamily="18" charset="0"/>
                <a:sym typeface="+mn-lt"/>
              </a:rPr>
              <a:t>ta phải (…).</a:t>
            </a:r>
            <a:endParaRPr lang="zh-CN" altLang="en-US" sz="40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208547" y="2030271"/>
            <a:ext cx="9111299" cy="1323439"/>
          </a:xfrm>
          <a:prstGeom prst="rect">
            <a:avLst/>
          </a:prstGeom>
        </p:spPr>
        <p:txBody>
          <a:bodyPr wrap="square">
            <a:spAutoFit/>
          </a:bodyPr>
          <a:lstStyle/>
          <a:p>
            <a:r>
              <a:rPr lang="en-US" altLang="zh-CN" sz="400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Để phòng bệnh, chúng ta phải rửa </a:t>
            </a:r>
            <a:r>
              <a:rPr lang="en-US" altLang="zh-CN" sz="40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tay đúng cách trước khi ăn.</a:t>
            </a:r>
            <a:endParaRPr lang="zh-CN" altLang="en-US" sz="4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Quan sát các bạn đang rửa tay </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06906" y="914540"/>
            <a:ext cx="6464968" cy="2823271"/>
          </a:xfrm>
          <a:prstGeom prst="rect">
            <a:avLst/>
          </a:prstGeom>
        </p:spPr>
      </p:pic>
      <p:sp>
        <p:nvSpPr>
          <p:cNvPr id="5" name="矩形 8">
            <a:extLst>
              <a:ext uri="{FF2B5EF4-FFF2-40B4-BE49-F238E27FC236}">
                <a16:creationId xmlns:a16="http://schemas.microsoft.com/office/drawing/2014/main" id="{6F1162E0-5263-4568-95A7-97DE0AA56844}"/>
              </a:ext>
            </a:extLst>
          </p:cNvPr>
          <p:cNvSpPr/>
          <p:nvPr/>
        </p:nvSpPr>
        <p:spPr>
          <a:xfrm>
            <a:off x="350709" y="3785937"/>
            <a:ext cx="8505646" cy="461665"/>
          </a:xfrm>
          <a:prstGeom prst="rect">
            <a:avLst/>
          </a:prstGeom>
        </p:spPr>
        <p:txBody>
          <a:bodyPr wrap="square">
            <a:spAutoFit/>
          </a:bodyPr>
          <a:lstStyle/>
          <a:p>
            <a:r>
              <a:rPr lang="en-US" altLang="zh-CN" sz="2400" dirty="0">
                <a:latin typeface="Arial-Rounded" panose="020B0500000000000000" pitchFamily="34" charset="-93"/>
                <a:ea typeface="Arial-Rounded" panose="020B0500000000000000" pitchFamily="34" charset="-93"/>
                <a:cs typeface="Arial-Rounded" panose="020B0500000000000000" pitchFamily="34" charset="-93"/>
                <a:sym typeface="+mn-lt"/>
              </a:rPr>
              <a:t>a. Vì sao các bạn phải rửa tay?</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6F1162E0-5263-4568-95A7-97DE0AA56844}"/>
              </a:ext>
            </a:extLst>
          </p:cNvPr>
          <p:cNvSpPr/>
          <p:nvPr/>
        </p:nvSpPr>
        <p:spPr>
          <a:xfrm>
            <a:off x="319177" y="3785937"/>
            <a:ext cx="8505646" cy="461665"/>
          </a:xfrm>
          <a:prstGeom prst="rect">
            <a:avLst/>
          </a:prstGeom>
        </p:spPr>
        <p:txBody>
          <a:bodyPr wrap="square">
            <a:spAutoFit/>
          </a:bodyPr>
          <a:lstStyle/>
          <a:p>
            <a:r>
              <a:rPr lang="en-US" altLang="zh-CN" sz="2400" dirty="0">
                <a:latin typeface="Arial-Rounded" panose="020B0500000000000000" pitchFamily="34" charset="-93"/>
                <a:ea typeface="Arial-Rounded" panose="020B0500000000000000" pitchFamily="34" charset="-93"/>
                <a:cs typeface="Arial-Rounded" panose="020B0500000000000000" pitchFamily="34" charset="-93"/>
                <a:sym typeface="+mn-lt"/>
              </a:rPr>
              <a:t>b. Em thường rửa tay khi nào?</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5"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9162" y="229752"/>
            <a:ext cx="8704838" cy="4481785"/>
            <a:chOff x="439162" y="229752"/>
            <a:chExt cx="8704838" cy="4481785"/>
          </a:xfrm>
        </p:grpSpPr>
        <p:pic>
          <p:nvPicPr>
            <p:cNvPr id="4" name="Picture 3"/>
            <p:cNvPicPr>
              <a:picLocks noChangeAspect="1"/>
            </p:cNvPicPr>
            <p:nvPr/>
          </p:nvPicPr>
          <p:blipFill>
            <a:blip r:embed="rId2"/>
            <a:stretch>
              <a:fillRect/>
            </a:stretch>
          </p:blipFill>
          <p:spPr>
            <a:xfrm>
              <a:off x="439162" y="229752"/>
              <a:ext cx="8704838" cy="1837566"/>
            </a:xfrm>
            <a:prstGeom prst="rect">
              <a:avLst/>
            </a:prstGeom>
            <a:noFill/>
            <a:ln>
              <a:noFill/>
            </a:ln>
          </p:spPr>
        </p:pic>
        <p:pic>
          <p:nvPicPr>
            <p:cNvPr id="6" name="Picture 5"/>
            <p:cNvPicPr>
              <a:picLocks noChangeAspect="1"/>
            </p:cNvPicPr>
            <p:nvPr/>
          </p:nvPicPr>
          <p:blipFill>
            <a:blip r:embed="rId3"/>
            <a:stretch>
              <a:fillRect/>
            </a:stretch>
          </p:blipFill>
          <p:spPr>
            <a:xfrm>
              <a:off x="439162" y="1787943"/>
              <a:ext cx="8704838" cy="2923594"/>
            </a:xfrm>
            <a:prstGeom prst="rect">
              <a:avLst/>
            </a:prstGeom>
            <a:noFill/>
            <a:ln>
              <a:noFill/>
            </a:ln>
          </p:spPr>
        </p:pic>
      </p:grpSp>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5618559"/>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Rửa </a:t>
            </a:r>
            <a:r>
              <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tay trước khi ăn </a:t>
            </a: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Vi trùng có ở khắp nơi.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Nhưng chúng ta không nhìn thấy được bằng mắt thường.    </a:t>
            </a:r>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Khi tay tiếp </a:t>
            </a:r>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xúc với đồ vật, vi trùng dính vào tay.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 cầm thức ăn, vi trùng từ tay theo thức </a:t>
            </a:r>
            <a:r>
              <a:rPr lang="en-US" altLang="zh-CN" sz="32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ăn đi vào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cơ thể</a:t>
            </a:r>
            <a:r>
              <a:rPr lang="en-US" altLang="zh-CN" sz="32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Do </a:t>
            </a:r>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đó, chúng ta có thể mắc bệnh.</a:t>
            </a:r>
            <a:endPar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rửa tay trước khi ăn.   </a:t>
            </a:r>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bằng xà phòng với nước sạch.                                           </a:t>
            </a: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20978" y="573599"/>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5420178" y="573599"/>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7144183" y="111215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7776671" y="158143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982485" y="2554521"/>
            <a:ext cx="386725" cy="36649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5  </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510364" y="301067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1621530" y="352951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750"/>
                                        <p:tgtEl>
                                          <p:spTgt spid="12"/>
                                        </p:tgtEl>
                                      </p:cBhvr>
                                    </p:animEffect>
                                  </p:childTnLst>
                                </p:cTn>
                              </p:par>
                            </p:childTnLst>
                          </p:cTn>
                        </p:par>
                        <p:par>
                          <p:cTn id="21" fill="hold">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750"/>
                                        <p:tgtEl>
                                          <p:spTgt spid="13"/>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750"/>
                                        <p:tgtEl>
                                          <p:spTgt spid="14"/>
                                        </p:tgtEl>
                                      </p:cBhvr>
                                    </p:animEffect>
                                  </p:childTnLst>
                                </p:cTn>
                              </p:par>
                            </p:childTnLst>
                          </p:cTn>
                        </p:par>
                        <p:par>
                          <p:cTn id="29" fill="hold">
                            <p:stCondLst>
                              <p:cond delay="3750"/>
                            </p:stCondLst>
                            <p:childTnLst>
                              <p:par>
                                <p:cTn id="30" presetID="6"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par>
                          <p:cTn id="33" fill="hold">
                            <p:stCondLst>
                              <p:cond delay="4500"/>
                            </p:stCondLst>
                            <p:childTnLst>
                              <p:par>
                                <p:cTn id="34" presetID="6"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538" y="1621996"/>
            <a:ext cx="8523462" cy="2062103"/>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 cầm thức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ăn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vi trùng từ tay</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theo thức ăn vào cơ thể.</a:t>
            </a:r>
          </a:p>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bệnh</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ta phải rửa tay</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trước khi ăn.</a:t>
            </a:r>
            <a:endParaRPr lang="vi-VN" sz="3200" dirty="0"/>
          </a:p>
        </p:txBody>
      </p:sp>
    </p:spTree>
    <p:extLst>
      <p:ext uri="{BB962C8B-B14F-4D97-AF65-F5344CB8AC3E}">
        <p14:creationId xmlns:p14="http://schemas.microsoft.com/office/powerpoint/2010/main" val="2872247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831" y="515109"/>
            <a:ext cx="8686337" cy="4113282"/>
          </a:xfrm>
          <a:prstGeom prst="rect">
            <a:avLst/>
          </a:prstGeom>
        </p:spPr>
      </p:pic>
      <p:sp>
        <p:nvSpPr>
          <p:cNvPr id="7" name="矩形 8">
            <a:extLst>
              <a:ext uri="{FF2B5EF4-FFF2-40B4-BE49-F238E27FC236}">
                <a16:creationId xmlns:a16="http://schemas.microsoft.com/office/drawing/2014/main" id="{18328BA5-306A-4F44-B8DD-7830A3C56C7F}"/>
              </a:ext>
            </a:extLst>
          </p:cNvPr>
          <p:cNvSpPr/>
          <p:nvPr/>
        </p:nvSpPr>
        <p:spPr>
          <a:xfrm>
            <a:off x="0" y="-237530"/>
            <a:ext cx="9143999" cy="5073729"/>
          </a:xfrm>
          <a:prstGeom prst="roundRect">
            <a:avLst/>
          </a:prstGeom>
          <a:solidFill>
            <a:schemeClr val="bg1">
              <a:alpha val="67000"/>
            </a:schemeClr>
          </a:solid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8000"/>
                </a:solidFill>
                <a:latin typeface="Arial-Rounded" panose="020B0500000000000000" pitchFamily="34" charset="-93"/>
                <a:ea typeface="Arial-Rounded" panose="020B0500000000000000" pitchFamily="34" charset="-93"/>
                <a:cs typeface="Arial-Rounded" panose="020B0500000000000000" pitchFamily="34" charset="-93"/>
                <a:sym typeface="+mn-lt"/>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a:t>
            </a:r>
          </a:p>
          <a:p>
            <a:pPr algn="just"/>
            <a:r>
              <a:rPr lang="en-US" altLang="zh-CN" sz="32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 chúng ta phải rửa tay trước khi ăn. Cần </a:t>
            </a:r>
            <a:r>
              <a:rPr lang="en-US" altLang="zh-CN" sz="32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rửa tay bằng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xà phòng với nước sạch.</a:t>
            </a: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Nguyên Vũ)</a:t>
            </a:r>
            <a:endParaRPr lang="zh-CN" altLang="en-US"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16688" y="679268"/>
            <a:ext cx="361507" cy="3186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6" name="Lưu đồ: Đường kết nối 5">
            <a:extLst>
              <a:ext uri="{FF2B5EF4-FFF2-40B4-BE49-F238E27FC236}">
                <a16:creationId xmlns:a16="http://schemas.microsoft.com/office/drawing/2014/main" id="{BB31C7CE-3A00-464D-89B3-1755B3BAA779}"/>
              </a:ext>
            </a:extLst>
          </p:cNvPr>
          <p:cNvSpPr/>
          <p:nvPr/>
        </p:nvSpPr>
        <p:spPr>
          <a:xfrm>
            <a:off x="616687" y="3084664"/>
            <a:ext cx="361507" cy="3118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76638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1145" y="2061170"/>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2954521b-b4ab-4ce3-8aa8-8bfa99a4c36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956</TotalTime>
  <Words>565</Words>
  <Application>Microsoft Office PowerPoint</Application>
  <PresentationFormat>On-screen Show (16:9)</PresentationFormat>
  <Paragraphs>67</Paragraphs>
  <Slides>16</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Arial-Rounded</vt:lpstr>
      <vt:lpstr>HL Hoctro</vt:lpstr>
      <vt:lpstr>Calibri</vt:lpstr>
      <vt:lpstr>Arial</vt:lpstr>
      <vt:lpstr>Times New Roman</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10</cp:lastModifiedBy>
  <cp:revision>60</cp:revision>
  <dcterms:created xsi:type="dcterms:W3CDTF">2020-08-13T09:19:08Z</dcterms:created>
  <dcterms:modified xsi:type="dcterms:W3CDTF">2025-03-13T03:10:35Z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