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70" r:id="rId4"/>
    <p:sldId id="279" r:id="rId5"/>
    <p:sldId id="280" r:id="rId6"/>
    <p:sldId id="290" r:id="rId7"/>
    <p:sldId id="289" r:id="rId8"/>
    <p:sldId id="331" r:id="rId9"/>
  </p:sldIdLst>
  <p:sldSz cx="18288000" cy="10287000"/>
  <p:notesSz cx="6858000" cy="9144000"/>
  <p:embeddedFontLst>
    <p:embeddedFont>
      <p:font typeface="Cambria Math" panose="02040503050406030204" pitchFamily="18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9EC"/>
    <a:srgbClr val="DBD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4" autoAdjust="0"/>
    <p:restoredTop sz="94622" autoAdjust="0"/>
  </p:normalViewPr>
  <p:slideViewPr>
    <p:cSldViewPr>
      <p:cViewPr varScale="1">
        <p:scale>
          <a:sx n="39" d="100"/>
          <a:sy n="39" d="100"/>
        </p:scale>
        <p:origin x="8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6924F-C9E1-495F-9742-2D1D7F88DFEA}" type="datetimeFigureOut">
              <a:rPr lang="en-US" smtClean="0"/>
              <a:t>14-Mar-25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441B9-C893-41D5-88AD-1F6FB2B0F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3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5.emf"/><Relationship Id="rId3" Type="http://schemas.openxmlformats.org/officeDocument/2006/relationships/image" Target="../media/image22.svg"/><Relationship Id="rId21" Type="http://schemas.openxmlformats.org/officeDocument/2006/relationships/oleObject" Target="../embeddings/oleObject3.bin"/><Relationship Id="rId7" Type="http://schemas.openxmlformats.org/officeDocument/2006/relationships/image" Target="../media/image4.svg"/><Relationship Id="rId17" Type="http://schemas.openxmlformats.org/officeDocument/2006/relationships/oleObject" Target="../embeddings/oleObject1.bin"/><Relationship Id="rId2" Type="http://schemas.openxmlformats.org/officeDocument/2006/relationships/image" Target="../media/image21.png"/><Relationship Id="rId16" Type="http://schemas.openxmlformats.org/officeDocument/2006/relationships/image" Target="../media/image26.png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24" Type="http://schemas.openxmlformats.org/officeDocument/2006/relationships/image" Target="../media/image28.emf"/><Relationship Id="rId5" Type="http://schemas.openxmlformats.org/officeDocument/2006/relationships/image" Target="../media/image24.svg"/><Relationship Id="rId23" Type="http://schemas.openxmlformats.org/officeDocument/2006/relationships/oleObject" Target="../embeddings/oleObject4.bin"/><Relationship Id="rId19" Type="http://schemas.openxmlformats.org/officeDocument/2006/relationships/oleObject" Target="../embeddings/oleObject2.bin"/><Relationship Id="rId4" Type="http://schemas.openxmlformats.org/officeDocument/2006/relationships/image" Target="../media/image23.png"/><Relationship Id="rId2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20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9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svg"/><Relationship Id="rId7" Type="http://schemas.openxmlformats.org/officeDocument/2006/relationships/image" Target="../media/image4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23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7.svg"/><Relationship Id="rId7" Type="http://schemas.openxmlformats.org/officeDocument/2006/relationships/image" Target="../media/image49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29349">
            <a:off x="397809" y="6699654"/>
            <a:ext cx="2813887" cy="29255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34936">
            <a:off x="14947058" y="3923741"/>
            <a:ext cx="2150546" cy="2099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670">
            <a:off x="1746162" y="1490407"/>
            <a:ext cx="14495889" cy="69544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90796">
            <a:off x="961767" y="919621"/>
            <a:ext cx="3134565" cy="17928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37095">
            <a:off x="1493961" y="832347"/>
            <a:ext cx="1543416" cy="5864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19251">
            <a:off x="10512852" y="8799903"/>
            <a:ext cx="4282215" cy="29741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42177">
            <a:off x="15082914" y="7868794"/>
            <a:ext cx="2160970" cy="12359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31368">
            <a:off x="16279146" y="6924802"/>
            <a:ext cx="894552" cy="1202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2081850">
            <a:off x="853771" y="4096524"/>
            <a:ext cx="1585022" cy="15966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31523">
            <a:off x="14508700" y="878241"/>
            <a:ext cx="2617773" cy="25796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17279" y="2825705"/>
            <a:ext cx="11010194" cy="4057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8800" b="1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58: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8800" b="1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CHUNG</a:t>
            </a:r>
            <a:endParaRPr lang="en-US" sz="8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1670">
            <a:off x="446433" y="314181"/>
            <a:ext cx="17535534" cy="97064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1368">
            <a:off x="17328052" y="8937000"/>
            <a:ext cx="894552" cy="120294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34936">
            <a:off x="-47717" y="-225732"/>
            <a:ext cx="2150546" cy="20997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59471" y="876300"/>
            <a:ext cx="55094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4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6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1952" y="2179787"/>
            <a:ext cx="5644494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23257" y="3551946"/>
                <a:ext cx="1578188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4400" dirty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3 507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4400" dirty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2     	     4 806 : 6     		1 041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4400" dirty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5      	   7 168 : 7</a:t>
                </a:r>
                <a:endParaRPr lang="en-US" sz="4400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257" y="3551946"/>
                <a:ext cx="15781884" cy="1107996"/>
              </a:xfrm>
              <a:prstGeom prst="rect">
                <a:avLst/>
              </a:prstGeom>
              <a:blipFill>
                <a:blip r:embed="rId16"/>
                <a:stretch>
                  <a:fillRect l="-1545" r="-618" b="-1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429163"/>
              </p:ext>
            </p:extLst>
          </p:nvPr>
        </p:nvGraphicFramePr>
        <p:xfrm>
          <a:off x="1324033" y="5034842"/>
          <a:ext cx="2224160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56988" imgH="715264" progId="Equation.DSMT4">
                  <p:embed/>
                </p:oleObj>
              </mc:Choice>
              <mc:Fallback>
                <p:oleObj name="Equation" r:id="rId17" imgW="456988" imgH="71526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24033" y="5034842"/>
                        <a:ext cx="2224160" cy="348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469980"/>
              </p:ext>
            </p:extLst>
          </p:nvPr>
        </p:nvGraphicFramePr>
        <p:xfrm>
          <a:off x="5759964" y="5034842"/>
          <a:ext cx="2131486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37917" imgH="715264" progId="Equation.DSMT4">
                  <p:embed/>
                </p:oleObj>
              </mc:Choice>
              <mc:Fallback>
                <p:oleObj name="Equation" r:id="rId19" imgW="437917" imgH="71526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59964" y="5034842"/>
                        <a:ext cx="2131486" cy="348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822617"/>
              </p:ext>
            </p:extLst>
          </p:nvPr>
        </p:nvGraphicFramePr>
        <p:xfrm>
          <a:off x="10515600" y="5034842"/>
          <a:ext cx="2626103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76127" imgH="896604" progId="Equation.DSMT4">
                  <p:embed/>
                </p:oleObj>
              </mc:Choice>
              <mc:Fallback>
                <p:oleObj name="Equation" r:id="rId21" imgW="676127" imgH="89660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515600" y="5034842"/>
                        <a:ext cx="2626103" cy="348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892919"/>
              </p:ext>
            </p:extLst>
          </p:nvPr>
        </p:nvGraphicFramePr>
        <p:xfrm>
          <a:off x="14554200" y="4856084"/>
          <a:ext cx="2879906" cy="432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42696" imgH="1116158" progId="Equation.DSMT4">
                  <p:embed/>
                </p:oleObj>
              </mc:Choice>
              <mc:Fallback>
                <p:oleObj name="Equation" r:id="rId23" imgW="742696" imgH="111615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4554200" y="4856084"/>
                        <a:ext cx="2879906" cy="4326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38201" y="342900"/>
            <a:ext cx="16611600" cy="9601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81850">
            <a:off x="16637096" y="672907"/>
            <a:ext cx="1148540" cy="11569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723900"/>
            <a:ext cx="1463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bay A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bay ở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6 504 m.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bay A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bay ở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bay B.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bay B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bay ở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bay C.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bay C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bay ở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00" y="3771900"/>
            <a:ext cx="6791634" cy="5996513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  <a:tabLst>
                <a:tab pos="689610" algn="l"/>
              </a:tabLst>
            </a:pPr>
            <a:r>
              <a:rPr lang="nl-NL" sz="3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  <a:tabLst>
                <a:tab pos="689610" algn="l"/>
              </a:tabLst>
            </a:pPr>
            <a:r>
              <a:rPr lang="nl-NL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 cao của máy bay B là: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  <a:tabLst>
                <a:tab pos="689610" algn="l"/>
              </a:tabLst>
            </a:pPr>
            <a:r>
              <a:rPr lang="nl-NL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6 504 : 2  = 3 252 (m)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  <a:tabLst>
                <a:tab pos="689610" algn="l"/>
              </a:tabLst>
            </a:pPr>
            <a:r>
              <a:rPr lang="nl-NL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 cao của máy bay C là: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  <a:tabLst>
                <a:tab pos="689610" algn="l"/>
              </a:tabLst>
            </a:pPr>
            <a:r>
              <a:rPr lang="nl-NL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3 252 : 3  = 1 084 (m)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  <a:tabLst>
                <a:tab pos="689610" algn="l"/>
              </a:tabLst>
            </a:pPr>
            <a:r>
              <a:rPr lang="nl-NL" sz="38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Đáp số: 1 084 m.</a:t>
            </a:r>
            <a:endParaRPr lang="en-US" sz="3800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513" y="4938510"/>
            <a:ext cx="7361487" cy="37101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 rot="349901">
            <a:off x="4000500" y="816323"/>
            <a:ext cx="13639799" cy="87630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85860">
            <a:off x="16812832" y="8803489"/>
            <a:ext cx="1414117" cy="152888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6233">
            <a:off x="16805064" y="112057"/>
            <a:ext cx="1288231" cy="12976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85787">
            <a:off x="184689" y="75429"/>
            <a:ext cx="1275554" cy="1252362"/>
          </a:xfrm>
          <a:prstGeom prst="rect">
            <a:avLst/>
          </a:prstGeom>
        </p:spPr>
      </p:pic>
      <p:pic>
        <p:nvPicPr>
          <p:cNvPr id="22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0600" y="2156725"/>
            <a:ext cx="4495800" cy="8103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6400" y="2171700"/>
                <a:ext cx="10972800" cy="2200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4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 tập 3: </a:t>
                </a:r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Số?</a:t>
                </a:r>
                <a:endPara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a. ? </a:t>
                </a:r>
                <a14:m>
                  <m:oMath xmlns:m="http://schemas.openxmlformats.org/officeDocument/2006/math">
                    <m:r>
                      <a:rPr lang="nl-NL" sz="4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4 = 1 668</a:t>
                </a:r>
                <a:r>
                  <a:rPr lang="en-US" sz="44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b. ? : 3 = 819</a:t>
                </a:r>
                <a:endPara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171700"/>
                <a:ext cx="10972800" cy="2200602"/>
              </a:xfrm>
              <a:prstGeom prst="rect">
                <a:avLst/>
              </a:prstGeom>
              <a:blipFill>
                <a:blip r:embed="rId19"/>
                <a:stretch>
                  <a:fillRect l="-2222" r="-444" b="-6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58200" y="4838700"/>
                <a:ext cx="4724400" cy="321113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  <a:tabLst>
                    <a:tab pos="689610" algn="l"/>
                  </a:tabLst>
                </a:pPr>
                <a:r>
                  <a:rPr lang="nl-NL" sz="4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 giải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  <a:tabLst>
                    <a:tab pos="689610" algn="l"/>
                  </a:tabLst>
                </a:pPr>
                <a:r>
                  <a:rPr lang="nl-NL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a. 417 </a:t>
                </a:r>
                <a14:m>
                  <m:oMath xmlns:m="http://schemas.openxmlformats.org/officeDocument/2006/math">
                    <m:r>
                      <a:rPr lang="nl-NL" sz="4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4 = 1 668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  <a:tabLst>
                    <a:tab pos="68961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b. 2 457 : 3 = 819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4838700"/>
                <a:ext cx="4724400" cy="3211135"/>
              </a:xfrm>
              <a:prstGeom prst="rect">
                <a:avLst/>
              </a:prstGeom>
              <a:blipFill>
                <a:blip r:embed="rId20"/>
                <a:stretch>
                  <a:fillRect l="-642" r="-513" b="-3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838201" y="342900"/>
            <a:ext cx="16611600" cy="9601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437810">
            <a:off x="117165" y="904168"/>
            <a:ext cx="1906050" cy="5891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6233">
            <a:off x="16129496" y="222585"/>
            <a:ext cx="1288231" cy="12976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4467" y="571500"/>
            <a:ext cx="15579068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tập 4: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Hai con cà cuống A, B và tôm cùng bơi đến chỗ cụm rong (như hình vẽ). Cà cuống A bơi theo đường gấp khúc gồm 4 đoạn bằng nhau, cà cuống B bơi theo đường gấp khúc gồm 3 đoạn bằng nhau. Hỏi quãng đường bơi của cà cuống nào ngắn hơn?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407" y="5449759"/>
            <a:ext cx="10511188" cy="43419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876800" y="952500"/>
            <a:ext cx="11440912" cy="822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6233">
            <a:off x="4361919" y="529446"/>
            <a:ext cx="1770348" cy="1783317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04662" y="566668"/>
            <a:ext cx="1741688" cy="1345125"/>
          </a:xfrm>
          <a:prstGeom prst="rect">
            <a:avLst/>
          </a:prstGeom>
        </p:spPr>
      </p:pic>
      <p:pic>
        <p:nvPicPr>
          <p:cNvPr id="2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37412" y="3718609"/>
            <a:ext cx="4434852" cy="5849323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85860">
            <a:off x="15484751" y="7982961"/>
            <a:ext cx="1414117" cy="1528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89299" y="1421104"/>
                <a:ext cx="9144000" cy="72891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4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 giải</a:t>
                </a:r>
                <a:endPara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a. Quãng đường bơi của cà cuống A là: 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515 </a:t>
                </a:r>
                <a14:m>
                  <m:oMath xmlns:m="http://schemas.openxmlformats.org/officeDocument/2006/math">
                    <m:r>
                      <a:rPr lang="nl-NL" sz="4000" i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4 = 2 060 cm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Quãng đường bơi của cà cuống B là: 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928 </a:t>
                </a:r>
                <a14:m>
                  <m:oMath xmlns:m="http://schemas.openxmlformats.org/officeDocument/2006/math">
                    <m:r>
                      <a:rPr lang="nl-NL" sz="4000" i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3  =2 784 cm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Vì 2 060 &lt; 2 784 nên quãng đường bơi của cà cuống A ngắn hơn. </a:t>
                </a:r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299" y="1421104"/>
                <a:ext cx="9144000" cy="7289175"/>
              </a:xfrm>
              <a:prstGeom prst="rect">
                <a:avLst/>
              </a:prstGeom>
              <a:blipFill>
                <a:blip r:embed="rId23"/>
                <a:stretch>
                  <a:fillRect l="-1933" r="-3533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04048">
            <a:off x="13491057" y="8434590"/>
            <a:ext cx="5309830" cy="17377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4020" y="242190"/>
            <a:ext cx="2713980" cy="2096038"/>
          </a:xfrm>
          <a:prstGeom prst="rect">
            <a:avLst/>
          </a:prstGeom>
        </p:spPr>
      </p:pic>
      <p:pic>
        <p:nvPicPr>
          <p:cNvPr id="54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674" y="4375958"/>
            <a:ext cx="2684526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1290209"/>
            <a:ext cx="147828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Số?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Quãng đường bơi của tôm là đường gấp khúc gồm 5 đoạn dài bằng nhau. Biết quãng đường tôm bơi dài bằng quãng đường bơi của cà cuống A. Mỗi đoạn của đường gấp khúc đó dài ? cm.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06233">
            <a:off x="326247" y="264707"/>
            <a:ext cx="1770348" cy="17833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5448300"/>
            <a:ext cx="9144000" cy="41703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 dài của mỗi đoạn gấp khúc là: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2 060 : 5 = 412 cm.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Đáp số: 412 cm. </a:t>
            </a:r>
            <a:endParaRPr lang="en-US" sz="4000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" y="6451294"/>
            <a:ext cx="4675443" cy="3162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419100"/>
            <a:ext cx="160782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tập 5: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 8 cục pin như nhau nặng 1 680 g. Mỗi rô-bốt chưa lắp pin có cân nặng 2 000g.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Mỗi cục pin cân nặng bao nhiêu gam?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Sau khi lắp số pin như hình vẽ, rô-bốt nào nhẹ nhất và cân nặng bao nhiêu gam?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762500"/>
            <a:ext cx="1296408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43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436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Cambria Math</vt:lpstr>
      <vt:lpstr>Arial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Thi Quynh Anh</cp:lastModifiedBy>
  <cp:revision>517</cp:revision>
  <dcterms:created xsi:type="dcterms:W3CDTF">2006-08-16T00:00:00Z</dcterms:created>
  <dcterms:modified xsi:type="dcterms:W3CDTF">2025-03-14T08:43:06Z</dcterms:modified>
  <dc:identifier>DAFO_71ThXY</dc:identifier>
</cp:coreProperties>
</file>