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8" r:id="rId3"/>
    <p:sldId id="268" r:id="rId4"/>
    <p:sldId id="276" r:id="rId5"/>
    <p:sldId id="277" r:id="rId6"/>
    <p:sldId id="278" r:id="rId7"/>
    <p:sldId id="286" r:id="rId8"/>
  </p:sldIdLst>
  <p:sldSz cx="18288000" cy="10287000"/>
  <p:notesSz cx="6858000" cy="9144000"/>
  <p:embeddedFontLst>
    <p:embeddedFont>
      <p:font typeface="Calibri" panose="020F0502020204030204" pitchFamily="34" charset="0"/>
      <p:regular r:id="rId9"/>
      <p:bold r:id="rId10"/>
      <p:italic r:id="rId11"/>
      <p:boldItalic r:id="rId12"/>
    </p:embeddedFont>
    <p:embeddedFont>
      <p:font typeface="Muli Bold Bold" panose="020B0604020202020204" charset="-93"/>
      <p:regular r:id="rId1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8581240D-13EB-4EC7-AA59-8A2BBFC2ECFF}">
          <p14:sldIdLst>
            <p14:sldId id="256"/>
            <p14:sldId id="258"/>
            <p14:sldId id="268"/>
            <p14:sldId id="276"/>
            <p14:sldId id="277"/>
            <p14:sldId id="278"/>
            <p14:sldId id="28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24B9A"/>
    <a:srgbClr val="FFFFFF"/>
    <a:srgbClr val="93A4D8"/>
    <a:srgbClr val="2C2C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3" d="100"/>
          <a:sy n="43" d="100"/>
        </p:scale>
        <p:origin x="102" y="12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5.fntdata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4.fntdata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3.fntdata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font" Target="fonts/font1.fntdata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30.svg"/><Relationship Id="rId3" Type="http://schemas.openxmlformats.org/officeDocument/2006/relationships/image" Target="../media/image20.svg"/><Relationship Id="rId7" Type="http://schemas.openxmlformats.org/officeDocument/2006/relationships/image" Target="../media/image24.svg"/><Relationship Id="rId12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28.svg"/><Relationship Id="rId5" Type="http://schemas.openxmlformats.org/officeDocument/2006/relationships/image" Target="../media/image22.svg"/><Relationship Id="rId15" Type="http://schemas.openxmlformats.org/officeDocument/2006/relationships/image" Target="../media/image32.svg"/><Relationship Id="rId10" Type="http://schemas.openxmlformats.org/officeDocument/2006/relationships/image" Target="../media/image5.png"/><Relationship Id="rId4" Type="http://schemas.openxmlformats.org/officeDocument/2006/relationships/image" Target="../media/image2.png"/><Relationship Id="rId9" Type="http://schemas.openxmlformats.org/officeDocument/2006/relationships/image" Target="../media/image26.svg"/><Relationship Id="rId1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34.svg"/><Relationship Id="rId7" Type="http://schemas.openxmlformats.org/officeDocument/2006/relationships/image" Target="../media/image38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36.svg"/><Relationship Id="rId10" Type="http://schemas.openxmlformats.org/officeDocument/2006/relationships/image" Target="../media/image12.png"/><Relationship Id="rId4" Type="http://schemas.openxmlformats.org/officeDocument/2006/relationships/image" Target="../media/image9.png"/><Relationship Id="rId9" Type="http://schemas.openxmlformats.org/officeDocument/2006/relationships/image" Target="../media/image40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18" Type="http://schemas.openxmlformats.org/officeDocument/2006/relationships/image" Target="../media/image20.png"/><Relationship Id="rId3" Type="http://schemas.openxmlformats.org/officeDocument/2006/relationships/image" Target="../media/image36.svg"/><Relationship Id="rId7" Type="http://schemas.openxmlformats.org/officeDocument/2006/relationships/image" Target="../media/image47.svg"/><Relationship Id="rId12" Type="http://schemas.openxmlformats.org/officeDocument/2006/relationships/image" Target="../media/image15.png"/><Relationship Id="rId17" Type="http://schemas.openxmlformats.org/officeDocument/2006/relationships/image" Target="../media/image19.png"/><Relationship Id="rId2" Type="http://schemas.openxmlformats.org/officeDocument/2006/relationships/image" Target="../media/image9.png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49.svg"/><Relationship Id="rId5" Type="http://schemas.openxmlformats.org/officeDocument/2006/relationships/image" Target="../media/image38.svg"/><Relationship Id="rId15" Type="http://schemas.openxmlformats.org/officeDocument/2006/relationships/image" Target="../media/image17.png"/><Relationship Id="rId10" Type="http://schemas.openxmlformats.org/officeDocument/2006/relationships/image" Target="../media/image14.png"/><Relationship Id="rId4" Type="http://schemas.openxmlformats.org/officeDocument/2006/relationships/image" Target="../media/image10.png"/><Relationship Id="rId9" Type="http://schemas.openxmlformats.org/officeDocument/2006/relationships/image" Target="../media/image40.svg"/><Relationship Id="rId14" Type="http://schemas.openxmlformats.org/officeDocument/2006/relationships/image" Target="../media/image52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49.svg"/><Relationship Id="rId3" Type="http://schemas.openxmlformats.org/officeDocument/2006/relationships/image" Target="../media/image36.svg"/><Relationship Id="rId7" Type="http://schemas.openxmlformats.org/officeDocument/2006/relationships/image" Target="../media/image47.svg"/><Relationship Id="rId12" Type="http://schemas.openxmlformats.org/officeDocument/2006/relationships/image" Target="../media/image14.png"/><Relationship Id="rId17" Type="http://schemas.openxmlformats.org/officeDocument/2006/relationships/image" Target="../media/image62.svg"/><Relationship Id="rId2" Type="http://schemas.openxmlformats.org/officeDocument/2006/relationships/image" Target="../media/image9.png"/><Relationship Id="rId16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52.svg"/><Relationship Id="rId5" Type="http://schemas.openxmlformats.org/officeDocument/2006/relationships/image" Target="../media/image38.svg"/><Relationship Id="rId15" Type="http://schemas.openxmlformats.org/officeDocument/2006/relationships/image" Target="../media/image60.sv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40.svg"/><Relationship Id="rId1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49.svg"/><Relationship Id="rId3" Type="http://schemas.openxmlformats.org/officeDocument/2006/relationships/image" Target="../media/image36.svg"/><Relationship Id="rId7" Type="http://schemas.openxmlformats.org/officeDocument/2006/relationships/image" Target="../media/image47.svg"/><Relationship Id="rId12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52.svg"/><Relationship Id="rId5" Type="http://schemas.openxmlformats.org/officeDocument/2006/relationships/image" Target="../media/image38.svg"/><Relationship Id="rId15" Type="http://schemas.openxmlformats.org/officeDocument/2006/relationships/image" Target="../media/image24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40.svg"/><Relationship Id="rId1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4.png"/><Relationship Id="rId3" Type="http://schemas.openxmlformats.org/officeDocument/2006/relationships/image" Target="../media/image36.svg"/><Relationship Id="rId7" Type="http://schemas.openxmlformats.org/officeDocument/2006/relationships/image" Target="../media/image47.svg"/><Relationship Id="rId12" Type="http://schemas.openxmlformats.org/officeDocument/2006/relationships/image" Target="../media/image15.png"/><Relationship Id="rId2" Type="http://schemas.openxmlformats.org/officeDocument/2006/relationships/image" Target="../media/image9.png"/><Relationship Id="rId16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52.svg"/><Relationship Id="rId5" Type="http://schemas.openxmlformats.org/officeDocument/2006/relationships/image" Target="../media/image38.svg"/><Relationship Id="rId15" Type="http://schemas.openxmlformats.org/officeDocument/2006/relationships/image" Target="../media/image25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40.svg"/><Relationship Id="rId14" Type="http://schemas.openxmlformats.org/officeDocument/2006/relationships/image" Target="../media/image49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49.svg"/><Relationship Id="rId3" Type="http://schemas.openxmlformats.org/officeDocument/2006/relationships/image" Target="../media/image36.svg"/><Relationship Id="rId7" Type="http://schemas.openxmlformats.org/officeDocument/2006/relationships/image" Target="../media/image47.svg"/><Relationship Id="rId12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52.svg"/><Relationship Id="rId5" Type="http://schemas.openxmlformats.org/officeDocument/2006/relationships/image" Target="../media/image38.sv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40.svg"/><Relationship Id="rId1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DA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l="20783"/>
          <a:stretch>
            <a:fillRect/>
          </a:stretch>
        </p:blipFill>
        <p:spPr>
          <a:xfrm rot="5400000">
            <a:off x="5727412" y="-135490"/>
            <a:ext cx="6642675" cy="1119933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3412007">
            <a:off x="-937674" y="6974551"/>
            <a:ext cx="2506139" cy="607214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8352294" y="588942"/>
            <a:ext cx="1583412" cy="2262017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4379773" y="3520540"/>
            <a:ext cx="10016029" cy="4042173"/>
            <a:chOff x="-3" y="-161209"/>
            <a:chExt cx="13354706" cy="5389562"/>
          </a:xfrm>
        </p:grpSpPr>
        <p:sp>
          <p:nvSpPr>
            <p:cNvPr id="6" name="TextBox 6"/>
            <p:cNvSpPr txBox="1"/>
            <p:nvPr/>
          </p:nvSpPr>
          <p:spPr>
            <a:xfrm>
              <a:off x="55025" y="1583595"/>
              <a:ext cx="12778645" cy="364475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11408"/>
                </a:lnSpc>
              </a:pPr>
              <a:r>
                <a:rPr lang="en-US" sz="6000" b="1">
                  <a:latin typeface="Arial" panose="020B0604020202020204" pitchFamily="34" charset="0"/>
                  <a:cs typeface="Arial" panose="020B0604020202020204" pitchFamily="34" charset="0"/>
                </a:rPr>
                <a:t>SỬ DỤNG HỢP LÍ </a:t>
              </a:r>
            </a:p>
            <a:p>
              <a:pPr algn="ctr">
                <a:lnSpc>
                  <a:spcPts val="11408"/>
                </a:lnSpc>
              </a:pPr>
              <a:r>
                <a:rPr lang="en-US" sz="6000" b="1">
                  <a:latin typeface="Arial" panose="020B0604020202020204" pitchFamily="34" charset="0"/>
                  <a:cs typeface="Arial" panose="020B0604020202020204" pitchFamily="34" charset="0"/>
                </a:rPr>
                <a:t>THỰC VẬT VÀ ĐỘNG VẬT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-3" y="-161209"/>
              <a:ext cx="13354706" cy="76944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479"/>
                </a:lnSpc>
              </a:pPr>
              <a:r>
                <a:rPr lang="en-US" sz="5000" b="1" spc="428">
                  <a:solidFill>
                    <a:srgbClr val="2C2C2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Bài 16</a:t>
              </a:r>
            </a:p>
          </p:txBody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-220626">
            <a:off x="7169901" y="4239522"/>
            <a:ext cx="4435774" cy="33066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7365178">
            <a:off x="16868972" y="6490419"/>
            <a:ext cx="2838056" cy="687634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-7478474">
            <a:off x="16974755" y="-1828935"/>
            <a:ext cx="1329320" cy="477860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flipH="1">
            <a:off x="15895837" y="3784935"/>
            <a:ext cx="3601458" cy="3126266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-1485334" y="3784935"/>
            <a:ext cx="3601458" cy="3126266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 rot="7638463">
            <a:off x="-484764" y="-3529373"/>
            <a:ext cx="969528" cy="6583212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9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l="4106" t="868" r="28177"/>
          <a:stretch>
            <a:fillRect/>
          </a:stretch>
        </p:blipFill>
        <p:spPr>
          <a:xfrm rot="5400000">
            <a:off x="4652645" y="-2907182"/>
            <a:ext cx="8305628" cy="1623883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l="15444" r="24646" b="38806"/>
          <a:stretch>
            <a:fillRect/>
          </a:stretch>
        </p:blipFill>
        <p:spPr>
          <a:xfrm rot="5400000">
            <a:off x="2249123" y="844333"/>
            <a:ext cx="6440343" cy="8785939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1919407" y="2368938"/>
            <a:ext cx="7517423" cy="5427092"/>
            <a:chOff x="-333347" y="-626796"/>
            <a:chExt cx="10023231" cy="7236123"/>
          </a:xfrm>
        </p:grpSpPr>
        <p:sp>
          <p:nvSpPr>
            <p:cNvPr id="6" name="TextBox 6"/>
            <p:cNvSpPr txBox="1"/>
            <p:nvPr/>
          </p:nvSpPr>
          <p:spPr>
            <a:xfrm>
              <a:off x="-333347" y="3068100"/>
              <a:ext cx="10023231" cy="354122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4000">
                  <a:solidFill>
                    <a:srgbClr val="2C2C2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Em hãy kể tên thêm những thức ăn được làm từ thực vật và động vật mà em biết.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-59084" y="-626796"/>
              <a:ext cx="9180672" cy="99976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6439"/>
                </a:lnSpc>
                <a:spcBef>
                  <a:spcPct val="0"/>
                </a:spcBef>
              </a:pPr>
              <a:r>
                <a:rPr lang="en-US" sz="4600" b="1">
                  <a:latin typeface="Arial" panose="020B0604020202020204" pitchFamily="34" charset="0"/>
                  <a:cs typeface="Arial" panose="020B0604020202020204" pitchFamily="34" charset="0"/>
                </a:rPr>
                <a:t>1. KHỞI ĐỘNG</a:t>
              </a:r>
            </a:p>
          </p:txBody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 r="26961" b="2089"/>
          <a:stretch>
            <a:fillRect/>
          </a:stretch>
        </p:blipFill>
        <p:spPr>
          <a:xfrm rot="-118389">
            <a:off x="2129248" y="3257282"/>
            <a:ext cx="5215924" cy="33053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-5400000">
            <a:off x="-763759" y="2343254"/>
            <a:ext cx="1831436" cy="261633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-5400000">
            <a:off x="-763759" y="5327409"/>
            <a:ext cx="1831436" cy="261633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A525291-1D2B-4C3F-F817-594A52D4262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919407" y="3869066"/>
            <a:ext cx="1219200" cy="1219200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3A4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l="4106" t="868" r="28177"/>
          <a:stretch>
            <a:fillRect/>
          </a:stretch>
        </p:blipFill>
        <p:spPr>
          <a:xfrm rot="5400000">
            <a:off x="4477418" y="-2731956"/>
            <a:ext cx="8656081" cy="1623883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118389">
            <a:off x="3199797" y="2500908"/>
            <a:ext cx="12125579" cy="573209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3409742" y="1580683"/>
            <a:ext cx="11705687" cy="10407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59"/>
              </a:lnSpc>
              <a:spcBef>
                <a:spcPct val="0"/>
              </a:spcBef>
            </a:pPr>
            <a:r>
              <a:rPr lang="en-US" sz="6000">
                <a:solidFill>
                  <a:srgbClr val="2C2C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Hoạt động hình thành kiến thức</a:t>
            </a: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238595">
            <a:off x="1093789" y="3162420"/>
            <a:ext cx="4199469" cy="801717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1190025" y="3333127"/>
            <a:ext cx="15230866" cy="4245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220"/>
              </a:lnSpc>
              <a:spcBef>
                <a:spcPct val="0"/>
              </a:spcBef>
            </a:pPr>
            <a:r>
              <a:rPr lang="en-US" sz="4000" b="1">
                <a:solidFill>
                  <a:srgbClr val="2C2C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 động 1: </a:t>
            </a:r>
            <a:r>
              <a:rPr lang="vi-VN" sz="2300">
                <a:solidFill>
                  <a:srgbClr val="2C2C2E"/>
                </a:solidFill>
                <a:latin typeface="Muli Bold Bold"/>
              </a:rPr>
              <a:t> </a:t>
            </a:r>
            <a:r>
              <a:rPr lang="vi-VN" sz="4000">
                <a:solidFill>
                  <a:srgbClr val="2C2C2E"/>
                </a:solidFill>
              </a:rPr>
              <a:t>Mục đích con người sử dụng thực vật, động vật</a:t>
            </a:r>
            <a:r>
              <a:rPr lang="en-US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17" name="Picture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3139912" y="-1731023"/>
            <a:ext cx="2423432" cy="3462045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2859211" y="-1731023"/>
            <a:ext cx="2423432" cy="3462045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-8703508" flipH="1" flipV="1">
            <a:off x="-487908" y="7317157"/>
            <a:ext cx="1463286" cy="526018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3218D19A-8E05-B18F-DC62-2E7E32A28205}"/>
              </a:ext>
            </a:extLst>
          </p:cNvPr>
          <p:cNvSpPr txBox="1"/>
          <p:nvPr/>
        </p:nvSpPr>
        <p:spPr>
          <a:xfrm>
            <a:off x="2820317" y="4151133"/>
            <a:ext cx="59851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latin typeface="Arial" panose="020B0604020202020204" pitchFamily="34" charset="0"/>
                <a:cs typeface="Arial" panose="020B0604020202020204" pitchFamily="34" charset="0"/>
              </a:rPr>
              <a:t>Quan sát hình 1, 2, 3, 4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57B3BAD-03BE-7589-F4B8-DA1899150AF7}"/>
              </a:ext>
            </a:extLst>
          </p:cNvPr>
          <p:cNvSpPr/>
          <p:nvPr/>
        </p:nvSpPr>
        <p:spPr>
          <a:xfrm>
            <a:off x="10085317" y="5127171"/>
            <a:ext cx="6553200" cy="4420720"/>
          </a:xfrm>
          <a:prstGeom prst="rect">
            <a:avLst/>
          </a:prstGeom>
          <a:solidFill>
            <a:srgbClr val="93A4D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B1DEB7F1-6E25-DF46-8877-92D936588DD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16200000">
            <a:off x="12658615" y="4108532"/>
            <a:ext cx="1406604" cy="983639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 rot="7365178">
            <a:off x="17511747" y="6465001"/>
            <a:ext cx="2838056" cy="6876348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DAD54BEE-5889-61B5-DABF-58872B4E7942}"/>
              </a:ext>
            </a:extLst>
          </p:cNvPr>
          <p:cNvSpPr txBox="1"/>
          <p:nvPr/>
        </p:nvSpPr>
        <p:spPr>
          <a:xfrm>
            <a:off x="10085318" y="5501739"/>
            <a:ext cx="6553200" cy="36715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 luận nhóm</a:t>
            </a:r>
          </a:p>
          <a:p>
            <a:pPr algn="ctr">
              <a:lnSpc>
                <a:spcPct val="150000"/>
              </a:lnSpc>
            </a:pPr>
            <a:r>
              <a:rPr lang="en-US"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 hãy cho biết con người đã sử dụng động vật và thực vật để làm gì?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06AECE5C-6CAE-52D1-F993-61F5660DE8D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091770" y="4920587"/>
            <a:ext cx="3124200" cy="257175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DA24FDDB-2AB6-49B4-7B0C-CD5E1A1C62AC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475863" y="5001195"/>
            <a:ext cx="3114675" cy="251460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24991146-01AF-97D8-22F0-675F3F3FD052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150820" y="7508025"/>
            <a:ext cx="3524072" cy="223269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F20BC2CD-B90E-BA09-DC52-A5C8B8C41B00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347804" y="7557916"/>
            <a:ext cx="1569821" cy="2182799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21" grpId="0"/>
      <p:bldP spid="22" grpId="0" animBg="1"/>
      <p:bldP spid="2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3A4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l="4106" t="868" r="28177"/>
          <a:stretch>
            <a:fillRect/>
          </a:stretch>
        </p:blipFill>
        <p:spPr>
          <a:xfrm rot="5400000">
            <a:off x="4475231" y="-2566108"/>
            <a:ext cx="8656081" cy="1623883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118389">
            <a:off x="3199797" y="2500908"/>
            <a:ext cx="12125579" cy="573209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3450021" y="1603269"/>
            <a:ext cx="11705687" cy="10407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59"/>
              </a:lnSpc>
              <a:spcBef>
                <a:spcPct val="0"/>
              </a:spcBef>
            </a:pPr>
            <a:r>
              <a:rPr lang="en-US" sz="6000">
                <a:solidFill>
                  <a:srgbClr val="2C2C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Hoạt động hình thành kiến thức</a:t>
            </a: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238595">
            <a:off x="1093789" y="3162420"/>
            <a:ext cx="4199469" cy="801717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1190025" y="3333127"/>
            <a:ext cx="15230866" cy="4245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220"/>
              </a:lnSpc>
              <a:spcBef>
                <a:spcPct val="0"/>
              </a:spcBef>
            </a:pPr>
            <a:r>
              <a:rPr lang="en-US" sz="4000" b="1">
                <a:solidFill>
                  <a:srgbClr val="2C2C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 động 1: </a:t>
            </a:r>
            <a:r>
              <a:rPr lang="vi-VN" sz="2300">
                <a:solidFill>
                  <a:srgbClr val="2C2C2E"/>
                </a:solidFill>
                <a:latin typeface="Muli Bold Bold"/>
              </a:rPr>
              <a:t> </a:t>
            </a:r>
            <a:r>
              <a:rPr lang="vi-VN" sz="4000">
                <a:solidFill>
                  <a:srgbClr val="2C2C2E"/>
                </a:solidFill>
              </a:rPr>
              <a:t>Mục đích con người sử dụng thực vật, động vật</a:t>
            </a:r>
            <a:r>
              <a:rPr lang="en-US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17" name="Picture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3139912" y="-1731023"/>
            <a:ext cx="2423432" cy="3462045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2859211" y="-1731023"/>
            <a:ext cx="2423432" cy="3462045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7365178">
            <a:off x="17511747" y="6465001"/>
            <a:ext cx="2838056" cy="6876348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-8703508" flipH="1" flipV="1">
            <a:off x="-487908" y="7317157"/>
            <a:ext cx="1463286" cy="526018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CE15519D-5F24-1F6C-DE6F-F75696A6DDC4}"/>
              </a:ext>
            </a:extLst>
          </p:cNvPr>
          <p:cNvGrpSpPr/>
          <p:nvPr/>
        </p:nvGrpSpPr>
        <p:grpSpPr>
          <a:xfrm>
            <a:off x="2729142" y="4505076"/>
            <a:ext cx="8080845" cy="5090425"/>
            <a:chOff x="1876035" y="4367933"/>
            <a:chExt cx="8080845" cy="4315605"/>
          </a:xfrm>
        </p:grpSpPr>
        <p:pic>
          <p:nvPicPr>
            <p:cNvPr id="21" name="Picture 2">
              <a:extLst>
                <a:ext uri="{FF2B5EF4-FFF2-40B4-BE49-F238E27FC236}">
                  <a16:creationId xmlns:a16="http://schemas.microsoft.com/office/drawing/2014/main" id="{55C2F94D-EE2D-88B7-C2F5-634D72C15646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rcRect l="59086" t="9333" b="31146"/>
            <a:stretch>
              <a:fillRect/>
            </a:stretch>
          </p:blipFill>
          <p:spPr>
            <a:xfrm rot="5400000">
              <a:off x="3836917" y="2563575"/>
              <a:ext cx="4159081" cy="8080845"/>
            </a:xfrm>
            <a:prstGeom prst="rect">
              <a:avLst/>
            </a:prstGeom>
          </p:spPr>
        </p:pic>
        <p:sp>
          <p:nvSpPr>
            <p:cNvPr id="24" name="TextBox 4">
              <a:extLst>
                <a:ext uri="{FF2B5EF4-FFF2-40B4-BE49-F238E27FC236}">
                  <a16:creationId xmlns:a16="http://schemas.microsoft.com/office/drawing/2014/main" id="{584DE7F9-74EB-0CCB-055B-F65F103B32AA}"/>
                </a:ext>
              </a:extLst>
            </p:cNvPr>
            <p:cNvSpPr txBox="1"/>
            <p:nvPr/>
          </p:nvSpPr>
          <p:spPr>
            <a:xfrm>
              <a:off x="2869083" y="4367933"/>
              <a:ext cx="6094747" cy="83285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960"/>
                </a:lnSpc>
                <a:spcBef>
                  <a:spcPct val="0"/>
                </a:spcBef>
              </a:pPr>
              <a:r>
                <a:rPr lang="en-US" sz="4000" b="1">
                  <a:latin typeface="Arial" panose="020B0604020202020204" pitchFamily="34" charset="0"/>
                  <a:cs typeface="Arial" panose="020B0604020202020204" pitchFamily="34" charset="0"/>
                </a:rPr>
                <a:t>Kết luận</a:t>
              </a:r>
            </a:p>
          </p:txBody>
        </p:sp>
        <p:pic>
          <p:nvPicPr>
            <p:cNvPr id="28" name="Picture 12">
              <a:extLst>
                <a:ext uri="{FF2B5EF4-FFF2-40B4-BE49-F238E27FC236}">
                  <a16:creationId xmlns:a16="http://schemas.microsoft.com/office/drawing/2014/main" id="{3782C43D-5C6C-7076-CFA2-7783F188FF56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rcRect/>
            <a:stretch>
              <a:fillRect/>
            </a:stretch>
          </p:blipFill>
          <p:spPr>
            <a:xfrm rot="21344636">
              <a:off x="2752718" y="5291978"/>
              <a:ext cx="6327477" cy="471685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D529D0FB-0092-22FD-BBFB-C07A367C0EFD}"/>
                </a:ext>
              </a:extLst>
            </p:cNvPr>
            <p:cNvSpPr txBox="1"/>
            <p:nvPr/>
          </p:nvSpPr>
          <p:spPr>
            <a:xfrm>
              <a:off x="2138640" y="5582497"/>
              <a:ext cx="7592810" cy="27334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3500">
                  <a:latin typeface="Arial" panose="020B0604020202020204" pitchFamily="34" charset="0"/>
                  <a:cs typeface="Arial" panose="020B0604020202020204" pitchFamily="34" charset="0"/>
                </a:rPr>
                <a:t>Con người sử dụng thực vật và động vật cho rất nhiều mục đích khác </a:t>
              </a:r>
              <a:r>
                <a:rPr lang="en-US" sz="3500">
                  <a:latin typeface="Arial" panose="020B0604020202020204" pitchFamily="34" charset="0"/>
                  <a:cs typeface="Arial" panose="020B0604020202020204" pitchFamily="34" charset="0"/>
                </a:rPr>
                <a:t>nhau</a:t>
              </a:r>
              <a:r>
                <a:rPr lang="vi-VN" sz="3500">
                  <a:latin typeface="Arial" panose="020B0604020202020204" pitchFamily="34" charset="0"/>
                  <a:cs typeface="Arial" panose="020B0604020202020204" pitchFamily="34" charset="0"/>
                </a:rPr>
                <a:t> trong đời sống như ăn uống, may mặc, trang trí, buôn bán,...</a:t>
              </a:r>
              <a:endParaRPr lang="en-US" sz="35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1298100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3A4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l="4106" t="868" r="28177"/>
          <a:stretch>
            <a:fillRect/>
          </a:stretch>
        </p:blipFill>
        <p:spPr>
          <a:xfrm rot="5400000">
            <a:off x="4506627" y="-2731956"/>
            <a:ext cx="8656081" cy="1623883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118389">
            <a:off x="3199797" y="2500908"/>
            <a:ext cx="12125579" cy="573209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3409742" y="1580683"/>
            <a:ext cx="11705687" cy="10407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59"/>
              </a:lnSpc>
              <a:spcBef>
                <a:spcPct val="0"/>
              </a:spcBef>
            </a:pPr>
            <a:r>
              <a:rPr lang="en-US" sz="6000">
                <a:solidFill>
                  <a:srgbClr val="2C2C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Hoạt động hình thành kiến thức</a:t>
            </a: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238595">
            <a:off x="1212769" y="3097526"/>
            <a:ext cx="4199469" cy="801717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686043" y="3288982"/>
            <a:ext cx="15230866" cy="4245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220"/>
              </a:lnSpc>
              <a:spcBef>
                <a:spcPct val="0"/>
              </a:spcBef>
            </a:pPr>
            <a:r>
              <a:rPr lang="en-US" sz="4000" b="1">
                <a:solidFill>
                  <a:srgbClr val="2C2C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 động 2:  </a:t>
            </a:r>
            <a:r>
              <a:rPr lang="en-US" sz="4000">
                <a:solidFill>
                  <a:srgbClr val="2C2C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Lợi ích của thực vật và động vật mang lại</a:t>
            </a:r>
            <a:endParaRPr lang="en-US" sz="40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3139912" y="-1731023"/>
            <a:ext cx="2423432" cy="3462045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2859211" y="-1731023"/>
            <a:ext cx="2423432" cy="3462045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7365178">
            <a:off x="17511747" y="6465001"/>
            <a:ext cx="2838056" cy="6876348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-8703508" flipH="1" flipV="1">
            <a:off x="-487908" y="7317157"/>
            <a:ext cx="1463286" cy="526018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8E84BA4-47A5-507E-A51F-FB1D9CAAF22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648200" y="4375288"/>
            <a:ext cx="3889221" cy="321423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7B59BCE-5700-E723-A363-2267B190226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1580079" y="6519706"/>
            <a:ext cx="3535350" cy="2986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87436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3A4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l="4106" t="868" r="28177"/>
          <a:stretch>
            <a:fillRect/>
          </a:stretch>
        </p:blipFill>
        <p:spPr>
          <a:xfrm rot="5400000">
            <a:off x="4477418" y="-2731956"/>
            <a:ext cx="8656081" cy="1623883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118389">
            <a:off x="3199797" y="2500908"/>
            <a:ext cx="12125579" cy="573209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3409742" y="1580683"/>
            <a:ext cx="11705687" cy="10407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59"/>
              </a:lnSpc>
              <a:spcBef>
                <a:spcPct val="0"/>
              </a:spcBef>
            </a:pPr>
            <a:r>
              <a:rPr lang="en-US" sz="6000">
                <a:solidFill>
                  <a:srgbClr val="2C2C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Hoạt động hình thành kiến thức</a:t>
            </a: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238595">
            <a:off x="1927744" y="3018729"/>
            <a:ext cx="4199469" cy="801717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243735" y="3225088"/>
            <a:ext cx="16411932" cy="4245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220"/>
              </a:lnSpc>
              <a:spcBef>
                <a:spcPct val="0"/>
              </a:spcBef>
            </a:pPr>
            <a:r>
              <a:rPr lang="en-US" sz="4000" b="1">
                <a:solidFill>
                  <a:srgbClr val="2C2C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 động 3:  </a:t>
            </a:r>
            <a:r>
              <a:rPr lang="vi-VN" sz="4000">
                <a:solidFill>
                  <a:srgbClr val="2C2C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Sử dụng hợp lí thực vật và động vật</a:t>
            </a:r>
            <a:endParaRPr lang="en-US" sz="40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3139912" y="-1731023"/>
            <a:ext cx="2423432" cy="3462045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2859211" y="-1731023"/>
            <a:ext cx="2423432" cy="3462045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7365178">
            <a:off x="17511747" y="6465001"/>
            <a:ext cx="2838056" cy="687634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189DACE-8283-A54A-359A-AEE124AFB9C6}"/>
              </a:ext>
            </a:extLst>
          </p:cNvPr>
          <p:cNvSpPr txBox="1"/>
          <p:nvPr/>
        </p:nvSpPr>
        <p:spPr>
          <a:xfrm>
            <a:off x="4147339" y="3908102"/>
            <a:ext cx="99933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latin typeface="Arial" panose="020B0604020202020204" pitchFamily="34" charset="0"/>
                <a:cs typeface="Arial" panose="020B0604020202020204" pitchFamily="34" charset="0"/>
              </a:rPr>
              <a:t>Quan sát hình 5-8 trong sách giáo khoa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BB234D5-733A-28ED-0F2F-3CC007E33C91}"/>
              </a:ext>
            </a:extLst>
          </p:cNvPr>
          <p:cNvSpPr/>
          <p:nvPr/>
        </p:nvSpPr>
        <p:spPr>
          <a:xfrm>
            <a:off x="1905000" y="5138150"/>
            <a:ext cx="6553200" cy="4420720"/>
          </a:xfrm>
          <a:prstGeom prst="rect">
            <a:avLst/>
          </a:prstGeom>
          <a:solidFill>
            <a:srgbClr val="93A4D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E87AAB05-6491-F18E-8CCE-87130C107A8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13518137">
            <a:off x="1146003" y="4520705"/>
            <a:ext cx="1406604" cy="983639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943781CD-515F-D3BC-C505-07ACA6C60ED2}"/>
              </a:ext>
            </a:extLst>
          </p:cNvPr>
          <p:cNvSpPr txBox="1"/>
          <p:nvPr/>
        </p:nvSpPr>
        <p:spPr>
          <a:xfrm>
            <a:off x="1905001" y="5512718"/>
            <a:ext cx="6553200" cy="36715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 động theo nhóm</a:t>
            </a:r>
          </a:p>
          <a:p>
            <a:pPr algn="ctr">
              <a:lnSpc>
                <a:spcPct val="150000"/>
              </a:lnSpc>
            </a:pP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 xét việc sử dụng động vật và thực vật của con người trong mỗi hình sau.</a:t>
            </a:r>
          </a:p>
        </p:txBody>
      </p:sp>
      <p:pic>
        <p:nvPicPr>
          <p:cNvPr id="19" name="Picture 1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 rot="-8703508" flipH="1" flipV="1">
            <a:off x="-487908" y="7317157"/>
            <a:ext cx="1463286" cy="526018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3282066-17D0-7667-D24C-95F303C92FB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2196104" y="4649991"/>
            <a:ext cx="2521539" cy="260433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2283EAD5-822B-639A-EBE5-C21EF8F056A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063410" y="7072075"/>
            <a:ext cx="2527485" cy="2643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59018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6" grpId="0"/>
      <p:bldP spid="16" grpId="0" animBg="1"/>
      <p:bldP spid="2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3A4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l="4106" t="868" r="28177"/>
          <a:stretch>
            <a:fillRect/>
          </a:stretch>
        </p:blipFill>
        <p:spPr>
          <a:xfrm rot="5400000">
            <a:off x="4477418" y="-2731956"/>
            <a:ext cx="8656081" cy="1623883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118389">
            <a:off x="3199797" y="2500908"/>
            <a:ext cx="12125579" cy="573209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3409742" y="1580683"/>
            <a:ext cx="11705687" cy="10407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59"/>
              </a:lnSpc>
              <a:spcBef>
                <a:spcPct val="0"/>
              </a:spcBef>
            </a:pPr>
            <a:r>
              <a:rPr lang="en-US" sz="6000">
                <a:solidFill>
                  <a:srgbClr val="2C2C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Hoạt động hình thành kiến thức</a:t>
            </a: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238595">
            <a:off x="2630271" y="3926353"/>
            <a:ext cx="4199469" cy="801717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2590800" y="4152477"/>
            <a:ext cx="3949888" cy="8349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220"/>
              </a:lnSpc>
              <a:spcBef>
                <a:spcPct val="0"/>
              </a:spcBef>
            </a:pPr>
            <a:r>
              <a:rPr lang="en-US" sz="4000" b="1">
                <a:solidFill>
                  <a:srgbClr val="2C2C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 có biết?</a:t>
            </a:r>
          </a:p>
          <a:p>
            <a:pPr algn="ctr">
              <a:lnSpc>
                <a:spcPts val="3220"/>
              </a:lnSpc>
              <a:spcBef>
                <a:spcPct val="0"/>
              </a:spcBef>
            </a:pPr>
            <a:endParaRPr lang="en-US" sz="40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3139912" y="-1731023"/>
            <a:ext cx="2423432" cy="3462045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2859211" y="-1731023"/>
            <a:ext cx="2423432" cy="3462045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7365178">
            <a:off x="17511747" y="6465001"/>
            <a:ext cx="2838056" cy="6876348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-8703508" flipH="1" flipV="1">
            <a:off x="-487908" y="7317157"/>
            <a:ext cx="1463286" cy="5260180"/>
          </a:xfrm>
          <a:prstGeom prst="rect">
            <a:avLst/>
          </a:prstGeom>
        </p:spPr>
      </p:pic>
      <p:pic>
        <p:nvPicPr>
          <p:cNvPr id="21" name="Picture 3">
            <a:extLst>
              <a:ext uri="{FF2B5EF4-FFF2-40B4-BE49-F238E27FC236}">
                <a16:creationId xmlns:a16="http://schemas.microsoft.com/office/drawing/2014/main" id="{8CA768E6-F2A3-A0B4-76DD-14636928C1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16029138">
            <a:off x="2177395" y="6326681"/>
            <a:ext cx="4122237" cy="63520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D8A6130-1EBE-01DA-5A62-3A53DFF683A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424849" y="7629105"/>
            <a:ext cx="13461135" cy="1103472"/>
          </a:xfrm>
          <a:prstGeom prst="rect">
            <a:avLst/>
          </a:prstGeom>
        </p:spPr>
      </p:pic>
      <p:pic>
        <p:nvPicPr>
          <p:cNvPr id="22" name="Picture 3">
            <a:extLst>
              <a:ext uri="{FF2B5EF4-FFF2-40B4-BE49-F238E27FC236}">
                <a16:creationId xmlns:a16="http://schemas.microsoft.com/office/drawing/2014/main" id="{C6F657E6-048A-674D-022E-8DE579B41A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16733195" flipV="1">
            <a:off x="12453515" y="6229413"/>
            <a:ext cx="4122237" cy="73579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2C936F20-C8F1-69B8-696C-DEB101B39F4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954498" y="4173114"/>
            <a:ext cx="13461135" cy="110347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71D36EA-F97A-3FB0-7D5E-C5CA58D81A3C}"/>
              </a:ext>
            </a:extLst>
          </p:cNvPr>
          <p:cNvSpPr txBox="1"/>
          <p:nvPr/>
        </p:nvSpPr>
        <p:spPr>
          <a:xfrm>
            <a:off x="4436917" y="5008414"/>
            <a:ext cx="9903351" cy="27482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Con người sử dụng rất nhiều cây gỗ để sản xuất giấy. Chúng ta cần sử dụng hợp lí  giấy trong học tập và sinh hoạt.</a:t>
            </a:r>
          </a:p>
        </p:txBody>
      </p:sp>
    </p:spTree>
    <p:extLst>
      <p:ext uri="{BB962C8B-B14F-4D97-AF65-F5344CB8AC3E}">
        <p14:creationId xmlns:p14="http://schemas.microsoft.com/office/powerpoint/2010/main" val="171351801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235</TotalTime>
  <Words>259</Words>
  <Application>Microsoft Office PowerPoint</Application>
  <PresentationFormat>Custom</PresentationFormat>
  <Paragraphs>24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Calibri</vt:lpstr>
      <vt:lpstr>Arial</vt:lpstr>
      <vt:lpstr>Muli Bold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Hồng và Màu kem Minh họa Kế hoạch Hằng ngày Trình chiếu</dc:title>
  <dc:creator>Co Vin</dc:creator>
  <cp:lastModifiedBy>Nguyen Thi Quynh Anh</cp:lastModifiedBy>
  <cp:revision>14</cp:revision>
  <dcterms:created xsi:type="dcterms:W3CDTF">2006-08-16T00:00:00Z</dcterms:created>
  <dcterms:modified xsi:type="dcterms:W3CDTF">2025-02-06T09:29:44Z</dcterms:modified>
  <dc:identifier>DAFECBN5kjg</dc:identifier>
</cp:coreProperties>
</file>