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95" r:id="rId2"/>
    <p:sldId id="327" r:id="rId3"/>
    <p:sldId id="328" r:id="rId4"/>
    <p:sldId id="329" r:id="rId5"/>
    <p:sldId id="330" r:id="rId6"/>
    <p:sldId id="331" r:id="rId7"/>
    <p:sldId id="332" r:id="rId8"/>
    <p:sldId id="333" r:id="rId9"/>
    <p:sldId id="351" r:id="rId10"/>
  </p:sldIdLst>
  <p:sldSz cx="12192000" cy="6858000"/>
  <p:notesSz cx="6858000" cy="9144000"/>
  <p:embeddedFontLst>
    <p:embeddedFont>
      <p:font typeface="Nunito Black" pitchFamily="2" charset="0"/>
      <p:bold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F3CD"/>
    <a:srgbClr val="0BAECD"/>
    <a:srgbClr val="CEE3F8"/>
    <a:srgbClr val="D8ECE0"/>
    <a:srgbClr val="D3EFFB"/>
    <a:srgbClr val="FDE9F2"/>
    <a:srgbClr val="FFE5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11-Jan-25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0786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11-Jan-25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3133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11-Jan-25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6356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11-Jan-25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874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11-Jan-25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2646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11-Jan-25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4407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11-Jan-25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5783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11-Jan-25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177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11-Jan-25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6008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11-Jan-25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2990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11-Jan-25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1690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11-Jan-25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9295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1192435" y="2350081"/>
            <a:ext cx="9187320" cy="13426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1224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18: ÔN TẬP 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HỌC KÌ I</a:t>
            </a:r>
          </a:p>
        </p:txBody>
      </p:sp>
      <p:sp>
        <p:nvSpPr>
          <p:cNvPr id="3" name="TextBox 15"/>
          <p:cNvSpPr txBox="1"/>
          <p:nvPr/>
        </p:nvSpPr>
        <p:spPr>
          <a:xfrm>
            <a:off x="1693854" y="531567"/>
            <a:ext cx="7786074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3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24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en-US" sz="3200" b="0" i="0" u="none" strike="noStrike" kern="1200" cap="none" spc="24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24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kumimoji="0" lang="en-US" sz="3200" b="0" i="0" u="none" strike="noStrike" kern="1200" cap="none" spc="24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24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3200" b="0" i="0" u="none" strike="noStrike" kern="1200" cap="none" spc="24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r>
              <a:rPr lang="en-US" sz="3200" spc="24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kumimoji="0" lang="en-US" sz="3200" b="0" i="0" u="none" strike="noStrike" kern="1200" cap="none" spc="241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24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kumimoji="0" lang="en-US" sz="3200" b="0" i="0" u="none" strike="noStrike" kern="1200" cap="none" spc="24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01 </a:t>
            </a:r>
            <a:r>
              <a:rPr kumimoji="0" lang="en-US" sz="3200" b="0" i="0" u="none" strike="noStrike" kern="1200" cap="none" spc="24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sz="3200" b="0" i="0" u="none" strike="noStrike" kern="1200" cap="none" spc="24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</a:p>
          <a:p>
            <a:pPr marL="0" marR="0" lvl="0" indent="0" algn="ctr" defTabSz="609630" rtl="0" eaLnBrk="1" fontAlgn="auto" latinLnBrk="0" hangingPunct="1">
              <a:lnSpc>
                <a:spcPts val="3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24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sz="3600" b="0" i="0" u="none" strike="noStrike" kern="1200" cap="none" spc="24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24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kumimoji="0" lang="en-US" sz="3600" b="0" i="0" u="none" strike="noStrike" kern="1200" cap="none" spc="24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013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9"/>
          <p:cNvSpPr txBox="1"/>
          <p:nvPr/>
        </p:nvSpPr>
        <p:spPr>
          <a:xfrm>
            <a:off x="1322250" y="2652204"/>
            <a:ext cx="8927690" cy="8694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1" u="none" strike="noStrike" kern="1200" cap="none" spc="-133" normalizeH="0" baseline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Tiết</a:t>
            </a:r>
            <a:r>
              <a:rPr kumimoji="0" lang="en-US" sz="6600" b="1" i="1" u="none" strike="noStrike" kern="1200" cap="none" spc="-133" normalizeH="0" baseline="0" noProof="0" dirty="0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32503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397914">
            <a:off x="10382850" y="5839663"/>
            <a:ext cx="1377755" cy="673378"/>
          </a:xfrm>
          <a:prstGeom prst="rect">
            <a:avLst/>
          </a:prstGeom>
        </p:spPr>
      </p:pic>
      <p:pic>
        <p:nvPicPr>
          <p:cNvPr id="11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289374">
            <a:off x="388281" y="4822220"/>
            <a:ext cx="1193404" cy="2070983"/>
          </a:xfrm>
          <a:prstGeom prst="rect">
            <a:avLst/>
          </a:prstGeom>
        </p:spPr>
      </p:pic>
      <p:pic>
        <p:nvPicPr>
          <p:cNvPr id="16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6187" y="374120"/>
            <a:ext cx="1237118" cy="1167530"/>
          </a:xfrm>
          <a:prstGeom prst="rect">
            <a:avLst/>
          </a:prstGeom>
        </p:spPr>
      </p:pic>
      <p:pic>
        <p:nvPicPr>
          <p:cNvPr id="17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95075" y="278824"/>
            <a:ext cx="714936" cy="621995"/>
          </a:xfrm>
          <a:prstGeom prst="rect">
            <a:avLst/>
          </a:prstGeom>
        </p:spPr>
      </p:pic>
      <p:pic>
        <p:nvPicPr>
          <p:cNvPr id="18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52543" y="1118056"/>
            <a:ext cx="714936" cy="621995"/>
          </a:xfrm>
          <a:prstGeom prst="rect">
            <a:avLst/>
          </a:prstGeom>
        </p:spPr>
      </p:pic>
      <p:pic>
        <p:nvPicPr>
          <p:cNvPr id="19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71727" y="1473250"/>
            <a:ext cx="714936" cy="6219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43467" y="230427"/>
            <a:ext cx="78516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2888E1"/>
                </a:solidFill>
                <a:latin typeface="Nunito Black" pitchFamily="2" charset="0"/>
              </a:rPr>
              <a:t>Câu</a:t>
            </a:r>
            <a:r>
              <a:rPr lang="en-US" sz="2400" b="1" dirty="0">
                <a:solidFill>
                  <a:srgbClr val="2888E1"/>
                </a:solidFill>
                <a:latin typeface="Nunito Black" pitchFamily="2" charset="0"/>
              </a:rPr>
              <a:t> 1: </a:t>
            </a:r>
            <a:r>
              <a:rPr lang="en-US" sz="2400" b="1" dirty="0" err="1">
                <a:solidFill>
                  <a:srgbClr val="002060"/>
                </a:solidFill>
                <a:latin typeface="Nunito Black" pitchFamily="2" charset="0"/>
              </a:rPr>
              <a:t>Quan</a:t>
            </a:r>
            <a:r>
              <a:rPr lang="en-US" sz="2400" b="1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unito Black" pitchFamily="2" charset="0"/>
              </a:rPr>
              <a:t>sát</a:t>
            </a:r>
            <a:r>
              <a:rPr lang="en-US" sz="2400" b="1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unito Black" pitchFamily="2" charset="0"/>
              </a:rPr>
              <a:t>tranh</a:t>
            </a:r>
            <a:r>
              <a:rPr lang="en-US" sz="2400" b="1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unito Black" pitchFamily="2" charset="0"/>
              </a:rPr>
              <a:t>và</a:t>
            </a:r>
            <a:r>
              <a:rPr lang="en-US" sz="2400" b="1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unito Black" pitchFamily="2" charset="0"/>
              </a:rPr>
              <a:t>nêu</a:t>
            </a:r>
            <a:r>
              <a:rPr lang="en-US" sz="2400" b="1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unito Black" pitchFamily="2" charset="0"/>
              </a:rPr>
              <a:t>nội</a:t>
            </a:r>
            <a:r>
              <a:rPr lang="en-US" sz="2400" b="1" dirty="0">
                <a:solidFill>
                  <a:srgbClr val="002060"/>
                </a:solidFill>
                <a:latin typeface="Nunito Black" pitchFamily="2" charset="0"/>
              </a:rPr>
              <a:t> dung </a:t>
            </a:r>
            <a:r>
              <a:rPr lang="en-US" sz="2400" b="1" dirty="0" err="1">
                <a:solidFill>
                  <a:srgbClr val="002060"/>
                </a:solidFill>
                <a:latin typeface="Nunito Black" pitchFamily="2" charset="0"/>
              </a:rPr>
              <a:t>từng</a:t>
            </a:r>
            <a:r>
              <a:rPr lang="en-US" sz="2400" b="1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unito Black" pitchFamily="2" charset="0"/>
              </a:rPr>
              <a:t>tranh</a:t>
            </a:r>
            <a:r>
              <a:rPr lang="en-US" sz="2400" b="1" dirty="0">
                <a:solidFill>
                  <a:srgbClr val="002060"/>
                </a:solidFill>
                <a:latin typeface="Nunito Black" pitchFamily="2" charset="0"/>
              </a:rPr>
              <a:t>.</a:t>
            </a:r>
            <a:endParaRPr lang="en-US" sz="2400" dirty="0">
              <a:solidFill>
                <a:srgbClr val="002060"/>
              </a:solidFill>
              <a:latin typeface="Nunito Black" pitchFamily="2" charset="0"/>
            </a:endParaRPr>
          </a:p>
        </p:txBody>
      </p:sp>
      <p:pic>
        <p:nvPicPr>
          <p:cNvPr id="12" name="Picture 2" descr="https://img.loigiaihay.com/picture/2022/0316/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174" y="796316"/>
            <a:ext cx="7429500" cy="567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loud 12">
            <a:extLst>
              <a:ext uri="{FF2B5EF4-FFF2-40B4-BE49-F238E27FC236}">
                <a16:creationId xmlns:a16="http://schemas.microsoft.com/office/drawing/2014/main" id="{9983C60C-E901-DAA5-AC1C-ABD9B76BCFAC}"/>
              </a:ext>
            </a:extLst>
          </p:cNvPr>
          <p:cNvSpPr/>
          <p:nvPr/>
        </p:nvSpPr>
        <p:spPr>
          <a:xfrm>
            <a:off x="7837715" y="2415706"/>
            <a:ext cx="4354286" cy="2258841"/>
          </a:xfrm>
          <a:prstGeom prst="cloud">
            <a:avLst/>
          </a:prstGeom>
          <a:solidFill>
            <a:srgbClr val="FFFFCC"/>
          </a:solidFill>
          <a:ln w="28575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  <a:p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Gợi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ý: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Nunito Black" pitchFamily="2" charset="0"/>
              </a:rPr>
              <a:t>Em</a:t>
            </a:r>
            <a:r>
              <a:rPr lang="en-US" sz="2000" dirty="0">
                <a:solidFill>
                  <a:srgbClr val="000000"/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Nunito Black" pitchFamily="2" charset="0"/>
              </a:rPr>
              <a:t>quan</a:t>
            </a:r>
            <a:r>
              <a:rPr lang="en-US" sz="2000" dirty="0">
                <a:solidFill>
                  <a:srgbClr val="000000"/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Nunito Black" pitchFamily="2" charset="0"/>
              </a:rPr>
              <a:t>sát</a:t>
            </a:r>
            <a:r>
              <a:rPr lang="en-US" sz="2000" dirty="0">
                <a:solidFill>
                  <a:srgbClr val="000000"/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Nunito Black" pitchFamily="2" charset="0"/>
              </a:rPr>
              <a:t>kĩ</a:t>
            </a:r>
            <a:r>
              <a:rPr lang="en-US" sz="2000" dirty="0">
                <a:solidFill>
                  <a:srgbClr val="000000"/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Nunito Black" pitchFamily="2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Nunito Black" pitchFamily="2" charset="0"/>
              </a:rPr>
              <a:t>bức</a:t>
            </a:r>
            <a:r>
              <a:rPr lang="en-US" sz="2000" dirty="0">
                <a:solidFill>
                  <a:srgbClr val="000000"/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Nunito Black" pitchFamily="2" charset="0"/>
              </a:rPr>
              <a:t>tranh</a:t>
            </a:r>
            <a:r>
              <a:rPr lang="en-US" sz="2000" dirty="0">
                <a:solidFill>
                  <a:srgbClr val="000000"/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Nunito Black" pitchFamily="2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Nunito Black" pitchFamily="2" charset="0"/>
              </a:rPr>
              <a:t>xem</a:t>
            </a:r>
            <a:r>
              <a:rPr lang="en-US" sz="2000" dirty="0">
                <a:solidFill>
                  <a:srgbClr val="000000"/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Nunito Black" pitchFamily="2" charset="0"/>
              </a:rPr>
              <a:t>tranh</a:t>
            </a:r>
            <a:r>
              <a:rPr lang="en-US" sz="2000" dirty="0">
                <a:solidFill>
                  <a:srgbClr val="000000"/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Nunito Black" pitchFamily="2" charset="0"/>
              </a:rPr>
              <a:t>đó</a:t>
            </a:r>
            <a:r>
              <a:rPr lang="en-US" sz="2000" dirty="0">
                <a:solidFill>
                  <a:srgbClr val="000000"/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Nunito Black" pitchFamily="2" charset="0"/>
              </a:rPr>
              <a:t>vẽ</a:t>
            </a:r>
            <a:r>
              <a:rPr lang="en-US" sz="2000" dirty="0">
                <a:solidFill>
                  <a:srgbClr val="000000"/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Nunito Black" pitchFamily="2" charset="0"/>
              </a:rPr>
              <a:t>ai</a:t>
            </a:r>
            <a:r>
              <a:rPr lang="en-US" sz="2000" dirty="0">
                <a:solidFill>
                  <a:srgbClr val="000000"/>
                </a:solidFill>
                <a:latin typeface="Nunito Black" pitchFamily="2" charset="0"/>
              </a:rPr>
              <a:t>? </a:t>
            </a:r>
            <a:r>
              <a:rPr lang="en-US" sz="2000" dirty="0" err="1">
                <a:solidFill>
                  <a:srgbClr val="000000"/>
                </a:solidFill>
                <a:latin typeface="Nunito Black" pitchFamily="2" charset="0"/>
              </a:rPr>
              <a:t>Nhân</a:t>
            </a:r>
            <a:r>
              <a:rPr lang="en-US" sz="2000" dirty="0">
                <a:solidFill>
                  <a:srgbClr val="000000"/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Nunito Black" pitchFamily="2" charset="0"/>
              </a:rPr>
              <a:t>vật</a:t>
            </a:r>
            <a:r>
              <a:rPr lang="en-US" sz="2000" dirty="0">
                <a:solidFill>
                  <a:srgbClr val="000000"/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Nunito Black" pitchFamily="2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Nunito Black" pitchFamily="2" charset="0"/>
              </a:rPr>
              <a:t>tranh</a:t>
            </a:r>
            <a:r>
              <a:rPr lang="en-US" sz="2000" dirty="0">
                <a:solidFill>
                  <a:srgbClr val="000000"/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Nunito Black" pitchFamily="2" charset="0"/>
              </a:rPr>
              <a:t>đang</a:t>
            </a:r>
            <a:r>
              <a:rPr lang="en-US" sz="2000" dirty="0">
                <a:solidFill>
                  <a:srgbClr val="000000"/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Nunito Black" pitchFamily="2" charset="0"/>
              </a:rPr>
              <a:t>làm</a:t>
            </a:r>
            <a:r>
              <a:rPr lang="en-US" sz="2000" dirty="0">
                <a:solidFill>
                  <a:srgbClr val="000000"/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Nunito Black" pitchFamily="2" charset="0"/>
              </a:rPr>
              <a:t>gì</a:t>
            </a:r>
            <a:r>
              <a:rPr lang="en-US" sz="2000" dirty="0">
                <a:solidFill>
                  <a:srgbClr val="000000"/>
                </a:solidFill>
                <a:latin typeface="Nunito Black" pitchFamily="2" charset="0"/>
              </a:rPr>
              <a:t>?</a:t>
            </a:r>
            <a:endParaRPr lang="en-US" sz="2000" dirty="0">
              <a:latin typeface="Nuni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523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397914">
            <a:off x="10382850" y="5839663"/>
            <a:ext cx="1377755" cy="673378"/>
          </a:xfrm>
          <a:prstGeom prst="rect">
            <a:avLst/>
          </a:prstGeom>
        </p:spPr>
      </p:pic>
      <p:pic>
        <p:nvPicPr>
          <p:cNvPr id="11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289374">
            <a:off x="388281" y="4822220"/>
            <a:ext cx="1193404" cy="2070983"/>
          </a:xfrm>
          <a:prstGeom prst="rect">
            <a:avLst/>
          </a:prstGeom>
        </p:spPr>
      </p:pic>
      <p:pic>
        <p:nvPicPr>
          <p:cNvPr id="16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6187" y="374120"/>
            <a:ext cx="1237118" cy="1167530"/>
          </a:xfrm>
          <a:prstGeom prst="rect">
            <a:avLst/>
          </a:prstGeom>
        </p:spPr>
      </p:pic>
      <p:pic>
        <p:nvPicPr>
          <p:cNvPr id="17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95075" y="278824"/>
            <a:ext cx="714936" cy="621995"/>
          </a:xfrm>
          <a:prstGeom prst="rect">
            <a:avLst/>
          </a:prstGeom>
        </p:spPr>
      </p:pic>
      <p:pic>
        <p:nvPicPr>
          <p:cNvPr id="18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52543" y="1118056"/>
            <a:ext cx="714936" cy="621995"/>
          </a:xfrm>
          <a:prstGeom prst="rect">
            <a:avLst/>
          </a:prstGeom>
        </p:spPr>
      </p:pic>
      <p:pic>
        <p:nvPicPr>
          <p:cNvPr id="19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71727" y="1473250"/>
            <a:ext cx="714936" cy="621995"/>
          </a:xfrm>
          <a:prstGeom prst="rect">
            <a:avLst/>
          </a:prstGeom>
        </p:spPr>
      </p:pic>
      <p:pic>
        <p:nvPicPr>
          <p:cNvPr id="12" name="Picture 2" descr="https://img.loigiaihay.com/picture/2022/0316/6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58" b="50978"/>
          <a:stretch/>
        </p:blipFill>
        <p:spPr bwMode="auto">
          <a:xfrm>
            <a:off x="2889876" y="652626"/>
            <a:ext cx="5783862" cy="43730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Rounded Rectangle 13"/>
          <p:cNvSpPr/>
          <p:nvPr/>
        </p:nvSpPr>
        <p:spPr>
          <a:xfrm>
            <a:off x="3927080" y="5494703"/>
            <a:ext cx="4132703" cy="771205"/>
          </a:xfrm>
          <a:prstGeom prst="roundRect">
            <a:avLst/>
          </a:prstGeom>
          <a:solidFill>
            <a:srgbClr val="FFFFFF">
              <a:alpha val="80000"/>
            </a:srgbClr>
          </a:solidFill>
          <a:ln w="28575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rgbClr val="FF0000"/>
                </a:solidFill>
                <a:latin typeface="Nunito Black" pitchFamily="2" charset="0"/>
              </a:rPr>
              <a:t>Ô</a:t>
            </a:r>
            <a:r>
              <a:rPr lang="vi-VN" sz="2800" dirty="0">
                <a:solidFill>
                  <a:srgbClr val="FF0000"/>
                </a:solidFill>
                <a:latin typeface="Nunito Black" pitchFamily="2" charset="0"/>
              </a:rPr>
              <a:t>ng đang trồng cây</a:t>
            </a:r>
            <a:r>
              <a:rPr lang="en-US" sz="2800" dirty="0">
                <a:solidFill>
                  <a:srgbClr val="FF0000"/>
                </a:solidFill>
                <a:latin typeface="Nunito Black" pitchFamily="2" charset="0"/>
              </a:rPr>
              <a:t>.</a:t>
            </a:r>
            <a:endParaRPr lang="vi-VN" sz="2800" dirty="0">
              <a:solidFill>
                <a:srgbClr val="FF0000"/>
              </a:solidFill>
              <a:latin typeface="Nuni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021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397914">
            <a:off x="10281006" y="4337858"/>
            <a:ext cx="1377755" cy="673378"/>
          </a:xfrm>
          <a:prstGeom prst="rect">
            <a:avLst/>
          </a:prstGeom>
        </p:spPr>
      </p:pic>
      <p:pic>
        <p:nvPicPr>
          <p:cNvPr id="11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289374">
            <a:off x="610350" y="3411251"/>
            <a:ext cx="1193404" cy="2070983"/>
          </a:xfrm>
          <a:prstGeom prst="rect">
            <a:avLst/>
          </a:prstGeom>
        </p:spPr>
      </p:pic>
      <p:pic>
        <p:nvPicPr>
          <p:cNvPr id="16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6187" y="374120"/>
            <a:ext cx="1237118" cy="1167530"/>
          </a:xfrm>
          <a:prstGeom prst="rect">
            <a:avLst/>
          </a:prstGeom>
        </p:spPr>
      </p:pic>
      <p:pic>
        <p:nvPicPr>
          <p:cNvPr id="17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95075" y="278824"/>
            <a:ext cx="714936" cy="621995"/>
          </a:xfrm>
          <a:prstGeom prst="rect">
            <a:avLst/>
          </a:prstGeom>
        </p:spPr>
      </p:pic>
      <p:pic>
        <p:nvPicPr>
          <p:cNvPr id="18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52543" y="1118056"/>
            <a:ext cx="714936" cy="621995"/>
          </a:xfrm>
          <a:prstGeom prst="rect">
            <a:avLst/>
          </a:prstGeom>
        </p:spPr>
      </p:pic>
      <p:pic>
        <p:nvPicPr>
          <p:cNvPr id="19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71727" y="1473250"/>
            <a:ext cx="714936" cy="621995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704590" y="5632614"/>
            <a:ext cx="10724605" cy="771205"/>
          </a:xfrm>
          <a:prstGeom prst="roundRect">
            <a:avLst/>
          </a:prstGeom>
          <a:solidFill>
            <a:srgbClr val="FFFFFF">
              <a:alpha val="80000"/>
            </a:srgbClr>
          </a:solidFill>
          <a:ln w="28575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rgbClr val="FF0000"/>
                </a:solidFill>
                <a:latin typeface="Nunito Black" pitchFamily="2" charset="0"/>
              </a:rPr>
              <a:t>K</a:t>
            </a:r>
            <a:r>
              <a:rPr lang="vi-VN" sz="2800" dirty="0">
                <a:solidFill>
                  <a:srgbClr val="FF0000"/>
                </a:solidFill>
                <a:latin typeface="Nunito Black" pitchFamily="2" charset="0"/>
              </a:rPr>
              <a:t>hi cây đã lên thành cây con, ông thường bế cháu ra thăm</a:t>
            </a:r>
            <a:r>
              <a:rPr lang="en-US" sz="2800" dirty="0">
                <a:solidFill>
                  <a:srgbClr val="FF0000"/>
                </a:solidFill>
                <a:latin typeface="Nunito Black" pitchFamily="2" charset="0"/>
              </a:rPr>
              <a:t>.</a:t>
            </a:r>
            <a:endParaRPr lang="vi-VN" sz="2800" dirty="0">
              <a:solidFill>
                <a:srgbClr val="FF0000"/>
              </a:solidFill>
              <a:latin typeface="Nunito Black" pitchFamily="2" charset="0"/>
            </a:endParaRPr>
          </a:p>
        </p:txBody>
      </p:sp>
      <p:pic>
        <p:nvPicPr>
          <p:cNvPr id="13" name="Picture 2" descr="https://img.loigiaihay.com/picture/2022/0316/6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83" b="51209"/>
          <a:stretch/>
        </p:blipFill>
        <p:spPr bwMode="auto">
          <a:xfrm>
            <a:off x="3442680" y="757129"/>
            <a:ext cx="5349574" cy="42328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53301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397914">
            <a:off x="10281006" y="4337858"/>
            <a:ext cx="1377755" cy="673378"/>
          </a:xfrm>
          <a:prstGeom prst="rect">
            <a:avLst/>
          </a:prstGeom>
        </p:spPr>
      </p:pic>
      <p:pic>
        <p:nvPicPr>
          <p:cNvPr id="11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289374">
            <a:off x="610350" y="3411251"/>
            <a:ext cx="1193404" cy="2070983"/>
          </a:xfrm>
          <a:prstGeom prst="rect">
            <a:avLst/>
          </a:prstGeom>
        </p:spPr>
      </p:pic>
      <p:pic>
        <p:nvPicPr>
          <p:cNvPr id="16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6187" y="374120"/>
            <a:ext cx="1237118" cy="1167530"/>
          </a:xfrm>
          <a:prstGeom prst="rect">
            <a:avLst/>
          </a:prstGeom>
        </p:spPr>
      </p:pic>
      <p:pic>
        <p:nvPicPr>
          <p:cNvPr id="17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95075" y="278824"/>
            <a:ext cx="714936" cy="621995"/>
          </a:xfrm>
          <a:prstGeom prst="rect">
            <a:avLst/>
          </a:prstGeom>
        </p:spPr>
      </p:pic>
      <p:pic>
        <p:nvPicPr>
          <p:cNvPr id="18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52543" y="1118056"/>
            <a:ext cx="714936" cy="621995"/>
          </a:xfrm>
          <a:prstGeom prst="rect">
            <a:avLst/>
          </a:prstGeom>
        </p:spPr>
      </p:pic>
      <p:pic>
        <p:nvPicPr>
          <p:cNvPr id="19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71727" y="1473250"/>
            <a:ext cx="714936" cy="621995"/>
          </a:xfrm>
          <a:prstGeom prst="rect">
            <a:avLst/>
          </a:prstGeom>
        </p:spPr>
      </p:pic>
      <p:pic>
        <p:nvPicPr>
          <p:cNvPr id="12" name="Picture 2" descr="https://img.loigiaihay.com/picture/2022/0316/6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31" r="50633"/>
          <a:stretch/>
        </p:blipFill>
        <p:spPr bwMode="auto">
          <a:xfrm>
            <a:off x="3161213" y="805401"/>
            <a:ext cx="5525588" cy="42025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522514" y="5356197"/>
            <a:ext cx="11200905" cy="966354"/>
          </a:xfrm>
          <a:prstGeom prst="roundRect">
            <a:avLst/>
          </a:prstGeom>
          <a:solidFill>
            <a:srgbClr val="FFFFFF">
              <a:alpha val="80000"/>
            </a:srgbClr>
          </a:solidFill>
          <a:ln w="28575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0000"/>
              </a:solidFill>
              <a:latin typeface="Nunito Black" pitchFamily="2" charset="0"/>
            </a:endParaRPr>
          </a:p>
          <a:p>
            <a:pPr algn="just"/>
            <a:r>
              <a:rPr lang="en-US" sz="2800" dirty="0">
                <a:solidFill>
                  <a:srgbClr val="FF0000"/>
                </a:solidFill>
                <a:latin typeface="Nunito Black" pitchFamily="2" charset="0"/>
              </a:rPr>
              <a:t>C</a:t>
            </a:r>
            <a:r>
              <a:rPr lang="vi-VN" sz="2800" dirty="0">
                <a:solidFill>
                  <a:srgbClr val="FF0000"/>
                </a:solidFill>
                <a:latin typeface="Nunito Black" pitchFamily="2" charset="0"/>
              </a:rPr>
              <a:t>háu lớn hơn một chút, ông và cháu cùng nhau chăm sóc cây</a:t>
            </a:r>
            <a:r>
              <a:rPr lang="en-US" sz="2800" dirty="0">
                <a:solidFill>
                  <a:srgbClr val="FF0000"/>
                </a:solidFill>
                <a:latin typeface="Nunito Black" pitchFamily="2" charset="0"/>
              </a:rPr>
              <a:t>.</a:t>
            </a:r>
            <a:endParaRPr lang="vi-VN" sz="2800" dirty="0">
              <a:solidFill>
                <a:srgbClr val="FF0000"/>
              </a:solidFill>
              <a:latin typeface="Nunito Black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8474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397914">
            <a:off x="10281006" y="4337858"/>
            <a:ext cx="1377755" cy="673378"/>
          </a:xfrm>
          <a:prstGeom prst="rect">
            <a:avLst/>
          </a:prstGeom>
        </p:spPr>
      </p:pic>
      <p:pic>
        <p:nvPicPr>
          <p:cNvPr id="11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289374">
            <a:off x="610350" y="3411251"/>
            <a:ext cx="1193404" cy="2070983"/>
          </a:xfrm>
          <a:prstGeom prst="rect">
            <a:avLst/>
          </a:prstGeom>
        </p:spPr>
      </p:pic>
      <p:pic>
        <p:nvPicPr>
          <p:cNvPr id="16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6187" y="374120"/>
            <a:ext cx="1237118" cy="1167530"/>
          </a:xfrm>
          <a:prstGeom prst="rect">
            <a:avLst/>
          </a:prstGeom>
        </p:spPr>
      </p:pic>
      <p:pic>
        <p:nvPicPr>
          <p:cNvPr id="17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95075" y="278824"/>
            <a:ext cx="714936" cy="621995"/>
          </a:xfrm>
          <a:prstGeom prst="rect">
            <a:avLst/>
          </a:prstGeom>
        </p:spPr>
      </p:pic>
      <p:pic>
        <p:nvPicPr>
          <p:cNvPr id="18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52543" y="1118056"/>
            <a:ext cx="714936" cy="621995"/>
          </a:xfrm>
          <a:prstGeom prst="rect">
            <a:avLst/>
          </a:prstGeom>
        </p:spPr>
      </p:pic>
      <p:pic>
        <p:nvPicPr>
          <p:cNvPr id="19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71727" y="1473250"/>
            <a:ext cx="714936" cy="621995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1304386" y="5551345"/>
            <a:ext cx="9447953" cy="771205"/>
          </a:xfrm>
          <a:prstGeom prst="roundRect">
            <a:avLst/>
          </a:prstGeom>
          <a:solidFill>
            <a:srgbClr val="FFFFFF">
              <a:alpha val="80000"/>
            </a:srgbClr>
          </a:solidFill>
          <a:ln w="28575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0000"/>
              </a:solidFill>
              <a:latin typeface="Nunito Black" pitchFamily="2" charset="0"/>
            </a:endParaRP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Nunito Black" pitchFamily="2" charset="0"/>
              </a:rPr>
              <a:t>K</a:t>
            </a:r>
            <a:r>
              <a:rPr lang="vi-VN" sz="2800" dirty="0">
                <a:solidFill>
                  <a:srgbClr val="FF0000"/>
                </a:solidFill>
                <a:latin typeface="Nunito Black" pitchFamily="2" charset="0"/>
              </a:rPr>
              <a:t>hi cây lớn và ra quả, ông và cháu cùng thu hoạch</a:t>
            </a:r>
            <a:r>
              <a:rPr lang="en-US" sz="2800" dirty="0">
                <a:solidFill>
                  <a:srgbClr val="FF0000"/>
                </a:solidFill>
                <a:latin typeface="Nunito Black" pitchFamily="2" charset="0"/>
              </a:rPr>
              <a:t>.</a:t>
            </a:r>
            <a:endParaRPr lang="vi-VN" sz="2800" dirty="0">
              <a:solidFill>
                <a:srgbClr val="FF0000"/>
              </a:solidFill>
              <a:latin typeface="Nunito Black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  <p:pic>
        <p:nvPicPr>
          <p:cNvPr id="13" name="Picture 2" descr="https://img.loigiaihay.com/picture/2022/0316/6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07" t="50402"/>
          <a:stretch/>
        </p:blipFill>
        <p:spPr bwMode="auto">
          <a:xfrm>
            <a:off x="3228736" y="766212"/>
            <a:ext cx="5270908" cy="42237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105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6187" y="374120"/>
            <a:ext cx="1237118" cy="116753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33305" y="434601"/>
            <a:ext cx="78617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2888E1"/>
                </a:solidFill>
                <a:latin typeface="Nunito Black" pitchFamily="2" charset="0"/>
              </a:rPr>
              <a:t>Câu 2</a:t>
            </a:r>
            <a:r>
              <a:rPr lang="en-US" sz="2400" b="1" dirty="0">
                <a:solidFill>
                  <a:srgbClr val="2888E1"/>
                </a:solidFill>
                <a:latin typeface="Nunito Black" pitchFamily="2" charset="0"/>
              </a:rPr>
              <a:t>: </a:t>
            </a:r>
            <a:r>
              <a:rPr lang="vi-VN" sz="2400" b="1" dirty="0">
                <a:solidFill>
                  <a:srgbClr val="002060"/>
                </a:solidFill>
                <a:latin typeface="Nunito Black" pitchFamily="2" charset="0"/>
              </a:rPr>
              <a:t>Kể câu chuyện được thể hiện trong các tranh ở trên và đặt tên cho câu chuyện.</a:t>
            </a:r>
            <a:endParaRPr lang="vi-VN" sz="2400" dirty="0">
              <a:solidFill>
                <a:srgbClr val="002060"/>
              </a:solidFill>
              <a:latin typeface="Nunito Black" pitchFamily="2" charset="0"/>
            </a:endParaRP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9983C60C-E901-DAA5-AC1C-ABD9B76BCFAC}"/>
              </a:ext>
            </a:extLst>
          </p:cNvPr>
          <p:cNvSpPr/>
          <p:nvPr/>
        </p:nvSpPr>
        <p:spPr>
          <a:xfrm>
            <a:off x="8311689" y="1265598"/>
            <a:ext cx="3411730" cy="1748845"/>
          </a:xfrm>
          <a:prstGeom prst="cloud">
            <a:avLst/>
          </a:prstGeom>
          <a:solidFill>
            <a:srgbClr val="FFFFCC"/>
          </a:solidFill>
          <a:ln w="28575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  <a:p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Gợi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ý: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Nunito Black" pitchFamily="2" charset="0"/>
              </a:rPr>
              <a:t>Em</a:t>
            </a:r>
            <a:r>
              <a:rPr lang="en-US" sz="2000" dirty="0">
                <a:solidFill>
                  <a:srgbClr val="000000"/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Nunito Black" pitchFamily="2" charset="0"/>
              </a:rPr>
              <a:t>dựa</a:t>
            </a:r>
            <a:r>
              <a:rPr lang="en-US" sz="2000" dirty="0">
                <a:solidFill>
                  <a:srgbClr val="000000"/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Nunito Black" pitchFamily="2" charset="0"/>
              </a:rPr>
              <a:t>vào</a:t>
            </a:r>
            <a:r>
              <a:rPr lang="en-US" sz="2000" dirty="0">
                <a:solidFill>
                  <a:srgbClr val="000000"/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Nunito Black" pitchFamily="2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Nunito Black" pitchFamily="2" charset="0"/>
              </a:rPr>
              <a:t>tập</a:t>
            </a:r>
            <a:r>
              <a:rPr lang="en-US" sz="2000" dirty="0">
                <a:solidFill>
                  <a:srgbClr val="000000"/>
                </a:solidFill>
                <a:latin typeface="Nunito Black" pitchFamily="2" charset="0"/>
              </a:rPr>
              <a:t> 1 </a:t>
            </a:r>
            <a:r>
              <a:rPr lang="en-US" sz="2000" dirty="0" err="1">
                <a:solidFill>
                  <a:srgbClr val="000000"/>
                </a:solidFill>
                <a:latin typeface="Nunito Black" pitchFamily="2" charset="0"/>
              </a:rPr>
              <a:t>để</a:t>
            </a:r>
            <a:r>
              <a:rPr lang="en-US" sz="2000" dirty="0">
                <a:solidFill>
                  <a:srgbClr val="000000"/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Nunito Black" pitchFamily="2" charset="0"/>
              </a:rPr>
              <a:t>kể</a:t>
            </a:r>
            <a:r>
              <a:rPr lang="en-US" sz="2000" dirty="0">
                <a:solidFill>
                  <a:srgbClr val="000000"/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Nunito Black" pitchFamily="2" charset="0"/>
              </a:rPr>
              <a:t>câu</a:t>
            </a:r>
            <a:r>
              <a:rPr lang="en-US" sz="2000" dirty="0">
                <a:solidFill>
                  <a:srgbClr val="000000"/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Nunito Black" pitchFamily="2" charset="0"/>
              </a:rPr>
              <a:t>chuyện</a:t>
            </a:r>
            <a:r>
              <a:rPr lang="en-US" sz="2000" dirty="0">
                <a:solidFill>
                  <a:srgbClr val="000000"/>
                </a:solidFill>
                <a:latin typeface="Nunito Black" pitchFamily="2" charset="0"/>
              </a:rPr>
              <a:t>.</a:t>
            </a:r>
            <a:endParaRPr lang="en-US" sz="2000" dirty="0">
              <a:latin typeface="Nunito Black" pitchFamily="2" charset="0"/>
            </a:endParaRPr>
          </a:p>
        </p:txBody>
      </p:sp>
      <p:pic>
        <p:nvPicPr>
          <p:cNvPr id="15" name="Picture 2" descr="https://img.loigiaihay.com/picture/2022/0316/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393" y="1284754"/>
            <a:ext cx="5548296" cy="423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397914">
            <a:off x="9898531" y="5272128"/>
            <a:ext cx="1737716" cy="849309"/>
          </a:xfrm>
          <a:prstGeom prst="rect">
            <a:avLst/>
          </a:prstGeom>
        </p:spPr>
      </p:pic>
      <p:pic>
        <p:nvPicPr>
          <p:cNvPr id="21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289374">
            <a:off x="775313" y="4139715"/>
            <a:ext cx="1505200" cy="2612061"/>
          </a:xfrm>
          <a:prstGeom prst="rect">
            <a:avLst/>
          </a:prstGeom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43A80170-5832-3FBD-D181-20EC79AB8BF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21393371">
            <a:off x="3879586" y="5748097"/>
            <a:ext cx="3969209" cy="107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4597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9"/>
          <p:cNvSpPr txBox="1"/>
          <p:nvPr/>
        </p:nvSpPr>
        <p:spPr>
          <a:xfrm>
            <a:off x="1322250" y="2652204"/>
            <a:ext cx="8927690" cy="8694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1" u="none" strike="noStrike" kern="1200" cap="none" spc="-133" normalizeH="0" baseline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Hẹn</a:t>
            </a:r>
            <a:r>
              <a:rPr kumimoji="0" lang="en-US" sz="6600" b="1" i="1" u="none" strike="noStrike" kern="1200" cap="none" spc="-133" normalizeH="0" noProof="0" dirty="0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6600" b="1" i="1" u="none" strike="noStrike" kern="1200" cap="none" spc="-133" normalizeH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gặp</a:t>
            </a:r>
            <a:r>
              <a:rPr kumimoji="0" lang="en-US" sz="6600" b="1" i="1" u="none" strike="noStrike" kern="1200" cap="none" spc="-133" normalizeH="0" noProof="0" dirty="0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6600" b="1" i="1" u="none" strike="noStrike" kern="1200" cap="none" spc="-133" normalizeH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lại</a:t>
            </a:r>
            <a:r>
              <a:rPr kumimoji="0" lang="en-US" sz="6600" b="1" i="1" u="none" strike="noStrike" kern="1200" cap="none" spc="-133" normalizeH="0" noProof="0" dirty="0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6600" b="1" i="1" u="none" strike="noStrike" kern="1200" cap="none" spc="-133" normalizeH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các</a:t>
            </a:r>
            <a:r>
              <a:rPr kumimoji="0" lang="en-US" sz="6600" b="1" i="1" u="none" strike="noStrike" kern="1200" cap="none" spc="-133" normalizeH="0" noProof="0" dirty="0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6600" b="1" i="1" u="none" strike="noStrike" kern="1200" cap="none" spc="-133" normalizeH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em</a:t>
            </a:r>
            <a:endParaRPr kumimoji="0" lang="en-US" sz="6600" b="1" i="1" u="none" strike="noStrike" kern="1200" cap="none" spc="-133" normalizeH="0" baseline="0" noProof="0" dirty="0">
              <a:ln>
                <a:noFill/>
              </a:ln>
              <a:solidFill>
                <a:srgbClr val="F92D67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3366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1074</TotalTime>
  <Words>152</Words>
  <Application>Microsoft Office PowerPoint</Application>
  <PresentationFormat>Widescreen</PresentationFormat>
  <Paragraphs>17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Times New Roman</vt:lpstr>
      <vt:lpstr>Arial</vt:lpstr>
      <vt:lpstr>Calibri</vt:lpstr>
      <vt:lpstr>Nunito Black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MK</dc:creator>
  <cp:lastModifiedBy>Nguyen Thi Quynh Anh</cp:lastModifiedBy>
  <cp:revision>56</cp:revision>
  <dcterms:created xsi:type="dcterms:W3CDTF">2022-09-25T12:11:34Z</dcterms:created>
  <dcterms:modified xsi:type="dcterms:W3CDTF">2025-01-11T02:09:17Z</dcterms:modified>
</cp:coreProperties>
</file>