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11088447" r:id="rId2"/>
    <p:sldId id="11088452" r:id="rId3"/>
    <p:sldId id="258" r:id="rId4"/>
    <p:sldId id="11088439" r:id="rId5"/>
    <p:sldId id="11088404" r:id="rId6"/>
    <p:sldId id="11088454" r:id="rId7"/>
    <p:sldId id="11088431" r:id="rId8"/>
    <p:sldId id="11088448" r:id="rId9"/>
    <p:sldId id="11088440" r:id="rId10"/>
    <p:sldId id="11088449" r:id="rId11"/>
    <p:sldId id="11088445" r:id="rId12"/>
    <p:sldId id="11088450" r:id="rId13"/>
    <p:sldId id="11088451" r:id="rId14"/>
    <p:sldId id="11088456" r:id="rId15"/>
    <p:sldId id="11088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65" d="100"/>
          <a:sy n="65" d="100"/>
        </p:scale>
        <p:origin x="84" y="3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607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577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820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944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292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5/2/2024</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D877B9F7-A7BF-12CB-F353-2BD124E0DC4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00201" y="257174"/>
            <a:ext cx="1285875" cy="1285875"/>
          </a:xfrm>
          <a:prstGeom prst="rect">
            <a:avLst/>
          </a:prstGeom>
        </p:spPr>
      </p:pic>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id="{7A798DFF-D95A-48AA-B509-4A84F79A1503}"/>
              </a:ext>
            </a:extLst>
          </p:cNvPr>
          <p:cNvPicPr>
            <a:picLocks noChangeAspect="1"/>
          </p:cNvPicPr>
          <p:nvPr/>
        </p:nvPicPr>
        <p:blipFill>
          <a:blip r:embed="rId12"/>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id="{053C1281-65B3-1DCE-1A35-C5FB54BCD67B}"/>
              </a:ext>
            </a:extLst>
          </p:cNvPr>
          <p:cNvPicPr>
            <a:picLocks noChangeAspect="1"/>
          </p:cNvPicPr>
          <p:nvPr/>
        </p:nvPicPr>
        <p:blipFill>
          <a:blip r:embed="rId13"/>
          <a:stretch>
            <a:fillRect/>
          </a:stretch>
        </p:blipFill>
        <p:spPr>
          <a:xfrm>
            <a:off x="3585164" y="2313206"/>
            <a:ext cx="7943776" cy="2152075"/>
          </a:xfrm>
          <a:prstGeom prst="rect">
            <a:avLst/>
          </a:prstGeom>
        </p:spPr>
      </p:pic>
      <p:sp>
        <p:nvSpPr>
          <p:cNvPr id="14" name="Oval 13"/>
          <p:cNvSpPr/>
          <p:nvPr/>
        </p:nvSpPr>
        <p:spPr>
          <a:xfrm>
            <a:off x="-48330465" y="-1297858"/>
            <a:ext cx="5102941" cy="5456903"/>
          </a:xfrm>
          <a:prstGeom prst="ellipse">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3. </a:t>
            </a:r>
            <a:r>
              <a:rPr kumimoji="0" lang="vi-VN"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Chuyển những câu dưới đây thành câu cảm hoặc câu khiến:</a:t>
            </a:r>
          </a:p>
        </p:txBody>
      </p:sp>
      <p:sp>
        <p:nvSpPr>
          <p:cNvPr id="2" name="TextBox 1">
            <a:extLst>
              <a:ext uri="{FF2B5EF4-FFF2-40B4-BE49-F238E27FC236}">
                <a16:creationId xmlns:a16="http://schemas.microsoft.com/office/drawing/2014/main"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Nước hồ trong xanh.</a:t>
            </a:r>
          </a:p>
          <a:p>
            <a:r>
              <a:rPr lang="vi-VN" sz="4000" dirty="0">
                <a:latin typeface="Calibri" panose="020F0502020204030204" pitchFamily="34" charset="0"/>
                <a:cs typeface="Calibri" panose="020F0502020204030204" pitchFamily="34" charset="0"/>
              </a:rPr>
              <a:t>b. Ánh nắng rực rỡ. </a:t>
            </a:r>
          </a:p>
          <a:p>
            <a:r>
              <a:rPr lang="vi-VN" sz="4000" dirty="0">
                <a:latin typeface="Calibri" panose="020F0502020204030204" pitchFamily="34" charset="0"/>
                <a:cs typeface="Calibri" panose="020F0502020204030204" pitchFamily="34" charset="0"/>
              </a:rPr>
              <a:t>c. Chúng ta cùng bỏ rác đúng nơi quy định.</a:t>
            </a:r>
          </a:p>
          <a:p>
            <a:r>
              <a:rPr lang="vi-VN" sz="4000" dirty="0">
                <a:latin typeface="Calibri" panose="020F0502020204030204" pitchFamily="34" charset="0"/>
                <a:cs typeface="Calibri" panose="020F0502020204030204" pitchFamily="34" charset="0"/>
              </a:rPr>
              <a:t>d. Cả lớp có ý thức tiết kiệm giấy viết.</a:t>
            </a:r>
          </a:p>
        </p:txBody>
      </p:sp>
      <p:sp>
        <p:nvSpPr>
          <p:cNvPr id="11" name="Rectangle 10"/>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1FA4464-E5F7-44BE-BD86-0888DA58626F}"/>
              </a:ext>
            </a:extLst>
          </p:cNvPr>
          <p:cNvSpPr txBox="1"/>
          <p:nvPr/>
        </p:nvSpPr>
        <p:spPr>
          <a:xfrm>
            <a:off x="1270817" y="1173801"/>
            <a:ext cx="10365659" cy="2431435"/>
          </a:xfrm>
          <a:prstGeom prst="rect">
            <a:avLst/>
          </a:prstGeom>
          <a:noFill/>
        </p:spPr>
        <p:txBody>
          <a:bodyPr wrap="square">
            <a:spAutoFit/>
          </a:bodyPr>
          <a:lstStyle/>
          <a:p>
            <a:pPr lvl="0" algn="just"/>
            <a:r>
              <a:rPr lang="en-US" sz="3800" b="1" u="sng" dirty="0">
                <a:solidFill>
                  <a:srgbClr val="FF1822"/>
                </a:solidFill>
                <a:latin typeface="Calibri" panose="020F0502020204030204" pitchFamily="34" charset="0"/>
                <a:cs typeface="Calibri" panose="020F0502020204030204" pitchFamily="34" charset="0"/>
              </a:rPr>
              <a:t>G</a:t>
            </a:r>
            <a:r>
              <a:rPr lang="vi-VN" sz="3800" b="1" u="sng" dirty="0">
                <a:solidFill>
                  <a:srgbClr val="FF1822"/>
                </a:solidFill>
                <a:latin typeface="Calibri" panose="020F0502020204030204" pitchFamily="34" charset="0"/>
                <a:cs typeface="Calibri" panose="020F0502020204030204" pitchFamily="34" charset="0"/>
              </a:rPr>
              <a:t>ợi ý:</a:t>
            </a:r>
            <a:r>
              <a:rPr lang="vi-VN" sz="3800" b="1" dirty="0">
                <a:solidFill>
                  <a:srgbClr val="FF1822"/>
                </a:solidFill>
                <a:latin typeface="Calibri" panose="020F0502020204030204" pitchFamily="34" charset="0"/>
                <a:cs typeface="Calibri" panose="020F0502020204030204" pitchFamily="34" charset="0"/>
              </a:rPr>
              <a:t> </a:t>
            </a:r>
            <a:r>
              <a:rPr lang="vi-VN" sz="3800" dirty="0">
                <a:solidFill>
                  <a:srgbClr val="FF1822"/>
                </a:solidFill>
                <a:latin typeface="Calibri" panose="020F0502020204030204" pitchFamily="34" charset="0"/>
                <a:cs typeface="Calibri" panose="020F0502020204030204" pitchFamily="34" charset="0"/>
              </a:rPr>
              <a:t>câu cảm thường dùng những từ ôi, chao ôi, trời ơi đúng ở đầu câu; thế, quá, lắm đúng ở cuối câu; dấu chấm than khi kết thúc câu để bộc lộ cảm xúc.</a:t>
            </a:r>
            <a:endParaRPr kumimoji="0" lang="en-US" sz="3800" b="0"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sp>
        <p:nvSpPr>
          <p:cNvPr id="17" name="Rectangle 16"/>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7EDA8C-D5B4-6F9B-4C13-86C57F8A8C55}"/>
              </a:ext>
            </a:extLst>
          </p:cNvPr>
          <p:cNvPicPr>
            <a:picLocks noChangeAspect="1"/>
          </p:cNvPicPr>
          <p:nvPr/>
        </p:nvPicPr>
        <p:blipFill>
          <a:blip r:embed="rId3"/>
          <a:stretch>
            <a:fillRect/>
          </a:stretch>
        </p:blipFill>
        <p:spPr>
          <a:xfrm>
            <a:off x="-170226" y="858032"/>
            <a:ext cx="5841722" cy="1227943"/>
          </a:xfrm>
          <a:prstGeom prst="rect">
            <a:avLst/>
          </a:prstGeom>
        </p:spPr>
      </p:pic>
      <p:sp>
        <p:nvSpPr>
          <p:cNvPr id="15" name="Rounded Rectangle 16">
            <a:extLst>
              <a:ext uri="{FF2B5EF4-FFF2-40B4-BE49-F238E27FC236}">
                <a16:creationId xmlns:a16="http://schemas.microsoft.com/office/drawing/2014/main" id="{282535E6-1006-C5A6-25DB-89B169654E18}"/>
              </a:ext>
            </a:extLst>
          </p:cNvPr>
          <p:cNvSpPr/>
          <p:nvPr/>
        </p:nvSpPr>
        <p:spPr>
          <a:xfrm>
            <a:off x="5764696" y="447261"/>
            <a:ext cx="5943600" cy="3449413"/>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defRPr/>
            </a:pPr>
            <a:r>
              <a:rPr lang="en-US" sz="3600" b="1" dirty="0" err="1">
                <a:solidFill>
                  <a:prstClr val="black"/>
                </a:solidFill>
                <a:cs typeface="Times New Roman" panose="02020603050405020304" pitchFamily="18" charset="0"/>
              </a:rPr>
              <a:t>Chuyển</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các</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kể</a:t>
            </a:r>
            <a:r>
              <a:rPr lang="en-US" sz="3600" b="1" dirty="0">
                <a:solidFill>
                  <a:prstClr val="black"/>
                </a:solidFill>
                <a:cs typeface="Times New Roman" panose="02020603050405020304" pitchFamily="18" charset="0"/>
              </a:rPr>
              <a:t> a, b, c, d </a:t>
            </a:r>
            <a:r>
              <a:rPr lang="en-US" sz="3600" b="1" dirty="0" err="1">
                <a:solidFill>
                  <a:prstClr val="black"/>
                </a:solidFill>
                <a:cs typeface="Times New Roman" panose="02020603050405020304" pitchFamily="18" charset="0"/>
              </a:rPr>
              <a:t>thành</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cảm</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hoặc</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khiến</a:t>
            </a:r>
            <a:r>
              <a:rPr lang="en-US" sz="3600" b="1" dirty="0">
                <a:solidFill>
                  <a:prstClr val="black"/>
                </a:solidFill>
                <a:cs typeface="Times New Roman" panose="02020603050405020304" pitchFamily="18" charset="0"/>
              </a:rPr>
              <a:t>.</a:t>
            </a:r>
          </a:p>
          <a:p>
            <a:pPr marL="571500" indent="-571500" algn="just">
              <a:buFont typeface="Arial" panose="020B0604020202020204" pitchFamily="34" charset="0"/>
              <a:buChar char="•"/>
              <a:defRPr/>
            </a:pPr>
            <a:r>
              <a:rPr kumimoji="0" lang="en-US" sz="3600" b="1" i="0" strike="noStrike" kern="1200" cap="none" spc="0" normalizeH="0" baseline="0" noProof="0" dirty="0" err="1">
                <a:ln>
                  <a:noFill/>
                </a:ln>
                <a:solidFill>
                  <a:prstClr val="black"/>
                </a:solidFill>
                <a:effectLst/>
                <a:uLnTx/>
                <a:uFillTx/>
                <a:cs typeface="Times New Roman" panose="02020603050405020304" pitchFamily="18" charset="0"/>
              </a:rPr>
              <a:t>Thống</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nhất</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đáp</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án</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trong</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nhóm</a:t>
            </a:r>
            <a:endParaRPr kumimoji="0" lang="en-US" sz="3600" b="0" i="0" strike="noStrike" kern="1200" cap="none" spc="0" normalizeH="0" baseline="0" noProof="0" dirty="0">
              <a:ln>
                <a:noFill/>
              </a:ln>
              <a:solidFill>
                <a:prstClr val="black"/>
              </a:solidFill>
              <a:effectLst/>
              <a:uLnTx/>
              <a:uFillTx/>
              <a:cs typeface="Times New Roman" panose="02020603050405020304" pitchFamily="18" charset="0"/>
            </a:endParaRPr>
          </a:p>
        </p:txBody>
      </p:sp>
      <p:sp>
        <p:nvSpPr>
          <p:cNvPr id="9" name="Rectangle 8"/>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0-#ppt_w/2"/>
                                          </p:val>
                                        </p:tav>
                                        <p:tav tm="100000">
                                          <p:val>
                                            <p:strVal val="#ppt_x"/>
                                          </p:val>
                                        </p:tav>
                                      </p:tavLst>
                                    </p:anim>
                                    <p:anim calcmode="lin" valueType="num">
                                      <p:cBhvr additive="base">
                                        <p:cTn id="13"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8">
            <a:extLst>
              <a:ext uri="{FF2B5EF4-FFF2-40B4-BE49-F238E27FC236}">
                <a16:creationId xmlns:a16="http://schemas.microsoft.com/office/drawing/2014/main" id="{149D8F7A-C868-D908-12FA-BCC1953ECB38}"/>
              </a:ext>
            </a:extLst>
          </p:cNvPr>
          <p:cNvGrpSpPr/>
          <p:nvPr/>
        </p:nvGrpSpPr>
        <p:grpSpPr>
          <a:xfrm>
            <a:off x="-24324" y="-628429"/>
            <a:ext cx="13187874" cy="6411273"/>
            <a:chOff x="9835" y="-455139"/>
            <a:chExt cx="12341727" cy="6411273"/>
          </a:xfrm>
        </p:grpSpPr>
        <p:grpSp>
          <p:nvGrpSpPr>
            <p:cNvPr id="47" name="组合 7">
              <a:extLst>
                <a:ext uri="{FF2B5EF4-FFF2-40B4-BE49-F238E27FC236}">
                  <a16:creationId xmlns:a16="http://schemas.microsoft.com/office/drawing/2014/main" id="{62DF8436-C375-5E53-667E-9C01936D7759}"/>
                </a:ext>
              </a:extLst>
            </p:cNvPr>
            <p:cNvGrpSpPr/>
            <p:nvPr/>
          </p:nvGrpSpPr>
          <p:grpSpPr>
            <a:xfrm>
              <a:off x="9835" y="-455139"/>
              <a:ext cx="12341727" cy="3971541"/>
              <a:chOff x="9835" y="-455139"/>
              <a:chExt cx="12341727" cy="3971541"/>
            </a:xfrm>
          </p:grpSpPr>
          <p:pic>
            <p:nvPicPr>
              <p:cNvPr id="49" name="图片 103">
                <a:extLst>
                  <a:ext uri="{FF2B5EF4-FFF2-40B4-BE49-F238E27FC236}">
                    <a16:creationId xmlns:a16="http://schemas.microsoft.com/office/drawing/2014/main" id="{58C1FD7C-66AE-529C-843F-BA268335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50" name="图片 100">
                <a:extLst>
                  <a:ext uri="{FF2B5EF4-FFF2-40B4-BE49-F238E27FC236}">
                    <a16:creationId xmlns:a16="http://schemas.microsoft.com/office/drawing/2014/main" id="{55012C58-55E2-5449-E544-5B1F54163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1" name="图片 45">
                <a:extLst>
                  <a:ext uri="{FF2B5EF4-FFF2-40B4-BE49-F238E27FC236}">
                    <a16:creationId xmlns:a16="http://schemas.microsoft.com/office/drawing/2014/main" id="{CBDD0233-0A7D-2EF6-1161-43B4D1CAF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48" name="图片 57">
              <a:extLst>
                <a:ext uri="{FF2B5EF4-FFF2-40B4-BE49-F238E27FC236}">
                  <a16:creationId xmlns:a16="http://schemas.microsoft.com/office/drawing/2014/main" id="{89FD9568-F125-542E-505B-BD7215FFA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 y="189638"/>
              <a:ext cx="10782776" cy="5766496"/>
            </a:xfrm>
            <a:prstGeom prst="rect">
              <a:avLst/>
            </a:prstGeom>
          </p:spPr>
        </p:pic>
      </p:grpSp>
      <p:pic>
        <p:nvPicPr>
          <p:cNvPr id="52" name="图片 101">
            <a:extLst>
              <a:ext uri="{FF2B5EF4-FFF2-40B4-BE49-F238E27FC236}">
                <a16:creationId xmlns:a16="http://schemas.microsoft.com/office/drawing/2014/main" id="{2B8DA71B-1910-EAE4-1624-69B433AC4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53" name="图片 97">
            <a:extLst>
              <a:ext uri="{FF2B5EF4-FFF2-40B4-BE49-F238E27FC236}">
                <a16:creationId xmlns:a16="http://schemas.microsoft.com/office/drawing/2014/main" id="{20037E48-D579-27A5-3D3B-F83BD3598E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54" name="图片 96">
            <a:extLst>
              <a:ext uri="{FF2B5EF4-FFF2-40B4-BE49-F238E27FC236}">
                <a16:creationId xmlns:a16="http://schemas.microsoft.com/office/drawing/2014/main" id="{E3F10913-08A0-5C89-5D53-989718884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sp>
        <p:nvSpPr>
          <p:cNvPr id="55" name="TextBox 54">
            <a:extLst>
              <a:ext uri="{FF2B5EF4-FFF2-40B4-BE49-F238E27FC236}">
                <a16:creationId xmlns:a16="http://schemas.microsoft.com/office/drawing/2014/main" id="{8939DB10-49B4-5A53-DA56-02F9A1CA501D}"/>
              </a:ext>
            </a:extLst>
          </p:cNvPr>
          <p:cNvSpPr txBox="1"/>
          <p:nvPr/>
        </p:nvSpPr>
        <p:spPr>
          <a:xfrm>
            <a:off x="3903685" y="664898"/>
            <a:ext cx="39514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Calibri" panose="020F0502020204030204" pitchFamily="34" charset="0"/>
                <a:cs typeface="Calibri" panose="020F0502020204030204" pitchFamily="34" charset="0"/>
              </a:rPr>
              <a:t>CHIA SẺ</a:t>
            </a:r>
          </a:p>
        </p:txBody>
      </p:sp>
      <p:pic>
        <p:nvPicPr>
          <p:cNvPr id="56" name="Picture 2" descr="Cute Kids Thai Students Uniform Vector Stock Vector (Royalty Free)  1650159838">
            <a:extLst>
              <a:ext uri="{FF2B5EF4-FFF2-40B4-BE49-F238E27FC236}">
                <a16:creationId xmlns:a16="http://schemas.microsoft.com/office/drawing/2014/main" id="{ADBA54FC-E070-FBE7-D5A2-3EA5FB47D9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te Kids Thai Students Uniform Vector Stock Vector (Royalty Free)  1650159838">
            <a:extLst>
              <a:ext uri="{FF2B5EF4-FFF2-40B4-BE49-F238E27FC236}">
                <a16:creationId xmlns:a16="http://schemas.microsoft.com/office/drawing/2014/main" id="{26CCD2C1-1683-FB0D-E38A-65E48BAFBE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87EBBC04-6525-E0CF-26D4-001BDD99A138}"/>
              </a:ext>
            </a:extLst>
          </p:cNvPr>
          <p:cNvGrpSpPr/>
          <p:nvPr/>
        </p:nvGrpSpPr>
        <p:grpSpPr>
          <a:xfrm>
            <a:off x="7698394" y="819478"/>
            <a:ext cx="2369415" cy="2011680"/>
            <a:chOff x="7686151" y="1417318"/>
            <a:chExt cx="2369415" cy="2011680"/>
          </a:xfrm>
        </p:grpSpPr>
        <p:pic>
          <p:nvPicPr>
            <p:cNvPr id="59" name="Picture 58" descr="Shape&#10;&#10;Description automatically generated">
              <a:extLst>
                <a:ext uri="{FF2B5EF4-FFF2-40B4-BE49-F238E27FC236}">
                  <a16:creationId xmlns:a16="http://schemas.microsoft.com/office/drawing/2014/main" id="{6E912FD0-315C-D004-77F8-62C2F36BBAE4}"/>
                </a:ext>
              </a:extLst>
            </p:cNvPr>
            <p:cNvPicPr>
              <a:picLocks noChangeAspect="1"/>
            </p:cNvPicPr>
            <p:nvPr/>
          </p:nvPicPr>
          <p:blipFill rotWithShape="1">
            <a:blip r:embed="rId12">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60" name="TextBox 59">
              <a:extLst>
                <a:ext uri="{FF2B5EF4-FFF2-40B4-BE49-F238E27FC236}">
                  <a16:creationId xmlns:a16="http://schemas.microsoft.com/office/drawing/2014/main" id="{F37B51AE-9BD1-D896-76D7-6E9D47247B7D}"/>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61" name="Group 60">
            <a:extLst>
              <a:ext uri="{FF2B5EF4-FFF2-40B4-BE49-F238E27FC236}">
                <a16:creationId xmlns:a16="http://schemas.microsoft.com/office/drawing/2014/main" id="{9A96539B-7BEC-1B40-AF5C-5B03C5C4360C}"/>
              </a:ext>
            </a:extLst>
          </p:cNvPr>
          <p:cNvGrpSpPr/>
          <p:nvPr/>
        </p:nvGrpSpPr>
        <p:grpSpPr>
          <a:xfrm>
            <a:off x="2038587" y="697560"/>
            <a:ext cx="2616000" cy="1828800"/>
            <a:chOff x="1936266" y="1295400"/>
            <a:chExt cx="2616000" cy="1828800"/>
          </a:xfrm>
        </p:grpSpPr>
        <p:pic>
          <p:nvPicPr>
            <p:cNvPr id="62" name="Picture 61" descr="Shape&#10;&#10;Description automatically generated">
              <a:extLst>
                <a:ext uri="{FF2B5EF4-FFF2-40B4-BE49-F238E27FC236}">
                  <a16:creationId xmlns:a16="http://schemas.microsoft.com/office/drawing/2014/main" id="{6476027A-3B8A-1B6C-4104-B89B240620E2}"/>
                </a:ext>
              </a:extLst>
            </p:cNvPr>
            <p:cNvPicPr>
              <a:picLocks noChangeAspect="1"/>
            </p:cNvPicPr>
            <p:nvPr/>
          </p:nvPicPr>
          <p:blipFill rotWithShape="1">
            <a:blip r:embed="rId12">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63" name="TextBox 62">
              <a:extLst>
                <a:ext uri="{FF2B5EF4-FFF2-40B4-BE49-F238E27FC236}">
                  <a16:creationId xmlns:a16="http://schemas.microsoft.com/office/drawing/2014/main" id="{03A56662-6F52-9F02-4ABD-D804E829ED78}"/>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
        <p:nvSpPr>
          <p:cNvPr id="20" name="Rectangle 19"/>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57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 calcmode="lin" valueType="num">
                                      <p:cBhvr>
                                        <p:cTn id="19" dur="500" decel="50000" fill="hold">
                                          <p:stCondLst>
                                            <p:cond delay="0"/>
                                          </p:stCondLst>
                                        </p:cTn>
                                        <p:tgtEl>
                                          <p:spTgt spid="5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750"/>
                                        <p:tgtEl>
                                          <p:spTgt spid="56"/>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ircle(in)">
                                      <p:cBhvr>
                                        <p:cTn id="35" dur="75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750"/>
                                        <p:tgtEl>
                                          <p:spTgt spid="57"/>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circle(in)">
                                      <p:cBhvr>
                                        <p:cTn id="44"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graphicFrame>
        <p:nvGraphicFramePr>
          <p:cNvPr id="8" name="Table 8">
            <a:extLst>
              <a:ext uri="{FF2B5EF4-FFF2-40B4-BE49-F238E27FC236}">
                <a16:creationId xmlns:a16="http://schemas.microsoft.com/office/drawing/2014/main" id="{9B4B5012-D165-69E3-8FE0-C0F08D71E18F}"/>
              </a:ext>
            </a:extLst>
          </p:cNvPr>
          <p:cNvGraphicFramePr>
            <a:graphicFrameLocks noGrp="1"/>
          </p:cNvGraphicFramePr>
          <p:nvPr>
            <p:extLst>
              <p:ext uri="{D42A27DB-BD31-4B8C-83A1-F6EECF244321}">
                <p14:modId xmlns:p14="http://schemas.microsoft.com/office/powerpoint/2010/main" val="1716305844"/>
              </p:ext>
            </p:extLst>
          </p:nvPr>
        </p:nvGraphicFramePr>
        <p:xfrm>
          <a:off x="581024" y="371475"/>
          <a:ext cx="11534775" cy="5909310"/>
        </p:xfrm>
        <a:graphic>
          <a:graphicData uri="http://schemas.openxmlformats.org/drawingml/2006/table">
            <a:tbl>
              <a:tblPr firstRow="1" bandRow="1">
                <a:tableStyleId>{00A15C55-8517-42AA-B614-E9B94910E393}</a:tableStyleId>
              </a:tblPr>
              <a:tblGrid>
                <a:gridCol w="5342734">
                  <a:extLst>
                    <a:ext uri="{9D8B030D-6E8A-4147-A177-3AD203B41FA5}">
                      <a16:colId xmlns:a16="http://schemas.microsoft.com/office/drawing/2014/main" val="4086757745"/>
                    </a:ext>
                  </a:extLst>
                </a:gridCol>
                <a:gridCol w="6192041">
                  <a:extLst>
                    <a:ext uri="{9D8B030D-6E8A-4147-A177-3AD203B41FA5}">
                      <a16:colId xmlns:a16="http://schemas.microsoft.com/office/drawing/2014/main"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rPr>
                        <a:t>Nước</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hồ</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rPr>
                        <a:t>Ánh</a:t>
                      </a:r>
                      <a:r>
                        <a:rPr lang="en-US" sz="3200" b="1" dirty="0">
                          <a:solidFill>
                            <a:srgbClr val="002060"/>
                          </a:solidFill>
                        </a:rPr>
                        <a:t> </a:t>
                      </a:r>
                      <a:r>
                        <a:rPr lang="en-US" sz="3200" b="1" dirty="0" err="1">
                          <a:solidFill>
                            <a:srgbClr val="002060"/>
                          </a:solidFill>
                        </a:rPr>
                        <a:t>nắng</a:t>
                      </a:r>
                      <a:r>
                        <a:rPr lang="en-US" sz="3200" b="1" dirty="0">
                          <a:solidFill>
                            <a:srgbClr val="002060"/>
                          </a:solidFill>
                        </a:rPr>
                        <a:t> </a:t>
                      </a:r>
                      <a:r>
                        <a:rPr lang="en-US" sz="3200" b="1" dirty="0" err="1">
                          <a:solidFill>
                            <a:srgbClr val="002060"/>
                          </a:solidFill>
                        </a:rPr>
                        <a:t>rực</a:t>
                      </a:r>
                      <a:r>
                        <a:rPr lang="en-US" sz="3200" b="1" dirty="0">
                          <a:solidFill>
                            <a:srgbClr val="002060"/>
                          </a:solidFill>
                        </a:rPr>
                        <a:t> </a:t>
                      </a:r>
                      <a:r>
                        <a:rPr lang="en-US" sz="3200" b="1" dirty="0" err="1">
                          <a:solidFill>
                            <a:srgbClr val="002060"/>
                          </a:solidFill>
                        </a:rPr>
                        <a:t>rỡ</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rPr>
                        <a:t>Chúng</a:t>
                      </a:r>
                      <a:r>
                        <a:rPr lang="en-US" sz="3200" b="1" dirty="0">
                          <a:solidFill>
                            <a:srgbClr val="002060"/>
                          </a:solidFill>
                        </a:rPr>
                        <a:t> ta </a:t>
                      </a:r>
                      <a:r>
                        <a:rPr lang="en-US" sz="3200" b="1" dirty="0" err="1">
                          <a:solidFill>
                            <a:srgbClr val="002060"/>
                          </a:solidFill>
                        </a:rPr>
                        <a:t>cùng</a:t>
                      </a:r>
                      <a:r>
                        <a:rPr lang="en-US" sz="3200" b="1" dirty="0">
                          <a:solidFill>
                            <a:srgbClr val="002060"/>
                          </a:solidFill>
                        </a:rPr>
                        <a:t> </a:t>
                      </a:r>
                      <a:r>
                        <a:rPr lang="en-US" sz="3200" b="1" dirty="0" err="1">
                          <a:solidFill>
                            <a:srgbClr val="002060"/>
                          </a:solidFill>
                        </a:rPr>
                        <a:t>bỏ</a:t>
                      </a:r>
                      <a:r>
                        <a:rPr lang="en-US" sz="3200" b="1" dirty="0">
                          <a:solidFill>
                            <a:srgbClr val="002060"/>
                          </a:solidFill>
                        </a:rPr>
                        <a:t> </a:t>
                      </a:r>
                      <a:r>
                        <a:rPr lang="en-US" sz="3200" b="1" dirty="0" err="1">
                          <a:solidFill>
                            <a:srgbClr val="002060"/>
                          </a:solidFill>
                        </a:rPr>
                        <a:t>rác</a:t>
                      </a:r>
                      <a:r>
                        <a:rPr lang="en-US" sz="3200" b="1" dirty="0">
                          <a:solidFill>
                            <a:srgbClr val="002060"/>
                          </a:solidFill>
                        </a:rPr>
                        <a:t> </a:t>
                      </a:r>
                      <a:r>
                        <a:rPr lang="en-US" sz="3200" b="1" dirty="0" err="1">
                          <a:solidFill>
                            <a:srgbClr val="002060"/>
                          </a:solidFill>
                        </a:rPr>
                        <a:t>đúng</a:t>
                      </a:r>
                      <a:r>
                        <a:rPr lang="en-US" sz="3200" b="1" dirty="0">
                          <a:solidFill>
                            <a:srgbClr val="002060"/>
                          </a:solidFill>
                        </a:rPr>
                        <a:t> </a:t>
                      </a:r>
                      <a:r>
                        <a:rPr lang="en-US" sz="3200" b="1" dirty="0" err="1">
                          <a:solidFill>
                            <a:srgbClr val="002060"/>
                          </a:solidFill>
                        </a:rPr>
                        <a:t>quy</a:t>
                      </a:r>
                      <a:r>
                        <a:rPr lang="en-US" sz="3200" b="1" dirty="0">
                          <a:solidFill>
                            <a:srgbClr val="002060"/>
                          </a:solidFill>
                        </a:rPr>
                        <a:t> </a:t>
                      </a:r>
                      <a:r>
                        <a:rPr lang="en-US" sz="3200" b="1" dirty="0" err="1">
                          <a:solidFill>
                            <a:srgbClr val="002060"/>
                          </a:solidFill>
                        </a:rPr>
                        <a:t>định</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22934204"/>
                  </a:ext>
                </a:extLst>
              </a:tr>
              <a:tr h="1400175">
                <a:tc>
                  <a:txBody>
                    <a:bodyPr/>
                    <a:lstStyle/>
                    <a:p>
                      <a:r>
                        <a:rPr lang="en-US" sz="3200" b="1" dirty="0">
                          <a:solidFill>
                            <a:srgbClr val="002060"/>
                          </a:solidFill>
                        </a:rPr>
                        <a:t>d. </a:t>
                      </a:r>
                      <a:r>
                        <a:rPr lang="en-US" sz="3200" b="1" dirty="0" err="1">
                          <a:solidFill>
                            <a:srgbClr val="002060"/>
                          </a:solidFill>
                        </a:rPr>
                        <a:t>Cả</a:t>
                      </a:r>
                      <a:r>
                        <a:rPr lang="en-US" sz="3200" b="1" dirty="0">
                          <a:solidFill>
                            <a:srgbClr val="002060"/>
                          </a:solidFill>
                        </a:rPr>
                        <a:t> </a:t>
                      </a:r>
                      <a:r>
                        <a:rPr lang="en-US" sz="3200" b="1" dirty="0" err="1">
                          <a:solidFill>
                            <a:srgbClr val="002060"/>
                          </a:solidFill>
                        </a:rPr>
                        <a:t>lớp</a:t>
                      </a:r>
                      <a:r>
                        <a:rPr lang="en-US" sz="3200" b="1" dirty="0">
                          <a:solidFill>
                            <a:srgbClr val="002060"/>
                          </a:solidFill>
                        </a:rPr>
                        <a:t> </a:t>
                      </a:r>
                      <a:r>
                        <a:rPr lang="en-US" sz="3200" b="1" dirty="0" err="1">
                          <a:solidFill>
                            <a:srgbClr val="002060"/>
                          </a:solidFill>
                        </a:rPr>
                        <a:t>có</a:t>
                      </a:r>
                      <a:r>
                        <a:rPr lang="en-US" sz="3200" b="1" dirty="0">
                          <a:solidFill>
                            <a:srgbClr val="002060"/>
                          </a:solidFill>
                        </a:rPr>
                        <a:t> ý </a:t>
                      </a:r>
                      <a:r>
                        <a:rPr lang="en-US" sz="3200" b="1" dirty="0" err="1">
                          <a:solidFill>
                            <a:srgbClr val="002060"/>
                          </a:solidFill>
                        </a:rPr>
                        <a:t>thức</a:t>
                      </a:r>
                      <a:r>
                        <a:rPr lang="en-US" sz="3200" b="1" dirty="0">
                          <a:solidFill>
                            <a:srgbClr val="002060"/>
                          </a:solidFill>
                        </a:rPr>
                        <a:t> </a:t>
                      </a:r>
                      <a:r>
                        <a:rPr lang="en-US" sz="3200" b="1" dirty="0" err="1">
                          <a:solidFill>
                            <a:srgbClr val="002060"/>
                          </a:solidFill>
                        </a:rPr>
                        <a:t>tiết</a:t>
                      </a:r>
                      <a:r>
                        <a:rPr lang="en-US" sz="3200" b="1" dirty="0">
                          <a:solidFill>
                            <a:srgbClr val="002060"/>
                          </a:solidFill>
                        </a:rPr>
                        <a:t> </a:t>
                      </a:r>
                      <a:r>
                        <a:rPr lang="en-US" sz="3200" b="1" dirty="0" err="1">
                          <a:solidFill>
                            <a:srgbClr val="002060"/>
                          </a:solidFill>
                        </a:rPr>
                        <a:t>kiệm</a:t>
                      </a:r>
                      <a:r>
                        <a:rPr lang="en-US" sz="3200" b="1" dirty="0">
                          <a:solidFill>
                            <a:srgbClr val="002060"/>
                          </a:solidFill>
                        </a:rPr>
                        <a:t> </a:t>
                      </a:r>
                      <a:r>
                        <a:rPr lang="en-US" sz="3200" b="1" dirty="0" err="1">
                          <a:solidFill>
                            <a:srgbClr val="002060"/>
                          </a:solidFill>
                        </a:rPr>
                        <a:t>giấy</a:t>
                      </a:r>
                      <a:r>
                        <a:rPr lang="en-US" sz="3200" b="1" dirty="0">
                          <a:solidFill>
                            <a:srgbClr val="002060"/>
                          </a:solidFill>
                        </a:rPr>
                        <a:t> </a:t>
                      </a:r>
                      <a:r>
                        <a:rPr lang="en-US" sz="3200" b="1" dirty="0" err="1">
                          <a:solidFill>
                            <a:srgbClr val="002060"/>
                          </a:solidFill>
                        </a:rPr>
                        <a:t>viết</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106884"/>
                  </a:ext>
                </a:extLst>
              </a:tr>
            </a:tbl>
          </a:graphicData>
        </a:graphic>
      </p:graphicFrame>
      <p:sp>
        <p:nvSpPr>
          <p:cNvPr id="11" name="TextBox 10">
            <a:extLst>
              <a:ext uri="{FF2B5EF4-FFF2-40B4-BE49-F238E27FC236}">
                <a16:creationId xmlns:a16="http://schemas.microsoft.com/office/drawing/2014/main" id="{82D37912-52E1-9D49-6DC6-CF4F6F1A3A0E}"/>
              </a:ext>
            </a:extLst>
          </p:cNvPr>
          <p:cNvSpPr txBox="1"/>
          <p:nvPr/>
        </p:nvSpPr>
        <p:spPr>
          <a:xfrm>
            <a:off x="5943600" y="438150"/>
            <a:ext cx="6248400" cy="523220"/>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4" name="TextBox 13">
            <a:extLst>
              <a:ext uri="{FF2B5EF4-FFF2-40B4-BE49-F238E27FC236}">
                <a16:creationId xmlns:a16="http://schemas.microsoft.com/office/drawing/2014/main" id="{ED44FDBD-5FCE-BE05-1A33-E32E966F5E8D}"/>
              </a:ext>
            </a:extLst>
          </p:cNvPr>
          <p:cNvSpPr txBox="1"/>
          <p:nvPr/>
        </p:nvSpPr>
        <p:spPr>
          <a:xfrm>
            <a:off x="5943600" y="914400"/>
            <a:ext cx="6248400" cy="954107"/>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a:p>
            <a:r>
              <a:rPr lang="en-US" sz="2800" b="1" dirty="0">
                <a:solidFill>
                  <a:srgbClr val="FF0000"/>
                </a:solidFill>
              </a:rPr>
              <a:t>……</a:t>
            </a:r>
          </a:p>
        </p:txBody>
      </p:sp>
      <p:sp>
        <p:nvSpPr>
          <p:cNvPr id="15" name="TextBox 14">
            <a:extLst>
              <a:ext uri="{FF2B5EF4-FFF2-40B4-BE49-F238E27FC236}">
                <a16:creationId xmlns:a16="http://schemas.microsoft.com/office/drawing/2014/main" id="{211F69A9-D2AA-33CE-C8B6-C44E20199C3C}"/>
              </a:ext>
            </a:extLst>
          </p:cNvPr>
          <p:cNvSpPr txBox="1"/>
          <p:nvPr/>
        </p:nvSpPr>
        <p:spPr>
          <a:xfrm>
            <a:off x="5943600" y="18002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p:txBody>
      </p:sp>
      <p:sp>
        <p:nvSpPr>
          <p:cNvPr id="16" name="TextBox 15">
            <a:extLst>
              <a:ext uri="{FF2B5EF4-FFF2-40B4-BE49-F238E27FC236}">
                <a16:creationId xmlns:a16="http://schemas.microsoft.com/office/drawing/2014/main" id="{22F90E22-8364-0F05-B1E5-640B1E3C707F}"/>
              </a:ext>
            </a:extLst>
          </p:cNvPr>
          <p:cNvSpPr txBox="1"/>
          <p:nvPr/>
        </p:nvSpPr>
        <p:spPr>
          <a:xfrm>
            <a:off x="5943600" y="22574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7" name="TextBox 16">
            <a:extLst>
              <a:ext uri="{FF2B5EF4-FFF2-40B4-BE49-F238E27FC236}">
                <a16:creationId xmlns:a16="http://schemas.microsoft.com/office/drawing/2014/main" id="{6329398A-FF24-670A-B29B-D340ADCD4EA6}"/>
              </a:ext>
            </a:extLst>
          </p:cNvPr>
          <p:cNvSpPr txBox="1"/>
          <p:nvPr/>
        </p:nvSpPr>
        <p:spPr>
          <a:xfrm>
            <a:off x="5943600" y="2686050"/>
            <a:ext cx="6248400" cy="523220"/>
          </a:xfrm>
          <a:prstGeom prst="rect">
            <a:avLst/>
          </a:prstGeom>
          <a:noFill/>
        </p:spPr>
        <p:txBody>
          <a:bodyPr wrap="square" rtlCol="0">
            <a:spAutoFit/>
          </a:bodyPr>
          <a:lstStyle/>
          <a:p>
            <a:r>
              <a:rPr lang="en-US" sz="2800" b="1" dirty="0">
                <a:solidFill>
                  <a:srgbClr val="FF0000"/>
                </a:solidFill>
              </a:rPr>
              <a:t>Chao </a:t>
            </a:r>
            <a:r>
              <a:rPr lang="en-US" sz="2800" b="1" dirty="0" err="1">
                <a:solidFill>
                  <a:srgbClr val="FF0000"/>
                </a:solidFill>
              </a:rPr>
              <a:t>ôi</a:t>
            </a:r>
            <a:r>
              <a:rPr lang="en-US" sz="2800" b="1" dirty="0">
                <a:solidFill>
                  <a:srgbClr val="FF0000"/>
                </a:solidFill>
              </a:rPr>
              <a:t>! </a:t>
            </a:r>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thật</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a:t>
            </a:r>
          </a:p>
        </p:txBody>
      </p:sp>
      <p:sp>
        <p:nvSpPr>
          <p:cNvPr id="18" name="TextBox 17">
            <a:extLst>
              <a:ext uri="{FF2B5EF4-FFF2-40B4-BE49-F238E27FC236}">
                <a16:creationId xmlns:a16="http://schemas.microsoft.com/office/drawing/2014/main"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500" b="1" dirty="0" err="1">
                <a:solidFill>
                  <a:srgbClr val="FF0000"/>
                </a:solidFill>
              </a:rPr>
              <a:t>Nào</a:t>
            </a:r>
            <a:r>
              <a:rPr lang="en-US" sz="2500" b="1" dirty="0">
                <a:solidFill>
                  <a:srgbClr val="FF0000"/>
                </a:solidFill>
              </a:rPr>
              <a:t>, </a:t>
            </a:r>
            <a:r>
              <a:rPr lang="en-US" sz="2500" b="1" dirty="0" err="1">
                <a:solidFill>
                  <a:srgbClr val="FF0000"/>
                </a:solidFill>
              </a:rPr>
              <a:t>chúng</a:t>
            </a:r>
            <a:r>
              <a:rPr lang="en-US" sz="2500" b="1" dirty="0">
                <a:solidFill>
                  <a:srgbClr val="FF0000"/>
                </a:solidFill>
              </a:rPr>
              <a:t> ta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19" name="TextBox 18">
            <a:extLst>
              <a:ext uri="{FF2B5EF4-FFF2-40B4-BE49-F238E27FC236}">
                <a16:creationId xmlns:a16="http://schemas.microsoft.com/office/drawing/2014/main"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ta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20" name="TextBox 19">
            <a:extLst>
              <a:ext uri="{FF2B5EF4-FFF2-40B4-BE49-F238E27FC236}">
                <a16:creationId xmlns:a16="http://schemas.microsoft.com/office/drawing/2014/main"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a:t>
            </a:r>
            <a:r>
              <a:rPr lang="en-US" sz="2500" b="1" dirty="0" err="1">
                <a:solidFill>
                  <a:srgbClr val="FF0000"/>
                </a:solidFill>
              </a:rPr>
              <a:t>ra</a:t>
            </a:r>
            <a:r>
              <a:rPr lang="en-US" sz="2500" b="1" dirty="0">
                <a:solidFill>
                  <a:srgbClr val="FF0000"/>
                </a:solidFill>
              </a:rPr>
              <a:t>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 </a:t>
            </a:r>
            <a:r>
              <a:rPr lang="en-US" sz="2500" b="1" dirty="0" err="1">
                <a:solidFill>
                  <a:srgbClr val="FF0000"/>
                </a:solidFill>
              </a:rPr>
              <a:t>đi</a:t>
            </a:r>
            <a:r>
              <a:rPr lang="en-US" sz="2500" b="1" dirty="0">
                <a:solidFill>
                  <a:srgbClr val="FF0000"/>
                </a:solidFill>
              </a:rPr>
              <a:t>!</a:t>
            </a:r>
          </a:p>
        </p:txBody>
      </p:sp>
      <p:sp>
        <p:nvSpPr>
          <p:cNvPr id="21" name="TextBox 20">
            <a:extLst>
              <a:ext uri="{FF2B5EF4-FFF2-40B4-BE49-F238E27FC236}">
                <a16:creationId xmlns:a16="http://schemas.microsoft.com/office/drawing/2014/main"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
        <p:nvSpPr>
          <p:cNvPr id="22" name="TextBox 21">
            <a:extLst>
              <a:ext uri="{FF2B5EF4-FFF2-40B4-BE49-F238E27FC236}">
                <a16:creationId xmlns:a16="http://schemas.microsoft.com/office/drawing/2014/main"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phải</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
        <p:nvSpPr>
          <p:cNvPr id="23" name="Rectangle 22"/>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2" presetClass="entr" presetSubtype="2"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33" y="-566689"/>
            <a:ext cx="6737201" cy="50347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610683" y="-1644811"/>
            <a:ext cx="5869858" cy="5789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文本框 20">
            <a:extLst>
              <a:ext uri="{FF2B5EF4-FFF2-40B4-BE49-F238E27FC236}">
                <a16:creationId xmlns:a16="http://schemas.microsoft.com/office/drawing/2014/main" id="{EA60DA56-983F-FB99-C807-3B95EACEBE5B}"/>
              </a:ext>
            </a:extLst>
          </p:cNvPr>
          <p:cNvSpPr txBox="1"/>
          <p:nvPr/>
        </p:nvSpPr>
        <p:spPr>
          <a:xfrm>
            <a:off x="179060" y="661431"/>
            <a:ext cx="4852220" cy="1126462"/>
          </a:xfrm>
          <a:prstGeom prst="rect">
            <a:avLst/>
          </a:prstGeom>
          <a:noFill/>
        </p:spPr>
        <p:txBody>
          <a:bodyPr wrap="square" rtlCol="0">
            <a:spAutoFit/>
          </a:bodyPr>
          <a:lstStyle/>
          <a:p>
            <a:pPr marL="0" marR="0" indent="228600" algn="just">
              <a:lnSpc>
                <a:spcPct val="120000"/>
              </a:lnSpc>
              <a:spcBef>
                <a:spcPts val="0"/>
              </a:spcBef>
              <a:spcAft>
                <a:spcPts val="0"/>
              </a:spcAft>
            </a:pPr>
            <a:r>
              <a:rPr lang="en-US" sz="6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VẬN DỤNG</a:t>
            </a:r>
            <a:endParaRPr lang="en-US" sz="6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文本框 20">
            <a:extLst>
              <a:ext uri="{FF2B5EF4-FFF2-40B4-BE49-F238E27FC236}">
                <a16:creationId xmlns:a16="http://schemas.microsoft.com/office/drawing/2014/main" id="{EA60DA56-983F-FB99-C807-3B95EACEBE5B}"/>
              </a:ext>
            </a:extLst>
          </p:cNvPr>
          <p:cNvSpPr txBox="1"/>
          <p:nvPr/>
        </p:nvSpPr>
        <p:spPr>
          <a:xfrm>
            <a:off x="294968" y="3246349"/>
            <a:ext cx="12344400" cy="2086725"/>
          </a:xfrm>
          <a:prstGeom prst="rect">
            <a:avLst/>
          </a:prstGeom>
          <a:noFill/>
        </p:spPr>
        <p:txBody>
          <a:bodyPr wrap="square" rtlCol="0">
            <a:spAutoFit/>
          </a:bodyPr>
          <a:lstStyle/>
          <a:p>
            <a:pPr marL="0" marR="0" indent="228600">
              <a:lnSpc>
                <a:spcPct val="120000"/>
              </a:lnSpc>
              <a:spcBef>
                <a:spcPts val="0"/>
              </a:spcBef>
              <a:spcAft>
                <a:spcPts val="0"/>
              </a:spcAft>
            </a:pP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1/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Một</a:t>
            </a:r>
            <a:r>
              <a:rPr lang="en-US" sz="5400" b="1" smtClean="0">
                <a:effectLst/>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hai</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HS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nêu</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lại</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nội</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dung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bài</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effectLst/>
                <a:latin typeface="Calibri" panose="020F0502020204030204" pitchFamily="34" charset="0"/>
                <a:ea typeface="Times New Roman" panose="02020603050405020304" pitchFamily="18" charset="0"/>
                <a:cs typeface="Calibri" panose="020F0502020204030204" pitchFamily="34" charset="0"/>
              </a:rPr>
              <a:t>học</a:t>
            </a:r>
            <a:r>
              <a:rPr lang="en-US" sz="5400" b="1" dirty="0" smtClean="0">
                <a:effectLst/>
                <a:latin typeface="Calibri" panose="020F0502020204030204" pitchFamily="34" charset="0"/>
                <a:ea typeface="Times New Roman" panose="02020603050405020304" pitchFamily="18" charset="0"/>
                <a:cs typeface="Calibri" panose="020F0502020204030204" pitchFamily="34" charset="0"/>
              </a:rPr>
              <a:t>. </a:t>
            </a:r>
          </a:p>
          <a:p>
            <a:pPr marL="0" marR="0" indent="228600">
              <a:lnSpc>
                <a:spcPct val="120000"/>
              </a:lnSpc>
              <a:spcBef>
                <a:spcPts val="0"/>
              </a:spcBef>
              <a:spcAft>
                <a:spcPts val="0"/>
              </a:spcAft>
            </a:pPr>
            <a:r>
              <a:rPr lang="en-US" sz="5400" b="1" dirty="0" smtClean="0">
                <a:latin typeface="Calibri" panose="020F0502020204030204" pitchFamily="34" charset="0"/>
                <a:ea typeface="Times New Roman" panose="02020603050405020304" pitchFamily="18" charset="0"/>
                <a:cs typeface="Calibri" panose="020F0502020204030204" pitchFamily="34" charset="0"/>
              </a:rPr>
              <a:t>2/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Dặn</a:t>
            </a:r>
            <a:r>
              <a:rPr lang="en-US" sz="5400" b="1" dirty="0" smtClean="0">
                <a:latin typeface="Calibri" panose="020F0502020204030204" pitchFamily="34" charset="0"/>
                <a:ea typeface="Times New Roman" panose="02020603050405020304" pitchFamily="18" charset="0"/>
                <a:cs typeface="Calibri" panose="020F0502020204030204" pitchFamily="34" charset="0"/>
              </a:rPr>
              <a:t> HS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chuẩn</a:t>
            </a:r>
            <a:r>
              <a:rPr lang="en-US" sz="5400" b="1" dirty="0" smtClean="0">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bị</a:t>
            </a:r>
            <a:r>
              <a:rPr lang="en-US" sz="5400" b="1" dirty="0" smtClean="0">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cho</a:t>
            </a:r>
            <a:r>
              <a:rPr lang="en-US" sz="5400" b="1" dirty="0" smtClean="0">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bài</a:t>
            </a:r>
            <a:r>
              <a:rPr lang="en-US" sz="5400" b="1" dirty="0" smtClean="0">
                <a:latin typeface="Calibri" panose="020F0502020204030204" pitchFamily="34" charset="0"/>
                <a:ea typeface="Times New Roman" panose="02020603050405020304" pitchFamily="18" charset="0"/>
                <a:cs typeface="Calibri" panose="020F0502020204030204" pitchFamily="34" charset="0"/>
              </a:rPr>
              <a:t> </a:t>
            </a:r>
            <a:r>
              <a:rPr lang="en-US" sz="5400" b="1" dirty="0" err="1" smtClean="0">
                <a:latin typeface="Calibri" panose="020F0502020204030204" pitchFamily="34" charset="0"/>
                <a:ea typeface="Times New Roman" panose="02020603050405020304" pitchFamily="18" charset="0"/>
                <a:cs typeface="Calibri" panose="020F0502020204030204" pitchFamily="34" charset="0"/>
              </a:rPr>
              <a:t>sau</a:t>
            </a:r>
            <a:r>
              <a:rPr lang="en-US" sz="5400" b="1" dirty="0" smtClean="0">
                <a:latin typeface="Calibri" panose="020F0502020204030204" pitchFamily="34" charset="0"/>
                <a:ea typeface="Times New Roman" panose="02020603050405020304" pitchFamily="18" charset="0"/>
                <a:cs typeface="Calibri" panose="020F0502020204030204" pitchFamily="34" charset="0"/>
              </a:rPr>
              <a:t>. </a:t>
            </a:r>
            <a:endParaRPr lang="en-US" sz="5400" b="1"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6628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anim calcmode="lin" valueType="num">
                                      <p:cBhvr>
                                        <p:cTn id="8" dur="500" fill="hold"/>
                                        <p:tgtEl>
                                          <p:spTgt spid="1028"/>
                                        </p:tgtEl>
                                        <p:attrNameLst>
                                          <p:attrName>ppt_x</p:attrName>
                                        </p:attrNameLst>
                                      </p:cBhvr>
                                      <p:tavLst>
                                        <p:tav tm="0">
                                          <p:val>
                                            <p:strVal val="#ppt_x"/>
                                          </p:val>
                                        </p:tav>
                                        <p:tav tm="100000">
                                          <p:val>
                                            <p:strVal val="#ppt_x"/>
                                          </p:val>
                                        </p:tav>
                                      </p:tavLst>
                                    </p:anim>
                                    <p:anim calcmode="lin" valueType="num">
                                      <p:cBhvr>
                                        <p:cTn id="9"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2" name="Picture 1">
            <a:extLst>
              <a:ext uri="{FF2B5EF4-FFF2-40B4-BE49-F238E27FC236}">
                <a16:creationId xmlns:a16="http://schemas.microsoft.com/office/drawing/2014/main" id="{A15E47B3-DD2F-8D46-478E-EA3E8052CFC0}"/>
              </a:ext>
            </a:extLst>
          </p:cNvPr>
          <p:cNvPicPr>
            <a:picLocks noChangeAspect="1"/>
          </p:cNvPicPr>
          <p:nvPr/>
        </p:nvPicPr>
        <p:blipFill>
          <a:blip r:embed="rId4"/>
          <a:stretch>
            <a:fillRect/>
          </a:stretch>
        </p:blipFill>
        <p:spPr>
          <a:xfrm>
            <a:off x="1226777" y="561062"/>
            <a:ext cx="2670279" cy="2017951"/>
          </a:xfrm>
          <a:prstGeom prst="rect">
            <a:avLst/>
          </a:prstGeom>
        </p:spPr>
      </p:pic>
      <p:sp>
        <p:nvSpPr>
          <p:cNvPr id="14" name="Rectangle 13"/>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sp>
        <p:nvSpPr>
          <p:cNvPr id="14" name="Rectangle 13"/>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610683" y="-1644811"/>
            <a:ext cx="5869858" cy="57891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文本框 20">
            <a:extLst>
              <a:ext uri="{FF2B5EF4-FFF2-40B4-BE49-F238E27FC236}">
                <a16:creationId xmlns:a16="http://schemas.microsoft.com/office/drawing/2014/main" id="{EA60DA56-983F-FB99-C807-3B95EACEBE5B}"/>
              </a:ext>
            </a:extLst>
          </p:cNvPr>
          <p:cNvSpPr txBox="1"/>
          <p:nvPr/>
        </p:nvSpPr>
        <p:spPr>
          <a:xfrm>
            <a:off x="3259394" y="1714156"/>
            <a:ext cx="4852220" cy="1200329"/>
          </a:xfrm>
          <a:prstGeom prst="rect">
            <a:avLst/>
          </a:prstGeom>
          <a:noFill/>
        </p:spPr>
        <p:txBody>
          <a:bodyPr wrap="square" rtlCol="0">
            <a:spAutoFit/>
          </a:bodyPr>
          <a:lstStyle/>
          <a:p>
            <a:pPr marL="0" marR="0" indent="228600" algn="just">
              <a:lnSpc>
                <a:spcPct val="120000"/>
              </a:lnSpc>
              <a:spcBef>
                <a:spcPts val="0"/>
              </a:spcBef>
              <a:spcAft>
                <a:spcPts val="0"/>
              </a:spcAft>
            </a:pPr>
            <a:r>
              <a:rPr lang="en-US" sz="6000" b="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KHÁM PHÁ</a:t>
            </a:r>
            <a:endParaRPr lang="en-US" sz="60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98411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Xếp các từ ngữ dưới đây vào nhóm thích hợp.</a:t>
            </a:r>
          </a:p>
        </p:txBody>
      </p:sp>
      <p:sp>
        <p:nvSpPr>
          <p:cNvPr id="2" name="TextBox 1">
            <a:extLst>
              <a:ext uri="{FF2B5EF4-FFF2-40B4-BE49-F238E27FC236}">
                <a16:creationId xmlns:a16="http://schemas.microsoft.com/office/drawing/2014/main"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12557AA-B094-99E5-D3EB-E0B5F4C125FB}"/>
              </a:ext>
            </a:extLst>
          </p:cNvPr>
          <p:cNvPicPr>
            <a:picLocks noChangeAspect="1"/>
          </p:cNvPicPr>
          <p:nvPr/>
        </p:nvPicPr>
        <p:blipFill>
          <a:blip r:embed="rId3"/>
          <a:stretch>
            <a:fillRect/>
          </a:stretch>
        </p:blipFill>
        <p:spPr>
          <a:xfrm>
            <a:off x="1590674" y="3148012"/>
            <a:ext cx="9286875" cy="1573826"/>
          </a:xfrm>
          <a:prstGeom prst="rect">
            <a:avLst/>
          </a:prstGeom>
        </p:spPr>
      </p:pic>
      <p:sp>
        <p:nvSpPr>
          <p:cNvPr id="11" name="Rectangle 10"/>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743" y="505373"/>
            <a:ext cx="1162453" cy="849485"/>
          </a:xfrm>
          <a:prstGeom prst="rect">
            <a:avLst/>
          </a:prstGeom>
        </p:spPr>
      </p:pic>
      <p:sp>
        <p:nvSpPr>
          <p:cNvPr id="8" name="Rounded Rectangle 16">
            <a:extLst>
              <a:ext uri="{FF2B5EF4-FFF2-40B4-BE49-F238E27FC236}">
                <a16:creationId xmlns:a16="http://schemas.microsoft.com/office/drawing/2014/main" id="{1E098DA9-71A8-95DF-5B45-D64087C23017}"/>
              </a:ext>
            </a:extLst>
          </p:cNvPr>
          <p:cNvSpPr/>
          <p:nvPr/>
        </p:nvSpPr>
        <p:spPr>
          <a:xfrm>
            <a:off x="980643" y="1722547"/>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đúng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nhất</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CB6EACFC-9EE9-49E4-B336-57831970763A}"/>
              </a:ext>
            </a:extLst>
          </p:cNvPr>
          <p:cNvPicPr>
            <a:picLocks noChangeAspect="1"/>
          </p:cNvPicPr>
          <p:nvPr/>
        </p:nvPicPr>
        <p:blipFill>
          <a:blip r:embed="rId6"/>
          <a:stretch>
            <a:fillRect/>
          </a:stretch>
        </p:blipFill>
        <p:spPr>
          <a:xfrm>
            <a:off x="2138165" y="162803"/>
            <a:ext cx="10053835" cy="1728640"/>
          </a:xfrm>
          <a:prstGeom prst="rect">
            <a:avLst/>
          </a:prstGeom>
        </p:spPr>
      </p:pic>
      <p:sp>
        <p:nvSpPr>
          <p:cNvPr id="17" name="Rectangle 16"/>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 presetClass="entr" presetSubtype="2"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000" fill="hold"/>
                                        <p:tgtEl>
                                          <p:spTgt spid="8"/>
                                        </p:tgtEl>
                                        <p:attrNameLst>
                                          <p:attrName>ppt_x</p:attrName>
                                        </p:attrNameLst>
                                      </p:cBhvr>
                                      <p:tavLst>
                                        <p:tav tm="0">
                                          <p:val>
                                            <p:strVal val="0-#ppt_w/2"/>
                                          </p:val>
                                        </p:tav>
                                        <p:tav tm="100000">
                                          <p:val>
                                            <p:strVal val="#ppt_x"/>
                                          </p:val>
                                        </p:tav>
                                      </p:tavLst>
                                    </p:anim>
                                    <p:anim calcmode="lin" valueType="num">
                                      <p:cBhvr additive="base">
                                        <p:cTn id="2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DF6FA03F-B421-CF93-F0D6-20318C852E15}"/>
              </a:ext>
            </a:extLst>
          </p:cNvPr>
          <p:cNvGraphicFramePr>
            <a:graphicFrameLocks noGrp="1"/>
          </p:cNvGraphicFramePr>
          <p:nvPr>
            <p:extLst>
              <p:ext uri="{D42A27DB-BD31-4B8C-83A1-F6EECF244321}">
                <p14:modId xmlns:p14="http://schemas.microsoft.com/office/powerpoint/2010/main" val="3935099474"/>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val="2218164091"/>
                    </a:ext>
                  </a:extLst>
                </a:gridCol>
                <a:gridCol w="3476625">
                  <a:extLst>
                    <a:ext uri="{9D8B030D-6E8A-4147-A177-3AD203B41FA5}">
                      <a16:colId xmlns:a16="http://schemas.microsoft.com/office/drawing/2014/main" val="2112251525"/>
                    </a:ext>
                  </a:extLst>
                </a:gridCol>
                <a:gridCol w="3476625">
                  <a:extLst>
                    <a:ext uri="{9D8B030D-6E8A-4147-A177-3AD203B41FA5}">
                      <a16:colId xmlns:a16="http://schemas.microsoft.com/office/drawing/2014/main" val="2188954306"/>
                    </a:ext>
                  </a:extLst>
                </a:gridCol>
              </a:tblGrid>
              <a:tr h="1105576">
                <a:tc>
                  <a:txBody>
                    <a:bodyPr/>
                    <a:lstStyle/>
                    <a:p>
                      <a:pPr algn="ctr"/>
                      <a:r>
                        <a:rPr lang="en-US" sz="3200" dirty="0" err="1">
                          <a:solidFill>
                            <a:srgbClr val="002060"/>
                          </a:solidFill>
                        </a:rPr>
                        <a:t>Các</a:t>
                      </a:r>
                      <a:r>
                        <a:rPr lang="en-US" sz="3200" dirty="0">
                          <a:solidFill>
                            <a:srgbClr val="002060"/>
                          </a:solidFill>
                        </a:rPr>
                        <a:t> </a:t>
                      </a:r>
                      <a:r>
                        <a:rPr lang="en-US" sz="3200" dirty="0" err="1">
                          <a:solidFill>
                            <a:srgbClr val="002060"/>
                          </a:solidFill>
                        </a:rPr>
                        <a:t>dạng</a:t>
                      </a:r>
                      <a:r>
                        <a:rPr lang="en-US" sz="3200" dirty="0">
                          <a:solidFill>
                            <a:srgbClr val="002060"/>
                          </a:solidFill>
                        </a:rPr>
                        <a:t> </a:t>
                      </a:r>
                      <a:r>
                        <a:rPr lang="en-US" sz="3200" dirty="0" err="1">
                          <a:solidFill>
                            <a:srgbClr val="002060"/>
                          </a:solidFill>
                        </a:rPr>
                        <a:t>địa</a:t>
                      </a:r>
                      <a:r>
                        <a:rPr lang="en-US" sz="3200" dirty="0">
                          <a:solidFill>
                            <a:srgbClr val="002060"/>
                          </a:solidFill>
                        </a:rPr>
                        <a:t> </a:t>
                      </a:r>
                      <a:r>
                        <a:rPr lang="en-US" sz="3200" dirty="0" err="1">
                          <a:solidFill>
                            <a:srgbClr val="002060"/>
                          </a:solidFill>
                        </a:rPr>
                        <a:t>hình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bảo</a:t>
                      </a:r>
                      <a:r>
                        <a:rPr lang="en-US" sz="3200" dirty="0">
                          <a:solidFill>
                            <a:srgbClr val="002060"/>
                          </a:solidFill>
                        </a:rPr>
                        <a:t> </a:t>
                      </a:r>
                      <a:r>
                        <a:rPr lang="en-US" sz="3200" dirty="0" err="1">
                          <a:solidFill>
                            <a:srgbClr val="002060"/>
                          </a:solidFill>
                        </a:rPr>
                        <a:t>vệ</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gây</a:t>
                      </a:r>
                      <a:r>
                        <a:rPr lang="en-US" sz="3200" dirty="0">
                          <a:solidFill>
                            <a:srgbClr val="002060"/>
                          </a:solidFill>
                        </a:rPr>
                        <a:t> </a:t>
                      </a:r>
                      <a:r>
                        <a:rPr lang="en-US" sz="3200" dirty="0" err="1">
                          <a:solidFill>
                            <a:srgbClr val="002060"/>
                          </a:solidFill>
                        </a:rPr>
                        <a:t>hại</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423264"/>
                  </a:ext>
                </a:extLst>
              </a:tr>
              <a:tr h="30896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777329"/>
                  </a:ext>
                </a:extLst>
              </a:tr>
            </a:tbl>
          </a:graphicData>
        </a:graphic>
      </p:graphicFrame>
      <p:sp>
        <p:nvSpPr>
          <p:cNvPr id="8" name="TextBox 7">
            <a:extLst>
              <a:ext uri="{FF2B5EF4-FFF2-40B4-BE49-F238E27FC236}">
                <a16:creationId xmlns:a16="http://schemas.microsoft.com/office/drawing/2014/main"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3" name="TextBox 22">
            <a:extLst>
              <a:ext uri="{FF2B5EF4-FFF2-40B4-BE49-F238E27FC236}">
                <a16:creationId xmlns:a16="http://schemas.microsoft.com/office/drawing/2014/main" id="{976A86EF-D2BA-0122-B597-0B8132505D78}"/>
              </a:ext>
            </a:extLst>
          </p:cNvPr>
          <p:cNvSpPr txBox="1"/>
          <p:nvPr/>
        </p:nvSpPr>
        <p:spPr>
          <a:xfrm>
            <a:off x="4467224" y="3762375"/>
            <a:ext cx="3133725" cy="584775"/>
          </a:xfrm>
          <a:prstGeom prst="rect">
            <a:avLst/>
          </a:prstGeom>
          <a:noFill/>
        </p:spPr>
        <p:txBody>
          <a:bodyPr wrap="square" rtlCol="0">
            <a:spAutoFit/>
          </a:bodyPr>
          <a:lstStyle/>
          <a:p>
            <a:r>
              <a:rPr lang="en-US" sz="3200" dirty="0" err="1">
                <a:solidFill>
                  <a:srgbClr val="FF0000"/>
                </a:solidFill>
              </a:rPr>
              <a:t>sa</a:t>
            </a:r>
            <a:r>
              <a:rPr lang="en-US" sz="3200" dirty="0">
                <a:solidFill>
                  <a:srgbClr val="FF0000"/>
                </a:solidFill>
              </a:rPr>
              <a:t> </a:t>
            </a:r>
            <a:r>
              <a:rPr lang="en-US" sz="3200" dirty="0" err="1">
                <a:solidFill>
                  <a:srgbClr val="FF0000"/>
                </a:solidFill>
              </a:rPr>
              <a:t>mạc</a:t>
            </a:r>
            <a:endParaRPr lang="en-US" sz="3200" dirty="0">
              <a:solidFill>
                <a:srgbClr val="FF0000"/>
              </a:solidFill>
            </a:endParaRPr>
          </a:p>
        </p:txBody>
      </p:sp>
      <p:sp>
        <p:nvSpPr>
          <p:cNvPr id="24" name="TextBox 23">
            <a:extLst>
              <a:ext uri="{FF2B5EF4-FFF2-40B4-BE49-F238E27FC236}">
                <a16:creationId xmlns:a16="http://schemas.microsoft.com/office/drawing/2014/main"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
        <p:nvSpPr>
          <p:cNvPr id="27" name="Rectangle 26"/>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down)">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FED3130A-7F67-412E-948D-DF33F1015F2B}"/>
              </a:ext>
            </a:extLst>
          </p:cNvPr>
          <p:cNvPicPr>
            <a:picLocks noChangeAspect="1"/>
          </p:cNvPicPr>
          <p:nvPr/>
        </p:nvPicPr>
        <p:blipFill>
          <a:blip r:embed="rId6"/>
          <a:stretch>
            <a:fillRect/>
          </a:stretch>
        </p:blipFill>
        <p:spPr>
          <a:xfrm>
            <a:off x="1371600" y="1688001"/>
            <a:ext cx="8417679" cy="2780017"/>
          </a:xfrm>
          <a:prstGeom prst="rect">
            <a:avLst/>
          </a:prstGeom>
        </p:spPr>
      </p:pic>
      <p:sp>
        <p:nvSpPr>
          <p:cNvPr id="14" name="Rectangle 13"/>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12573" y="3397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433703" y="-1194619"/>
            <a:ext cx="6622025" cy="53684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860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C644D81-D74B-4F00-A47D-07DA4F720132}"/>
              </a:ext>
            </a:extLst>
          </p:cNvPr>
          <p:cNvSpPr txBox="1"/>
          <p:nvPr/>
        </p:nvSpPr>
        <p:spPr>
          <a:xfrm>
            <a:off x="1029887" y="206304"/>
            <a:ext cx="9738121" cy="1200329"/>
          </a:xfrm>
          <a:prstGeom prst="rect">
            <a:avLst/>
          </a:prstGeom>
          <a:noFill/>
        </p:spPr>
        <p:txBody>
          <a:bodyPr wrap="square">
            <a:spAutoFit/>
          </a:bodyPr>
          <a:lstStyle/>
          <a:p>
            <a:pPr lvl="0" algn="ctr">
              <a:defRPr/>
            </a:pPr>
            <a:r>
              <a:rPr lang="en-US" sz="3600" b="1" dirty="0">
                <a:solidFill>
                  <a:srgbClr val="1D6ED0"/>
                </a:solidFill>
                <a:latin typeface="Calibri" panose="020F0502020204030204" pitchFamily="34" charset="0"/>
                <a:cs typeface="Calibri" panose="020F0502020204030204" pitchFamily="34" charset="0"/>
              </a:rPr>
              <a:t>2. </a:t>
            </a:r>
            <a:r>
              <a:rPr lang="en-US" sz="3600" b="1" dirty="0" err="1">
                <a:solidFill>
                  <a:srgbClr val="1D6ED0"/>
                </a:solidFill>
                <a:latin typeface="Calibri" panose="020F0502020204030204" pitchFamily="34" charset="0"/>
                <a:cs typeface="Calibri" panose="020F0502020204030204" pitchFamily="34" charset="0"/>
              </a:rPr>
              <a:t>Cùng</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 </a:t>
            </a:r>
            <a:r>
              <a:rPr lang="en-US" sz="3600" b="1" dirty="0" err="1">
                <a:solidFill>
                  <a:srgbClr val="1D6ED0"/>
                </a:solidFill>
                <a:latin typeface="Calibri" panose="020F0502020204030204" pitchFamily="34" charset="0"/>
                <a:cs typeface="Calibri" panose="020F0502020204030204" pitchFamily="34" charset="0"/>
              </a:rPr>
              <a:t>đáp</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về</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nội</a:t>
            </a:r>
            <a:r>
              <a:rPr lang="en-US" sz="3600" b="1" dirty="0">
                <a:solidFill>
                  <a:srgbClr val="1D6ED0"/>
                </a:solidFill>
                <a:latin typeface="Calibri" panose="020F0502020204030204" pitchFamily="34" charset="0"/>
                <a:cs typeface="Calibri" panose="020F0502020204030204" pitchFamily="34" charset="0"/>
              </a:rPr>
              <a:t> dung </a:t>
            </a:r>
            <a:r>
              <a:rPr lang="en-US" sz="3600" b="1" dirty="0" err="1">
                <a:solidFill>
                  <a:srgbClr val="1D6ED0"/>
                </a:solidFill>
                <a:latin typeface="Calibri" panose="020F0502020204030204" pitchFamily="34" charset="0"/>
                <a:cs typeface="Calibri" panose="020F0502020204030204" pitchFamily="34" charset="0"/>
              </a:rPr>
              <a:t>tranh</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Viết</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vào</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vở</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trả</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lời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của</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em</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398D0A82-057F-04E5-670B-6DC45A924335}"/>
              </a:ext>
            </a:extLst>
          </p:cNvPr>
          <p:cNvSpPr txBox="1"/>
          <p:nvPr/>
        </p:nvSpPr>
        <p:spPr>
          <a:xfrm>
            <a:off x="1019174" y="1724025"/>
            <a:ext cx="6048375" cy="1569660"/>
          </a:xfrm>
          <a:prstGeom prst="rect">
            <a:avLst/>
          </a:prstGeom>
          <a:noFill/>
        </p:spPr>
        <p:txBody>
          <a:bodyPr wrap="square" rtlCol="0">
            <a:spAutoFit/>
          </a:bodyPr>
          <a:lstStyle/>
          <a:p>
            <a:r>
              <a:rPr lang="en-US" sz="3200" dirty="0" err="1"/>
              <a:t>Mẫu</a:t>
            </a:r>
            <a:r>
              <a:rPr lang="en-US" sz="3200" dirty="0"/>
              <a:t>:</a:t>
            </a:r>
          </a:p>
          <a:p>
            <a:r>
              <a:rPr lang="en-US" sz="3200" dirty="0"/>
              <a:t>- </a:t>
            </a:r>
            <a:r>
              <a:rPr lang="en-US" sz="3200" dirty="0" err="1"/>
              <a:t>Cô</a:t>
            </a:r>
            <a:r>
              <a:rPr lang="en-US" sz="3200" dirty="0"/>
              <a:t> </a:t>
            </a:r>
            <a:r>
              <a:rPr lang="en-US" sz="3200" dirty="0" err="1"/>
              <a:t>công</a:t>
            </a:r>
            <a:r>
              <a:rPr lang="en-US" sz="3200" dirty="0"/>
              <a:t> </a:t>
            </a:r>
            <a:r>
              <a:rPr lang="en-US" sz="3200" dirty="0" err="1"/>
              <a:t>nhân</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a:t>
            </a:r>
          </a:p>
          <a:p>
            <a:r>
              <a:rPr lang="en-US" sz="3200" dirty="0"/>
              <a:t>- </a:t>
            </a:r>
            <a:r>
              <a:rPr lang="en-US" sz="3200" dirty="0" err="1"/>
              <a:t>Cô</a:t>
            </a:r>
            <a:r>
              <a:rPr lang="en-US" sz="3200" dirty="0"/>
              <a:t> </a:t>
            </a:r>
            <a:r>
              <a:rPr lang="en-US" sz="3200" dirty="0" err="1"/>
              <a:t>ấy</a:t>
            </a:r>
            <a:r>
              <a:rPr lang="en-US" sz="3200" dirty="0"/>
              <a:t> </a:t>
            </a:r>
            <a:r>
              <a:rPr lang="en-US" sz="3200" dirty="0" err="1"/>
              <a:t>đang</a:t>
            </a:r>
            <a:r>
              <a:rPr lang="en-US" sz="3200" dirty="0"/>
              <a:t> </a:t>
            </a:r>
            <a:r>
              <a:rPr lang="en-US" sz="3200" dirty="0" err="1"/>
              <a:t>phát</a:t>
            </a:r>
            <a:r>
              <a:rPr lang="en-US" sz="3200" dirty="0"/>
              <a:t> </a:t>
            </a:r>
            <a:r>
              <a:rPr lang="en-US" sz="3200" dirty="0" err="1"/>
              <a:t>cỏ</a:t>
            </a:r>
            <a:r>
              <a:rPr lang="en-US" sz="3200" dirty="0"/>
              <a:t>. </a:t>
            </a:r>
          </a:p>
        </p:txBody>
      </p:sp>
      <p:pic>
        <p:nvPicPr>
          <p:cNvPr id="9" name="Picture 8">
            <a:extLst>
              <a:ext uri="{FF2B5EF4-FFF2-40B4-BE49-F238E27FC236}">
                <a16:creationId xmlns:a16="http://schemas.microsoft.com/office/drawing/2014/main" id="{28DDC614-C50D-DA57-EF3D-6F518D0A1681}"/>
              </a:ext>
            </a:extLst>
          </p:cNvPr>
          <p:cNvPicPr>
            <a:picLocks noChangeAspect="1"/>
          </p:cNvPicPr>
          <p:nvPr/>
        </p:nvPicPr>
        <p:blipFill>
          <a:blip r:embed="rId3"/>
          <a:stretch>
            <a:fillRect/>
          </a:stretch>
        </p:blipFill>
        <p:spPr>
          <a:xfrm>
            <a:off x="6219825" y="1595447"/>
            <a:ext cx="5176837" cy="3548053"/>
          </a:xfrm>
          <a:prstGeom prst="rect">
            <a:avLst/>
          </a:prstGeom>
          <a:ln>
            <a:noFill/>
          </a:ln>
          <a:effectLst>
            <a:softEdge rad="112500"/>
          </a:effectLst>
        </p:spPr>
      </p:pic>
      <p:sp>
        <p:nvSpPr>
          <p:cNvPr id="11" name="Rectangle 10"/>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hildren's toys&#10;&#10;Description automatically generated with low confidence">
            <a:extLst>
              <a:ext uri="{FF2B5EF4-FFF2-40B4-BE49-F238E27FC236}">
                <a16:creationId xmlns:a16="http://schemas.microsoft.com/office/drawing/2014/main" id="{067DCAC5-C236-0124-168B-C303C07C1320}"/>
              </a:ext>
            </a:extLst>
          </p:cNvPr>
          <p:cNvPicPr>
            <a:picLocks noChangeAspect="1"/>
          </p:cNvPicPr>
          <p:nvPr/>
        </p:nvPicPr>
        <p:blipFill rotWithShape="1">
          <a:blip r:embed="rId3">
            <a:extLst>
              <a:ext uri="{28A0092B-C50C-407E-A947-70E740481C1C}">
                <a14:useLocalDpi xmlns:a14="http://schemas.microsoft.com/office/drawing/2010/main" val="0"/>
              </a:ext>
            </a:extLst>
          </a:blip>
          <a:srcRect l="13629" t="13208" r="10004" b="23440"/>
          <a:stretch/>
        </p:blipFill>
        <p:spPr>
          <a:xfrm>
            <a:off x="4589162" y="2281109"/>
            <a:ext cx="4067242" cy="335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组合 20">
            <a:extLst>
              <a:ext uri="{FF2B5EF4-FFF2-40B4-BE49-F238E27FC236}">
                <a16:creationId xmlns:a16="http://schemas.microsoft.com/office/drawing/2014/main" id="{402BB565-1F85-22E0-4277-19B7B4874083}"/>
              </a:ext>
            </a:extLst>
          </p:cNvPr>
          <p:cNvGrpSpPr/>
          <p:nvPr/>
        </p:nvGrpSpPr>
        <p:grpSpPr>
          <a:xfrm>
            <a:off x="1891524" y="666588"/>
            <a:ext cx="6947676" cy="1438437"/>
            <a:chOff x="731883" y="1025738"/>
            <a:chExt cx="7205669" cy="4403171"/>
          </a:xfrm>
        </p:grpSpPr>
        <p:sp>
          <p:nvSpPr>
            <p:cNvPr id="13" name="矩形 1">
              <a:extLst>
                <a:ext uri="{FF2B5EF4-FFF2-40B4-BE49-F238E27FC236}">
                  <a16:creationId xmlns:a16="http://schemas.microsoft.com/office/drawing/2014/main" id="{C1B28021-D3F3-9A64-1ACB-19EF14411156}"/>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
              <a:extLst>
                <a:ext uri="{FF2B5EF4-FFF2-40B4-BE49-F238E27FC236}">
                  <a16:creationId xmlns:a16="http://schemas.microsoft.com/office/drawing/2014/main" id="{0C408D77-6E44-2329-7DFA-B14292C5D2D7}"/>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id="{6CD71ED9-72F5-9B7F-967A-1E7836559048}"/>
              </a:ext>
            </a:extLst>
          </p:cNvPr>
          <p:cNvSpPr txBox="1"/>
          <p:nvPr/>
        </p:nvSpPr>
        <p:spPr>
          <a:xfrm>
            <a:off x="2273041" y="967980"/>
            <a:ext cx="6040463" cy="646331"/>
          </a:xfrm>
          <a:prstGeom prst="rect">
            <a:avLst/>
          </a:prstGeom>
          <a:noFill/>
        </p:spPr>
        <p:txBody>
          <a:bodyPr wrap="square">
            <a:spAutoFit/>
          </a:bodyPr>
          <a:lstStyle/>
          <a:p>
            <a:pPr lvl="0" algn="ctr">
              <a:defRPr/>
            </a:pP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Thực</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hành</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hỏi</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nhóm</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đôi</a:t>
            </a:r>
            <a:endParaRPr lang="vi-VN"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p:cNvSpPr/>
          <p:nvPr/>
        </p:nvSpPr>
        <p:spPr>
          <a:xfrm>
            <a:off x="-1664973" y="187344"/>
            <a:ext cx="1424934" cy="13826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263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506</Words>
  <Application>Microsoft Office PowerPoint</Application>
  <PresentationFormat>Widescreen</PresentationFormat>
  <Paragraphs>71</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Arial-Rounded</vt:lpstr>
      <vt:lpstr>Calibri</vt:lpstr>
      <vt:lpstr>Calibri Light</vt:lpstr>
      <vt:lpstr>等线</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2023-02-04T08:30:07Z</dcterms:created>
  <dcterms:modified xsi:type="dcterms:W3CDTF">2024-05-02T06:17:07Z</dcterms:modified>
</cp:coreProperties>
</file>