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3" r:id="rId3"/>
  </p:sldMasterIdLst>
  <p:notesMasterIdLst>
    <p:notesMasterId r:id="rId23"/>
  </p:notesMasterIdLst>
  <p:sldIdLst>
    <p:sldId id="764" r:id="rId4"/>
    <p:sldId id="319" r:id="rId5"/>
    <p:sldId id="472" r:id="rId6"/>
    <p:sldId id="474" r:id="rId7"/>
    <p:sldId id="763" r:id="rId8"/>
    <p:sldId id="288" r:id="rId9"/>
    <p:sldId id="762" r:id="rId10"/>
    <p:sldId id="320" r:id="rId11"/>
    <p:sldId id="510" r:id="rId12"/>
    <p:sldId id="333" r:id="rId13"/>
    <p:sldId id="298" r:id="rId14"/>
    <p:sldId id="515" r:id="rId15"/>
    <p:sldId id="523" r:id="rId16"/>
    <p:sldId id="257" r:id="rId17"/>
    <p:sldId id="259" r:id="rId18"/>
    <p:sldId id="524" r:id="rId19"/>
    <p:sldId id="260" r:id="rId20"/>
    <p:sldId id="525" r:id="rId21"/>
    <p:sldId id="33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E7BA-2E28-436D-846A-2B91A68B16CD}"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A6281-48B3-4235-8FBB-6DB5AC0E7607}" type="slidenum">
              <a:rPr lang="en-US" smtClean="0"/>
              <a:t>‹#›</a:t>
            </a:fld>
            <a:endParaRPr lang="en-US"/>
          </a:p>
        </p:txBody>
      </p:sp>
    </p:spTree>
    <p:extLst>
      <p:ext uri="{BB962C8B-B14F-4D97-AF65-F5344CB8AC3E}">
        <p14:creationId xmlns:p14="http://schemas.microsoft.com/office/powerpoint/2010/main" val="307464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22220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01199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1337897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5748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29423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17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17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553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357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629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92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56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4/4/2024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837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2454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3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45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69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88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66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3280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208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2024/4/4</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40500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2024/4/4</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036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2024/4/4</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3513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58245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0789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2.xml"/><Relationship Id="rId7" Type="http://schemas.openxmlformats.org/officeDocument/2006/relationships/tags" Target="../tags/tag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39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11368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5027959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4.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5.xml"/><Relationship Id="rId5" Type="http://schemas.openxmlformats.org/officeDocument/2006/relationships/image" Target="../media/image2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18" Type="http://schemas.openxmlformats.org/officeDocument/2006/relationships/image" Target="../media/image25.png"/><Relationship Id="rId3" Type="http://schemas.microsoft.com/office/2007/relationships/media" Target="../media/media5.mp3"/><Relationship Id="rId7" Type="http://schemas.openxmlformats.org/officeDocument/2006/relationships/image" Target="../media/image37.png"/><Relationship Id="rId12" Type="http://schemas.openxmlformats.org/officeDocument/2006/relationships/slide" Target="slide16.xml"/><Relationship Id="rId17" Type="http://schemas.openxmlformats.org/officeDocument/2006/relationships/image" Target="../media/image42.png"/><Relationship Id="rId2" Type="http://schemas.openxmlformats.org/officeDocument/2006/relationships/audio" Target="../media/media4.mp3"/><Relationship Id="rId16" Type="http://schemas.openxmlformats.org/officeDocument/2006/relationships/slide" Target="slide18.xml"/><Relationship Id="rId1" Type="http://schemas.microsoft.com/office/2007/relationships/media" Target="../media/media4.mp3"/><Relationship Id="rId6" Type="http://schemas.openxmlformats.org/officeDocument/2006/relationships/image" Target="../media/image36.png"/><Relationship Id="rId11" Type="http://schemas.microsoft.com/office/2007/relationships/hdphoto" Target="../media/hdphoto3.wdp"/><Relationship Id="rId5" Type="http://schemas.openxmlformats.org/officeDocument/2006/relationships/slideLayout" Target="../slideLayouts/slideLayout14.xml"/><Relationship Id="rId15" Type="http://schemas.openxmlformats.org/officeDocument/2006/relationships/image" Target="../media/image41.png"/><Relationship Id="rId10" Type="http://schemas.openxmlformats.org/officeDocument/2006/relationships/image" Target="../media/image39.png"/><Relationship Id="rId19" Type="http://schemas.openxmlformats.org/officeDocument/2006/relationships/slide" Target="slide19.xml"/><Relationship Id="rId4" Type="http://schemas.openxmlformats.org/officeDocument/2006/relationships/audio" Target="../media/media5.mp3"/><Relationship Id="rId9" Type="http://schemas.microsoft.com/office/2007/relationships/hdphoto" Target="../media/hdphoto2.wdp"/><Relationship Id="rId14"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15.xml"/><Relationship Id="rId3" Type="http://schemas.microsoft.com/office/2007/relationships/media" Target="../media/media7.mp3"/><Relationship Id="rId7" Type="http://schemas.openxmlformats.org/officeDocument/2006/relationships/image" Target="../media/image36.png"/><Relationship Id="rId12" Type="http://schemas.openxmlformats.org/officeDocument/2006/relationships/image" Target="../media/image2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3.jpg"/><Relationship Id="rId11" Type="http://schemas.microsoft.com/office/2007/relationships/hdphoto" Target="../media/hdphoto5.wdp"/><Relationship Id="rId5" Type="http://schemas.openxmlformats.org/officeDocument/2006/relationships/slideLayout" Target="../slideLayouts/slideLayout14.xml"/><Relationship Id="rId10" Type="http://schemas.openxmlformats.org/officeDocument/2006/relationships/image" Target="../media/image45.png"/><Relationship Id="rId4" Type="http://schemas.openxmlformats.org/officeDocument/2006/relationships/audio" Target="../media/media7.mp3"/><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15.xml"/><Relationship Id="rId3" Type="http://schemas.microsoft.com/office/2007/relationships/media" Target="../media/media7.mp3"/><Relationship Id="rId7" Type="http://schemas.openxmlformats.org/officeDocument/2006/relationships/image" Target="../media/image36.png"/><Relationship Id="rId12" Type="http://schemas.openxmlformats.org/officeDocument/2006/relationships/image" Target="../media/image2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3.jpg"/><Relationship Id="rId11" Type="http://schemas.microsoft.com/office/2007/relationships/hdphoto" Target="../media/hdphoto5.wdp"/><Relationship Id="rId5" Type="http://schemas.openxmlformats.org/officeDocument/2006/relationships/slideLayout" Target="../slideLayouts/slideLayout14.xml"/><Relationship Id="rId10" Type="http://schemas.openxmlformats.org/officeDocument/2006/relationships/image" Target="../media/image45.png"/><Relationship Id="rId4" Type="http://schemas.openxmlformats.org/officeDocument/2006/relationships/audio" Target="../media/media7.mp3"/><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15.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5.png"/><Relationship Id="rId5" Type="http://schemas.openxmlformats.org/officeDocument/2006/relationships/image" Target="../media/image36.pn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47.png"/><Relationship Id="rId4" Type="http://schemas.openxmlformats.org/officeDocument/2006/relationships/image" Target="../media/image6.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emf"/><Relationship Id="rId3" Type="http://schemas.microsoft.com/office/2007/relationships/media" Target="../media/media2.mp4"/><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slideLayout" Target="../slideLayouts/slideLayout20.xml"/><Relationship Id="rId10" Type="http://schemas.openxmlformats.org/officeDocument/2006/relationships/image" Target="../media/image24.png"/><Relationship Id="rId4" Type="http://schemas.openxmlformats.org/officeDocument/2006/relationships/video" Target="../media/media2.mp4"/><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emf"/><Relationship Id="rId3" Type="http://schemas.microsoft.com/office/2007/relationships/media" Target="../media/media2.mp4"/><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slideLayout" Target="../slideLayouts/slideLayout20.xml"/><Relationship Id="rId10" Type="http://schemas.openxmlformats.org/officeDocument/2006/relationships/image" Target="../media/image24.png"/><Relationship Id="rId4" Type="http://schemas.openxmlformats.org/officeDocument/2006/relationships/video" Target="../media/media2.mp4"/><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4" name="Picture 3">
            <a:extLst>
              <a:ext uri="{FF2B5EF4-FFF2-40B4-BE49-F238E27FC236}">
                <a16:creationId xmlns:a16="http://schemas.microsoft.com/office/drawing/2014/main" id="{D4D932CF-9DDE-E95E-4581-BB44773AE140}"/>
              </a:ext>
            </a:extLst>
          </p:cNvPr>
          <p:cNvPicPr>
            <a:picLocks noChangeAspect="1"/>
          </p:cNvPicPr>
          <p:nvPr/>
        </p:nvPicPr>
        <p:blipFill>
          <a:blip r:embed="rId9"/>
          <a:stretch>
            <a:fillRect/>
          </a:stretch>
        </p:blipFill>
        <p:spPr>
          <a:xfrm>
            <a:off x="4617137" y="869342"/>
            <a:ext cx="3127519" cy="774259"/>
          </a:xfrm>
          <a:prstGeom prst="rect">
            <a:avLst/>
          </a:prstGeom>
        </p:spPr>
      </p:pic>
      <p:pic>
        <p:nvPicPr>
          <p:cNvPr id="8" name="Picture 7">
            <a:extLst>
              <a:ext uri="{FF2B5EF4-FFF2-40B4-BE49-F238E27FC236}">
                <a16:creationId xmlns:a16="http://schemas.microsoft.com/office/drawing/2014/main" id="{E54800DB-4509-E4B9-6695-DC6389F300FA}"/>
              </a:ext>
            </a:extLst>
          </p:cNvPr>
          <p:cNvPicPr>
            <a:picLocks noChangeAspect="1"/>
          </p:cNvPicPr>
          <p:nvPr/>
        </p:nvPicPr>
        <p:blipFill>
          <a:blip r:embed="rId10"/>
          <a:stretch>
            <a:fillRect/>
          </a:stretch>
        </p:blipFill>
        <p:spPr>
          <a:xfrm>
            <a:off x="2747111" y="2116752"/>
            <a:ext cx="6450127" cy="1938696"/>
          </a:xfrm>
          <a:prstGeom prst="rect">
            <a:avLst/>
          </a:prstGeom>
        </p:spPr>
      </p:pic>
    </p:spTree>
    <p:extLst>
      <p:ext uri="{BB962C8B-B14F-4D97-AF65-F5344CB8AC3E}">
        <p14:creationId xmlns:p14="http://schemas.microsoft.com/office/powerpoint/2010/main" val="2179244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91380" y="2282133"/>
              <a:ext cx="4317972" cy="1015663"/>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8000" b="0" i="0" u="none" strike="noStrike" kern="1200" cap="none" spc="0" normalizeH="0" baseline="0" noProof="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Điền dấu câu</a:t>
              </a:r>
              <a:endPar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535532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80976" y="0"/>
            <a:ext cx="1168717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FFFF00"/>
                </a:solidFill>
                <a:effectLst/>
                <a:uLnTx/>
                <a:uFillTx/>
                <a:cs typeface="Arial"/>
                <a:sym typeface="Arial"/>
              </a:rPr>
              <a:t>2. </a:t>
            </a:r>
            <a:r>
              <a:rPr kumimoji="0" lang="en-US" sz="3300" b="1" i="0" u="none" strike="noStrike" kern="0" cap="none" spc="0" normalizeH="0" baseline="0" noProof="0" dirty="0" err="1">
                <a:ln>
                  <a:noFill/>
                </a:ln>
                <a:solidFill>
                  <a:srgbClr val="FFFF00"/>
                </a:solidFill>
                <a:effectLst/>
                <a:uLnTx/>
                <a:uFillTx/>
                <a:cs typeface="Arial"/>
                <a:sym typeface="Arial"/>
              </a:rPr>
              <a:t>Chọn</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kép</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hoặc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gạch</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ngang</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thay</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cho</a:t>
            </a:r>
            <a:r>
              <a:rPr kumimoji="0" lang="en-US" sz="3300" b="1" i="0" u="none" strike="noStrike" kern="0" cap="none" spc="0" normalizeH="0" baseline="0" noProof="0" dirty="0">
                <a:ln>
                  <a:noFill/>
                </a:ln>
                <a:solidFill>
                  <a:srgbClr val="FFFF00"/>
                </a:solidFill>
                <a:effectLst/>
                <a:uLnTx/>
                <a:uFillTx/>
                <a:cs typeface="Arial"/>
                <a:sym typeface="Arial"/>
              </a:rPr>
              <a:t> ô </a:t>
            </a:r>
            <a:r>
              <a:rPr kumimoji="0" lang="en-US" sz="3300" b="1" i="0" u="none" strike="noStrike" kern="0" cap="none" spc="0" normalizeH="0" baseline="0" noProof="0" dirty="0" err="1">
                <a:ln>
                  <a:noFill/>
                </a:ln>
                <a:solidFill>
                  <a:srgbClr val="FFFF00"/>
                </a:solidFill>
                <a:effectLst/>
                <a:uLnTx/>
                <a:uFillTx/>
                <a:cs typeface="Arial"/>
                <a:sym typeface="Arial"/>
              </a:rPr>
              <a:t>vuông</a:t>
            </a:r>
            <a:r>
              <a:rPr kumimoji="0" lang="en-US" sz="3300" b="1" i="0" u="none" strike="noStrike" kern="0" cap="none" spc="0" normalizeH="0" baseline="0" noProof="0" dirty="0">
                <a:ln>
                  <a:noFill/>
                </a:ln>
                <a:solidFill>
                  <a:srgbClr val="FFFF00"/>
                </a:solidFill>
                <a:effectLst/>
                <a:uLnTx/>
                <a:uFillTx/>
                <a:cs typeface="Arial"/>
                <a:sym typeface="Arial"/>
              </a:rPr>
              <a:t>.</a:t>
            </a:r>
          </a:p>
        </p:txBody>
      </p:sp>
      <p:sp>
        <p:nvSpPr>
          <p:cNvPr id="22" name="TextBox 21">
            <a:extLst>
              <a:ext uri="{FF2B5EF4-FFF2-40B4-BE49-F238E27FC236}">
                <a16:creationId xmlns:a16="http://schemas.microsoft.com/office/drawing/2014/main" id="{445D98E7-B3FB-458D-B7CE-875E81FCA447}"/>
              </a:ext>
            </a:extLst>
          </p:cNvPr>
          <p:cNvSpPr txBox="1"/>
          <p:nvPr/>
        </p:nvSpPr>
        <p:spPr>
          <a:xfrm>
            <a:off x="514350" y="790247"/>
            <a:ext cx="10801350" cy="3539430"/>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Gặp vua, Quốc Toản quỳ xuống tâu:</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a:t>
            </a:r>
            <a:r>
              <a:rPr lang="en-US" sz="2800" dirty="0">
                <a:solidFill>
                  <a:srgbClr val="000000"/>
                </a:solidFill>
                <a:latin typeface="Calibri" panose="020F0502020204030204" pitchFamily="34" charset="0"/>
                <a:cs typeface="Calibri" panose="020F0502020204030204" pitchFamily="34" charset="0"/>
              </a:rPr>
              <a:t>ả</a:t>
            </a:r>
            <a:r>
              <a:rPr lang="vi-VN" sz="2800" b="0" i="0" dirty="0">
                <a:solidFill>
                  <a:srgbClr val="000000"/>
                </a:solidFill>
                <a:effectLst/>
                <a:latin typeface="Calibri" panose="020F0502020204030204" pitchFamily="34" charset="0"/>
                <a:cs typeface="Calibri" panose="020F0502020204030204" pitchFamily="34" charset="0"/>
              </a:rPr>
              <a:t>i trị tội. Nhưng còn trẻ mà đã biết lo việc nước, ta có lời khen.</a:t>
            </a: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p>
          <a:p>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B81A888C-F0D2-4DCF-96B1-0E49CA3E7917}"/>
              </a:ext>
            </a:extLst>
          </p:cNvPr>
          <p:cNvSpPr/>
          <p:nvPr/>
        </p:nvSpPr>
        <p:spPr>
          <a:xfrm>
            <a:off x="435734" y="12562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1" name="Rectangle 30">
            <a:extLst>
              <a:ext uri="{FF2B5EF4-FFF2-40B4-BE49-F238E27FC236}">
                <a16:creationId xmlns:a16="http://schemas.microsoft.com/office/drawing/2014/main" id="{F5955E3D-C131-4F98-884C-D6BE7A4EA52C}"/>
              </a:ext>
            </a:extLst>
          </p:cNvPr>
          <p:cNvSpPr/>
          <p:nvPr/>
        </p:nvSpPr>
        <p:spPr>
          <a:xfrm>
            <a:off x="446538" y="25897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6ADE1431-E0BD-773C-48C0-A0E1F1BD73DF}"/>
              </a:ext>
            </a:extLst>
          </p:cNvPr>
          <p:cNvSpPr txBox="1"/>
          <p:nvPr/>
        </p:nvSpPr>
        <p:spPr>
          <a:xfrm>
            <a:off x="523875" y="4000172"/>
            <a:ext cx="10801350" cy="2677656"/>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a:t>
            </a:r>
            <a:r>
              <a:rPr lang="en-US" sz="2800" b="0"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FF0000"/>
                </a:solidFill>
                <a:effectLst/>
                <a:latin typeface="Calibri" panose="020F0502020204030204" pitchFamily="34" charset="0"/>
                <a:cs typeface="Calibri" panose="020F0502020204030204" pitchFamily="34" charset="0"/>
              </a:rPr>
              <a:t>”</a:t>
            </a:r>
            <a:endParaRPr lang="vi-VN" sz="2800" b="0" i="0" dirty="0">
              <a:solidFill>
                <a:srgbClr val="FF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p>
        </p:txBody>
      </p:sp>
      <p:sp>
        <p:nvSpPr>
          <p:cNvPr id="3" name="Rectangle 2">
            <a:extLst>
              <a:ext uri="{FF2B5EF4-FFF2-40B4-BE49-F238E27FC236}">
                <a16:creationId xmlns:a16="http://schemas.microsoft.com/office/drawing/2014/main" id="{64A00677-04DF-0613-B7E6-F72F6B8B622F}"/>
              </a:ext>
            </a:extLst>
          </p:cNvPr>
          <p:cNvSpPr/>
          <p:nvPr/>
        </p:nvSpPr>
        <p:spPr>
          <a:xfrm>
            <a:off x="3170688" y="526626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805530AC-4948-059E-A03F-65EF35C0D00B}"/>
              </a:ext>
            </a:extLst>
          </p:cNvPr>
          <p:cNvSpPr/>
          <p:nvPr/>
        </p:nvSpPr>
        <p:spPr>
          <a:xfrm>
            <a:off x="1827663" y="574251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71450" y="809625"/>
            <a:ext cx="116395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cs typeface="Arial"/>
                <a:sym typeface="Arial"/>
              </a:rPr>
              <a:t>3. </a:t>
            </a:r>
            <a:r>
              <a:rPr kumimoji="0" lang="en-US" sz="3200" b="1" i="0" u="none" strike="noStrike" kern="0" cap="none" spc="0" normalizeH="0" baseline="0" noProof="0" dirty="0" err="1">
                <a:ln>
                  <a:noFill/>
                </a:ln>
                <a:solidFill>
                  <a:srgbClr val="FF0000"/>
                </a:solidFill>
                <a:effectLst/>
                <a:uLnTx/>
                <a:uFillTx/>
                <a:cs typeface="Arial"/>
                <a:sym typeface="Arial"/>
              </a:rPr>
              <a:t>Tìm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thêm</a:t>
            </a:r>
            <a:r>
              <a:rPr kumimoji="0" lang="en-US" sz="3200" b="1" i="0" u="none" strike="noStrike" kern="0" cap="none" spc="0" normalizeH="0" baseline="0" noProof="0" dirty="0">
                <a:ln>
                  <a:noFill/>
                </a:ln>
                <a:solidFill>
                  <a:srgbClr val="FF0000"/>
                </a:solidFill>
                <a:effectLst/>
                <a:uLnTx/>
                <a:uFillTx/>
                <a:cs typeface="Arial"/>
                <a:sym typeface="Arial"/>
              </a:rPr>
              <a:t> 1 – 2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có</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dấu</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ngoặc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kép</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trong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các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bài</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em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đã</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nghề</a:t>
            </a:r>
            <a:r>
              <a:rPr kumimoji="0" lang="en-US" sz="3200" b="1" i="0" u="none" strike="noStrike" kern="0" cap="none" spc="0" normalizeH="0" baseline="0" noProof="0" dirty="0">
                <a:ln>
                  <a:noFill/>
                </a:ln>
                <a:solidFill>
                  <a:srgbClr val="FF0000"/>
                </a:solidFill>
                <a:effectLst/>
                <a:uLnTx/>
                <a:uFillTx/>
                <a:cs typeface="Arial"/>
                <a:sym typeface="Arial"/>
              </a:rPr>
              <a:t>; A </a:t>
            </a:r>
            <a:r>
              <a:rPr kumimoji="0" lang="en-US" sz="3200" b="1" i="0" u="none" strike="noStrike" kern="0" cap="none" spc="0" normalizeH="0" baseline="0" noProof="0" dirty="0" err="1">
                <a:ln>
                  <a:noFill/>
                </a:ln>
                <a:solidFill>
                  <a:srgbClr val="FF0000"/>
                </a:solidFill>
                <a:effectLst/>
                <a:uLnTx/>
                <a:uFillTx/>
                <a:cs typeface="Arial"/>
                <a:sym typeface="Arial"/>
              </a:rPr>
              <a:t>lô</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tớ</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đây</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Sự</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tích</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ông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p>
        </p:txBody>
      </p:sp>
      <p:grpSp>
        <p:nvGrpSpPr>
          <p:cNvPr id="7" name="Group 6">
            <a:extLst>
              <a:ext uri="{FF2B5EF4-FFF2-40B4-BE49-F238E27FC236}">
                <a16:creationId xmlns:a16="http://schemas.microsoft.com/office/drawing/2014/main" id="{A364ECFF-35DA-0983-8593-1B7CE25872DF}"/>
              </a:ext>
            </a:extLst>
          </p:cNvPr>
          <p:cNvGrpSpPr/>
          <p:nvPr/>
        </p:nvGrpSpPr>
        <p:grpSpPr>
          <a:xfrm rot="245465">
            <a:off x="5667376" y="1896905"/>
            <a:ext cx="6429374" cy="3383280"/>
            <a:chOff x="8791576" y="668180"/>
            <a:chExt cx="6429374" cy="3383280"/>
          </a:xfrm>
        </p:grpSpPr>
        <p:pic>
          <p:nvPicPr>
            <p:cNvPr id="8" name="Picture 7" descr="Bubble chart&#10;&#10;Description automatically generated with medium confidence">
              <a:extLst>
                <a:ext uri="{FF2B5EF4-FFF2-40B4-BE49-F238E27FC236}">
                  <a16:creationId xmlns:a16="http://schemas.microsoft.com/office/drawing/2014/main" id="{DA557EFC-92CA-E912-52DB-D397C4171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1576" y="668180"/>
              <a:ext cx="6429374" cy="3383280"/>
            </a:xfrm>
            <a:prstGeom prst="rect">
              <a:avLst/>
            </a:prstGeom>
          </p:spPr>
        </p:pic>
        <p:sp>
          <p:nvSpPr>
            <p:cNvPr id="9" name="TextBox 8">
              <a:extLst>
                <a:ext uri="{FF2B5EF4-FFF2-40B4-BE49-F238E27FC236}">
                  <a16:creationId xmlns:a16="http://schemas.microsoft.com/office/drawing/2014/main" id="{9C882CF6-68E5-E633-C3F2-B960867099D7}"/>
                </a:ext>
              </a:extLst>
            </p:cNvPr>
            <p:cNvSpPr txBox="1"/>
            <p:nvPr/>
          </p:nvSpPr>
          <p:spPr>
            <a:xfrm>
              <a:off x="9522466" y="1507158"/>
              <a:ext cx="4494730" cy="1520416"/>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rgbClr val="002060"/>
                  </a:solidFill>
                  <a:ea typeface="Times New Roman" panose="02020603050405020304" pitchFamily="18" charset="0"/>
                </a:rPr>
                <a:t>T</a:t>
              </a:r>
              <a:r>
                <a:rPr lang="nl-NL" sz="4000" b="1" dirty="0">
                  <a:solidFill>
                    <a:srgbClr val="002060"/>
                  </a:solidFill>
                  <a:effectLst/>
                  <a:ea typeface="Times New Roman" panose="02020603050405020304" pitchFamily="18" charset="0"/>
                </a:rPr>
                <a:t>ìm ví dụ</a:t>
              </a:r>
              <a:endParaRPr lang="nl-NL" sz="4000" b="1" dirty="0">
                <a:solidFill>
                  <a:srgbClr val="002060"/>
                </a:solidFill>
                <a:ea typeface="Times New Roman" panose="02020603050405020304" pitchFamily="18" charset="0"/>
              </a:endParaRPr>
            </a:p>
            <a:p>
              <a:pPr marL="0" marR="0" algn="ctr">
                <a:lnSpc>
                  <a:spcPct val="120000"/>
                </a:lnSpc>
                <a:spcBef>
                  <a:spcPts val="0"/>
                </a:spcBef>
                <a:spcAft>
                  <a:spcPts val="0"/>
                </a:spcAft>
              </a:pPr>
              <a:r>
                <a:rPr lang="nl-NL" sz="4000" b="1" dirty="0">
                  <a:solidFill>
                    <a:srgbClr val="002060"/>
                  </a:solidFill>
                  <a:ea typeface="Times New Roman" panose="02020603050405020304" pitchFamily="18" charset="0"/>
                </a:rPr>
                <a:t>chia sẻ</a:t>
              </a:r>
              <a:r>
                <a:rPr lang="nl-NL" sz="4000" b="1" dirty="0">
                  <a:solidFill>
                    <a:srgbClr val="002060"/>
                  </a:solidFill>
                  <a:effectLst/>
                  <a:ea typeface="Times New Roman" panose="02020603050405020304" pitchFamily="18" charset="0"/>
                </a:rPr>
                <a:t> theo nhóm 2</a:t>
              </a:r>
              <a:endParaRPr lang="en-US" sz="4000" b="1" dirty="0">
                <a:solidFill>
                  <a:srgbClr val="002060"/>
                </a:solidFill>
                <a:effectLst/>
                <a:ea typeface="Times New Roman" panose="02020603050405020304" pitchFamily="18" charset="0"/>
              </a:endParaRPr>
            </a:p>
          </p:txBody>
        </p:sp>
      </p:grpSp>
      <p:sp>
        <p:nvSpPr>
          <p:cNvPr id="5" name="TextBox 4">
            <a:extLst>
              <a:ext uri="{FF2B5EF4-FFF2-40B4-BE49-F238E27FC236}">
                <a16:creationId xmlns:a16="http://schemas.microsoft.com/office/drawing/2014/main" id="{551C6B03-797F-C9E6-16BA-A35E37DEE9F7}"/>
              </a:ext>
            </a:extLst>
          </p:cNvPr>
          <p:cNvSpPr txBox="1"/>
          <p:nvPr/>
        </p:nvSpPr>
        <p:spPr>
          <a:xfrm>
            <a:off x="1243297" y="2439344"/>
            <a:ext cx="3154981" cy="2531814"/>
          </a:xfrm>
          <a:prstGeom prst="cloud">
            <a:avLst/>
          </a:prstGeom>
          <a:solidFill>
            <a:schemeClr val="accent2">
              <a:lumMod val="40000"/>
              <a:lumOff val="60000"/>
            </a:schemeClr>
          </a:solidFill>
          <a:ln>
            <a:solidFill>
              <a:schemeClr val="accent1"/>
            </a:solidFill>
          </a:ln>
        </p:spPr>
        <p:txBody>
          <a:bodyPr wrap="square">
            <a:spAutoFit/>
          </a:bodyPr>
          <a:lstStyle/>
          <a:p>
            <a:pPr marL="0" marR="0" algn="ctr">
              <a:lnSpc>
                <a:spcPct val="120000"/>
              </a:lnSpc>
              <a:spcBef>
                <a:spcPts val="0"/>
              </a:spcBef>
              <a:spcAft>
                <a:spcPts val="0"/>
              </a:spcAft>
            </a:pPr>
            <a:r>
              <a:rPr lang="nl-NL" sz="4400" b="1" dirty="0">
                <a:solidFill>
                  <a:srgbClr val="002060"/>
                </a:solidFill>
                <a:ea typeface="Times New Roman" panose="02020603050405020304" pitchFamily="18" charset="0"/>
              </a:rPr>
              <a:t>Làm vào vở</a:t>
            </a:r>
            <a:endParaRPr lang="en-US" sz="44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135554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
        <p:nvSpPr>
          <p:cNvPr id="9" name="TextBox 8">
            <a:extLst>
              <a:ext uri="{FF2B5EF4-FFF2-40B4-BE49-F238E27FC236}">
                <a16:creationId xmlns:a16="http://schemas.microsoft.com/office/drawing/2014/main" id="{551C6B03-797F-C9E6-16BA-A35E37DEE9F7}"/>
              </a:ext>
            </a:extLst>
          </p:cNvPr>
          <p:cNvSpPr txBox="1"/>
          <p:nvPr/>
        </p:nvSpPr>
        <p:spPr>
          <a:xfrm>
            <a:off x="2684206" y="2677572"/>
            <a:ext cx="9660194" cy="2614291"/>
          </a:xfrm>
          <a:prstGeom prst="cloud">
            <a:avLst/>
          </a:prstGeom>
          <a:solidFill>
            <a:schemeClr val="accent2">
              <a:lumMod val="40000"/>
              <a:lumOff val="60000"/>
            </a:schemeClr>
          </a:solidFill>
          <a:ln>
            <a:solidFill>
              <a:schemeClr val="accent1"/>
            </a:solidFill>
          </a:ln>
        </p:spPr>
        <p:txBody>
          <a:bodyPr wrap="square">
            <a:spAutoFit/>
          </a:bodyPr>
          <a:lstStyle/>
          <a:p>
            <a:pPr marL="0" marR="0" algn="ctr">
              <a:lnSpc>
                <a:spcPct val="120000"/>
              </a:lnSpc>
              <a:spcBef>
                <a:spcPts val="0"/>
              </a:spcBef>
              <a:spcAft>
                <a:spcPts val="0"/>
              </a:spcAft>
            </a:pPr>
            <a:r>
              <a:rPr lang="nl-NL" sz="4400" b="1" dirty="0" smtClean="0">
                <a:solidFill>
                  <a:srgbClr val="002060"/>
                </a:solidFill>
                <a:ea typeface="Times New Roman" panose="02020603050405020304" pitchFamily="18" charset="0"/>
              </a:rPr>
              <a:t>VẬN DỤNG VÀ TRẢI NGHIỆM</a:t>
            </a:r>
            <a:endParaRPr lang="en-US" sz="44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424651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a:sym typeface="Arial"/>
              </a:rPr>
              <a:t>BÔNG HOA TẶNG CÔ</a:t>
            </a:r>
          </a:p>
        </p:txBody>
      </p:sp>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370" y="2610997"/>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443" t="11111" r="21111" b="2223"/>
          <a:stretch/>
        </p:blipFill>
        <p:spPr>
          <a:xfrm>
            <a:off x="5797659" y="3746377"/>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4806105" y="3739719"/>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3406549" y="3918789"/>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2"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589549" y="1919332"/>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4"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434517"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6"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6955370"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a:extLst>
              <a:ext uri="{FF2B5EF4-FFF2-40B4-BE49-F238E27FC236}">
                <a16:creationId xmlns:a16="http://schemas.microsoft.com/office/drawing/2014/main" id="{80782B29-9A6E-4E66-85BB-9F17FC6AAEE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498" y="2002173"/>
            <a:ext cx="609600" cy="609600"/>
          </a:xfrm>
          <a:prstGeom prst="rect">
            <a:avLst/>
          </a:prstGeom>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90294" y="5450705"/>
            <a:ext cx="609600" cy="609600"/>
          </a:xfrm>
          <a:prstGeom prst="rect">
            <a:avLst/>
          </a:prstGeom>
        </p:spPr>
      </p:pic>
      <p:sp>
        <p:nvSpPr>
          <p:cNvPr id="16" name="Arrow: Left 15">
            <a:hlinkClick r:id="rId19" action="ppaction://hlinksldjump"/>
            <a:extLst>
              <a:ext uri="{FF2B5EF4-FFF2-40B4-BE49-F238E27FC236}">
                <a16:creationId xmlns:a16="http://schemas.microsoft.com/office/drawing/2014/main" id="{FFCE4A8A-D9B0-47F1-8D2B-B3FC70E4B3C0}"/>
              </a:ext>
            </a:extLst>
          </p:cNvPr>
          <p:cNvSpPr/>
          <p:nvPr/>
        </p:nvSpPr>
        <p:spPr>
          <a:xfrm rot="10800000">
            <a:off x="10750130" y="6060305"/>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298" fill="hold"/>
                                        <p:tgtEl>
                                          <p:spTgt spid="5"/>
                                        </p:tgtEl>
                                      </p:cBhvr>
                                    </p:cmd>
                                  </p:childTnLst>
                                </p:cTn>
                              </p:par>
                              <p:par>
                                <p:cTn id="26" presetID="1" presetClass="mediacall" presetSubtype="0" fill="hold" nodeType="withEffect">
                                  <p:stCondLst>
                                    <p:cond delay="0"/>
                                  </p:stCondLst>
                                  <p:childTnLst>
                                    <p:cmd type="call" cmd="playFrom(0.0)">
                                      <p:cBhvr>
                                        <p:cTn id="27" dur="1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4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44"/>
                                        </p:tgtEl>
                                        <p:attrNameLst>
                                          <p:attrName>style.visibility</p:attrName>
                                        </p:attrNameLst>
                                      </p:cBhvr>
                                      <p:to>
                                        <p:strVal val="hidden"/>
                                      </p:to>
                                    </p:set>
                                  </p:childTnLst>
                                </p:cTn>
                              </p:par>
                            </p:childTnLst>
                          </p:cTn>
                        </p:par>
                        <p:par>
                          <p:cTn id="33" fill="hold">
                            <p:stCondLst>
                              <p:cond delay="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500" fill="hold"/>
                                        <p:tgtEl>
                                          <p:spTgt spid="4"/>
                                        </p:tgtEl>
                                        <p:attrNameLst>
                                          <p:attrName>ppt_x</p:attrName>
                                        </p:attrNameLst>
                                      </p:cBhvr>
                                      <p:tavLst>
                                        <p:tav tm="0">
                                          <p:val>
                                            <p:strVal val="0-#ppt_w/2"/>
                                          </p:val>
                                        </p:tav>
                                        <p:tav tm="100000">
                                          <p:val>
                                            <p:strVal val="#ppt_x"/>
                                          </p:val>
                                        </p:tav>
                                      </p:tavLst>
                                    </p:anim>
                                    <p:anim calcmode="lin" valueType="num">
                                      <p:cBhvr additive="base">
                                        <p:cTn id="37"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8" restart="whenNotActive" fill="hold" evtFilter="cancelBubble" nodeType="interactiveSeq">
                <p:stCondLst>
                  <p:cond evt="onClick" delay="0">
                    <p:tgtEl>
                      <p:spTgt spid="205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par>
                          <p:cTn id="43" fill="hold">
                            <p:stCondLst>
                              <p:cond delay="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1500" fill="hold"/>
                                        <p:tgtEl>
                                          <p:spTgt spid="2"/>
                                        </p:tgtEl>
                                        <p:attrNameLst>
                                          <p:attrName>ppt_x</p:attrName>
                                        </p:attrNameLst>
                                      </p:cBhvr>
                                      <p:tavLst>
                                        <p:tav tm="0">
                                          <p:val>
                                            <p:strVal val="0-#ppt_w/2"/>
                                          </p:val>
                                        </p:tav>
                                        <p:tav tm="100000">
                                          <p:val>
                                            <p:strVal val="#ppt_x"/>
                                          </p:val>
                                        </p:tav>
                                      </p:tavLst>
                                    </p:anim>
                                    <p:anim calcmode="lin" valueType="num">
                                      <p:cBhvr additive="base">
                                        <p:cTn id="4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8" restart="whenNotActive" fill="hold" evtFilter="cancelBubble" nodeType="interactiveSeq">
                <p:stCondLst>
                  <p:cond evt="onClick" delay="0">
                    <p:tgtEl>
                      <p:spTgt spid="205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1500" fill="hold"/>
                                        <p:tgtEl>
                                          <p:spTgt spid="1030"/>
                                        </p:tgtEl>
                                        <p:attrNameLst>
                                          <p:attrName>ppt_x</p:attrName>
                                        </p:attrNameLst>
                                      </p:cBhvr>
                                      <p:tavLst>
                                        <p:tav tm="0">
                                          <p:val>
                                            <p:strVal val="0-#ppt_w/2"/>
                                          </p:val>
                                        </p:tav>
                                        <p:tav tm="100000">
                                          <p:val>
                                            <p:strVal val="#ppt_x"/>
                                          </p:val>
                                        </p:tav>
                                      </p:tavLst>
                                    </p:anim>
                                    <p:anim calcmode="lin" valueType="num">
                                      <p:cBhvr additive="base">
                                        <p:cTn id="57"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a16="http://schemas.microsoft.com/office/drawing/2014/main" id="{E107D76D-8BE3-4BA8-995B-2416898F7477}"/>
              </a:ext>
            </a:extLst>
          </p:cNvPr>
          <p:cNvSpPr/>
          <p:nvPr/>
        </p:nvSpPr>
        <p:spPr>
          <a:xfrm>
            <a:off x="6804950" y="2392179"/>
            <a:ext cx="4683803" cy="15525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3600" dirty="0">
                <a:solidFill>
                  <a:prstClr val="black"/>
                </a:solidFill>
                <a:latin typeface="Arial" panose="020B0604020202020204" pitchFamily="34" charset="0"/>
                <a:cs typeface="Arial" panose="020B0604020202020204" pitchFamily="34" charset="0"/>
                <a:sym typeface="Arial"/>
              </a:rPr>
              <a:t>B. </a:t>
            </a:r>
            <a:r>
              <a:rPr lang="vi-VN" sz="3600" dirty="0">
                <a:solidFill>
                  <a:prstClr val="black"/>
                </a:solidFill>
                <a:latin typeface="Arial" panose="020B0604020202020204" pitchFamily="34" charset="0"/>
                <a:cs typeface="Arial" panose="020B0604020202020204" pitchFamily="34" charset="0"/>
                <a:sym typeface="Arial"/>
              </a:rPr>
              <a:t>Đánh dấu ph</a:t>
            </a:r>
            <a:r>
              <a:rPr lang="en-US" sz="3600" dirty="0" err="1">
                <a:solidFill>
                  <a:prstClr val="black"/>
                </a:solidFill>
                <a:latin typeface="Arial" panose="020B0604020202020204" pitchFamily="34" charset="0"/>
                <a:cs typeface="Arial" panose="020B0604020202020204" pitchFamily="34" charset="0"/>
                <a:sym typeface="Arial"/>
              </a:rPr>
              <a:t>ần</a:t>
            </a:r>
            <a:r>
              <a:rPr lang="vi-VN" sz="3600" dirty="0">
                <a:solidFill>
                  <a:prstClr val="black"/>
                </a:solidFill>
                <a:latin typeface="Arial" panose="020B0604020202020204" pitchFamily="34" charset="0"/>
                <a:cs typeface="Arial" panose="020B0604020202020204" pitchFamily="34" charset="0"/>
                <a:sym typeface="Arial"/>
              </a:rPr>
              <a:t> trích dẫn trực tiếp lời người khác</a:t>
            </a:r>
          </a:p>
        </p:txBody>
      </p:sp>
      <p:sp>
        <p:nvSpPr>
          <p:cNvPr id="7" name="Sai">
            <a:extLst>
              <a:ext uri="{FF2B5EF4-FFF2-40B4-BE49-F238E27FC236}">
                <a16:creationId xmlns:a16="http://schemas.microsoft.com/office/drawing/2014/main" id="{F1C1935A-F6BE-4358-99B8-7AC86C32642B}"/>
              </a:ext>
            </a:extLst>
          </p:cNvPr>
          <p:cNvSpPr/>
          <p:nvPr/>
        </p:nvSpPr>
        <p:spPr>
          <a:xfrm>
            <a:off x="596348" y="2399143"/>
            <a:ext cx="5040847"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3645342" y="442628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sym typeface="Arial"/>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đáp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7717771" y="426669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6415" y="2210206"/>
            <a:ext cx="1422400" cy="1287800"/>
          </a:xfrm>
          <a:prstGeom prst="rect">
            <a:avLst/>
          </a:prstGeom>
        </p:spPr>
      </p:pic>
      <p:pic>
        <p:nvPicPr>
          <p:cNvPr id="13" name="Picture 12">
            <a:extLst>
              <a:ext uri="{FF2B5EF4-FFF2-40B4-BE49-F238E27FC236}">
                <a16:creationId xmlns:a16="http://schemas.microsoft.com/office/drawing/2014/main" id="{4DCCB5EB-DAF1-4B9B-B8C8-CB27C19FC06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550505" y="781148"/>
            <a:ext cx="9839738"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Dấu ngoặc kép được dùng làm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3385040" y="4510571"/>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14" name="Arrow: Left 13">
            <a:hlinkClick r:id="rId13" action="ppaction://hlinksldjump"/>
            <a:extLst>
              <a:ext uri="{FF2B5EF4-FFF2-40B4-BE49-F238E27FC236}">
                <a16:creationId xmlns:a16="http://schemas.microsoft.com/office/drawing/2014/main" id="{7F70D685-34BF-4597-AF3D-0609C78DB706}"/>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7208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18"/>
                </p:tgtEl>
              </p:cMediaNode>
            </p:audio>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a16="http://schemas.microsoft.com/office/drawing/2014/main" id="{F1C1935A-F6BE-4358-99B8-7AC86C32642B}"/>
              </a:ext>
            </a:extLst>
          </p:cNvPr>
          <p:cNvSpPr/>
          <p:nvPr/>
        </p:nvSpPr>
        <p:spPr>
          <a:xfrm>
            <a:off x="951826" y="4439580"/>
            <a:ext cx="943618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r>
              <a:rPr lang="en-US" sz="4000" dirty="0">
                <a:solidFill>
                  <a:prstClr val="black"/>
                </a:solidFill>
                <a:latin typeface="Arial" panose="020B0604020202020204" pitchFamily="34" charset="0"/>
                <a:cs typeface="Arial" panose="020B0604020202020204" pitchFamily="34" charset="0"/>
                <a:sym typeface="Arial"/>
              </a:rPr>
              <a:t>B. </a:t>
            </a:r>
            <a:r>
              <a:rPr lang="en-US" sz="4000" dirty="0" err="1">
                <a:solidFill>
                  <a:prstClr val="black"/>
                </a:solidFill>
                <a:latin typeface="Arial" panose="020B0604020202020204" pitchFamily="34" charset="0"/>
                <a:cs typeface="Arial" panose="020B0604020202020204" pitchFamily="34" charset="0"/>
                <a:sym typeface="Arial"/>
              </a:rPr>
              <a:t>báo</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hiệu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sự</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liệt</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kê</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987902" y="2440261"/>
            <a:ext cx="9304414"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9419680" y="2408262"/>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9711156" y="4335703"/>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734023" y="686947"/>
            <a:ext cx="9493958" cy="677108"/>
          </a:xfrm>
          <a:prstGeom prst="rect">
            <a:avLst/>
          </a:prstGeom>
          <a:noFill/>
        </p:spPr>
        <p:txBody>
          <a:bodyPr wrap="square" lIns="0" tIns="0" rIns="0" bIns="0" rtlCol="0">
            <a:spAutoFit/>
          </a:bodyPr>
          <a:lstStyle/>
          <a:p>
            <a:pPr lvl="0" algn="ctr">
              <a:defRPr/>
            </a:pPr>
            <a:r>
              <a:rPr lang="en-US" sz="4400" dirty="0" err="1">
                <a:solidFill>
                  <a:prstClr val="black"/>
                </a:solidFill>
                <a:latin typeface="Arial" panose="020B0604020202020204" pitchFamily="34" charset="0"/>
                <a:cs typeface="Arial" panose="020B0604020202020204" pitchFamily="34" charset="0"/>
                <a:sym typeface="Arial"/>
              </a:rPr>
              <a:t>Tác</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dụng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của</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dấu</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gạch</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ngang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là</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gì</a:t>
            </a:r>
            <a:r>
              <a:rPr lang="en-US" sz="4400" dirty="0">
                <a:solidFill>
                  <a:prstClr val="black"/>
                </a:solidFill>
                <a:latin typeface="Arial" panose="020B0604020202020204" pitchFamily="34" charset="0"/>
                <a:cs typeface="Arial" panose="020B0604020202020204" pitchFamily="34" charset="0"/>
                <a:sym typeface="Arial"/>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746985" y="2688199"/>
            <a:ext cx="861237" cy="71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20" name="Arrow: Left 19">
            <a:hlinkClick r:id="rId13"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Câu hỏi">
            <a:extLst>
              <a:ext uri="{FF2B5EF4-FFF2-40B4-BE49-F238E27FC236}">
                <a16:creationId xmlns:a16="http://schemas.microsoft.com/office/drawing/2014/main" id="{1931B93E-408B-4D10-AB82-A35730747D8B}"/>
              </a:ext>
            </a:extLst>
          </p:cNvPr>
          <p:cNvSpPr txBox="1"/>
          <p:nvPr/>
        </p:nvSpPr>
        <p:spPr>
          <a:xfrm>
            <a:off x="2711302" y="2377524"/>
            <a:ext cx="7219508"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hãy</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đặt</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1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có</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sử</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dụng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gạch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ngang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a:extLst>
              <a:ext uri="{FF2B5EF4-FFF2-40B4-BE49-F238E27FC236}">
                <a16:creationId xmlns:a16="http://schemas.microsoft.com/office/drawing/2014/main" id="{FD9F95BA-11D0-431A-8C7D-206E99EEA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340FDB-988E-B298-A89C-AF8BC5ABCABF}"/>
              </a:ext>
            </a:extLst>
          </p:cNvPr>
          <p:cNvPicPr>
            <a:picLocks noChangeAspect="1"/>
          </p:cNvPicPr>
          <p:nvPr/>
        </p:nvPicPr>
        <p:blipFill>
          <a:blip r:embed="rId10"/>
          <a:stretch>
            <a:fillRect/>
          </a:stretch>
        </p:blipFill>
        <p:spPr>
          <a:xfrm>
            <a:off x="1860731" y="1046969"/>
            <a:ext cx="7407282" cy="287146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A680D625-78DD-CA5A-F48E-C2BAA65C6C4F}"/>
              </a:ext>
            </a:extLst>
          </p:cNvPr>
          <p:cNvPicPr>
            <a:picLocks noChangeAspect="1"/>
          </p:cNvPicPr>
          <p:nvPr/>
        </p:nvPicPr>
        <p:blipFill>
          <a:blip r:embed="rId7"/>
          <a:stretch>
            <a:fillRect/>
          </a:stretch>
        </p:blipFill>
        <p:spPr>
          <a:xfrm>
            <a:off x="3714750" y="2633905"/>
            <a:ext cx="6532186" cy="2901406"/>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2"/>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3"/>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4"/>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5"/>
          <a:stretch>
            <a:fillRect/>
          </a:stretch>
        </p:blipFill>
        <p:spPr>
          <a:xfrm>
            <a:off x="6629400" y="762000"/>
            <a:ext cx="5657578" cy="5913633"/>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10416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9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9000">
                                          <p:cBhvr additive="base">
                                            <p:cTn id="7"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8" dur="1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9000">
                                      <p:stCondLst>
                                        <p:cond delay="500"/>
                                      </p:stCondLst>
                                      <p:childTnLst>
                                        <p:set>
                                          <p:cBhvr>
                                            <p:cTn id="10" dur="1" fill="hold">
                                              <p:stCondLst>
                                                <p:cond delay="0"/>
                                              </p:stCondLst>
                                            </p:cTn>
                                            <p:tgtEl>
                                              <p:spTgt spid="31"/>
                                            </p:tgtEl>
                                            <p:attrNameLst>
                                              <p:attrName>style.visibility</p:attrName>
                                            </p:attrNameLst>
                                          </p:cBhvr>
                                          <p:to>
                                            <p:strVal val="visible"/>
                                          </p:to>
                                        </p:set>
                                        <p:anim calcmode="lin" valueType="num" p14:bounceEnd="69000">
                                          <p:cBhvr additive="base">
                                            <p:cTn id="11"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900"/>
                                      </p:stCondLst>
                                      <p:childTnLst>
                                        <p:set>
                                          <p:cBhvr>
                                            <p:cTn id="14" dur="1" fill="hold">
                                              <p:stCondLst>
                                                <p:cond delay="0"/>
                                              </p:stCondLst>
                                            </p:cTn>
                                            <p:tgtEl>
                                              <p:spTgt spid="32"/>
                                            </p:tgtEl>
                                            <p:attrNameLst>
                                              <p:attrName>style.visibility</p:attrName>
                                            </p:attrNameLst>
                                          </p:cBhvr>
                                          <p:to>
                                            <p:strVal val="visible"/>
                                          </p:to>
                                        </p:set>
                                        <p:anim calcmode="lin" valueType="num" p14:bounceEnd="69000">
                                          <p:cBhvr additive="base">
                                            <p:cTn id="15"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2"/>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2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2500"/>
                                </p:stCondLst>
                                <p:childTnLst>
                                  <p:par>
                                    <p:cTn id="23" presetID="32" presetClass="emph" presetSubtype="0" repeatCount="indefinite" fill="hold" nodeType="afterEffect">
                                      <p:stCondLst>
                                        <p:cond delay="0"/>
                                      </p:stCondLst>
                                      <p:childTnLst>
                                        <p:animRot by="120000">
                                          <p:cBhvr>
                                            <p:cTn id="24" dur="150" fill="hold">
                                              <p:stCondLst>
                                                <p:cond delay="0"/>
                                              </p:stCondLst>
                                            </p:cTn>
                                            <p:tgtEl>
                                              <p:spTgt spid="17"/>
                                            </p:tgtEl>
                                            <p:attrNameLst>
                                              <p:attrName>r</p:attrName>
                                            </p:attrNameLst>
                                          </p:cBhvr>
                                        </p:animRot>
                                        <p:animRot by="-240000">
                                          <p:cBhvr>
                                            <p:cTn id="25" dur="300" fill="hold">
                                              <p:stCondLst>
                                                <p:cond delay="300"/>
                                              </p:stCondLst>
                                            </p:cTn>
                                            <p:tgtEl>
                                              <p:spTgt spid="17"/>
                                            </p:tgtEl>
                                            <p:attrNameLst>
                                              <p:attrName>r</p:attrName>
                                            </p:attrNameLst>
                                          </p:cBhvr>
                                        </p:animRot>
                                        <p:animRot by="240000">
                                          <p:cBhvr>
                                            <p:cTn id="26" dur="300" fill="hold">
                                              <p:stCondLst>
                                                <p:cond delay="600"/>
                                              </p:stCondLst>
                                            </p:cTn>
                                            <p:tgtEl>
                                              <p:spTgt spid="17"/>
                                            </p:tgtEl>
                                            <p:attrNameLst>
                                              <p:attrName>r</p:attrName>
                                            </p:attrNameLst>
                                          </p:cBhvr>
                                        </p:animRot>
                                        <p:animRot by="-240000">
                                          <p:cBhvr>
                                            <p:cTn id="27" dur="300" fill="hold">
                                              <p:stCondLst>
                                                <p:cond delay="900"/>
                                              </p:stCondLst>
                                            </p:cTn>
                                            <p:tgtEl>
                                              <p:spTgt spid="17"/>
                                            </p:tgtEl>
                                            <p:attrNameLst>
                                              <p:attrName>r</p:attrName>
                                            </p:attrNameLst>
                                          </p:cBhvr>
                                        </p:animRot>
                                        <p:animRot by="120000">
                                          <p:cBhvr>
                                            <p:cTn id="28" dur="300" fill="hold">
                                              <p:stCondLst>
                                                <p:cond delay="1200"/>
                                              </p:stCondLst>
                                            </p:cTn>
                                            <p:tgtEl>
                                              <p:spTgt spid="17"/>
                                            </p:tgtEl>
                                            <p:attrNameLst>
                                              <p:attrName>r</p:attrName>
                                            </p:attrNameLst>
                                          </p:cBhvr>
                                        </p:animRot>
                                      </p:childTnLst>
                                    </p:cTn>
                                  </p:par>
                                  <p:par>
                                    <p:cTn id="29" presetID="32" presetClass="emph" presetSubtype="0" repeatCount="indefinite" fill="hold" nodeType="withEffect">
                                      <p:stCondLst>
                                        <p:cond delay="500"/>
                                      </p:stCondLst>
                                      <p:childTnLst>
                                        <p:animRot by="120000">
                                          <p:cBhvr>
                                            <p:cTn id="30" dur="150" fill="hold">
                                              <p:stCondLst>
                                                <p:cond delay="0"/>
                                              </p:stCondLst>
                                            </p:cTn>
                                            <p:tgtEl>
                                              <p:spTgt spid="32"/>
                                            </p:tgtEl>
                                            <p:attrNameLst>
                                              <p:attrName>r</p:attrName>
                                            </p:attrNameLst>
                                          </p:cBhvr>
                                        </p:animRot>
                                        <p:animRot by="-240000">
                                          <p:cBhvr>
                                            <p:cTn id="31" dur="300" fill="hold">
                                              <p:stCondLst>
                                                <p:cond delay="300"/>
                                              </p:stCondLst>
                                            </p:cTn>
                                            <p:tgtEl>
                                              <p:spTgt spid="32"/>
                                            </p:tgtEl>
                                            <p:attrNameLst>
                                              <p:attrName>r</p:attrName>
                                            </p:attrNameLst>
                                          </p:cBhvr>
                                        </p:animRot>
                                        <p:animRot by="240000">
                                          <p:cBhvr>
                                            <p:cTn id="32" dur="300" fill="hold">
                                              <p:stCondLst>
                                                <p:cond delay="600"/>
                                              </p:stCondLst>
                                            </p:cTn>
                                            <p:tgtEl>
                                              <p:spTgt spid="32"/>
                                            </p:tgtEl>
                                            <p:attrNameLst>
                                              <p:attrName>r</p:attrName>
                                            </p:attrNameLst>
                                          </p:cBhvr>
                                        </p:animRot>
                                        <p:animRot by="-240000">
                                          <p:cBhvr>
                                            <p:cTn id="33" dur="300" fill="hold">
                                              <p:stCondLst>
                                                <p:cond delay="900"/>
                                              </p:stCondLst>
                                            </p:cTn>
                                            <p:tgtEl>
                                              <p:spTgt spid="32"/>
                                            </p:tgtEl>
                                            <p:attrNameLst>
                                              <p:attrName>r</p:attrName>
                                            </p:attrNameLst>
                                          </p:cBhvr>
                                        </p:animRot>
                                        <p:animRot by="120000">
                                          <p:cBhvr>
                                            <p:cTn id="34" dur="300" fill="hold">
                                              <p:stCondLst>
                                                <p:cond delay="1200"/>
                                              </p:stCondLst>
                                            </p:cTn>
                                            <p:tgtEl>
                                              <p:spTgt spid="32"/>
                                            </p:tgtEl>
                                            <p:attrNameLst>
                                              <p:attrName>r</p:attrName>
                                            </p:attrNameLst>
                                          </p:cBhvr>
                                        </p:animRot>
                                      </p:childTnLst>
                                    </p:cTn>
                                  </p:par>
                                  <p:par>
                                    <p:cTn id="35" presetID="32" presetClass="emph" presetSubtype="0" repeatCount="indefinite" fill="hold" nodeType="withEffect">
                                      <p:stCondLst>
                                        <p:cond delay="900"/>
                                      </p:stCondLst>
                                      <p:childTnLst>
                                        <p:animRot by="120000">
                                          <p:cBhvr>
                                            <p:cTn id="36" dur="150" fill="hold">
                                              <p:stCondLst>
                                                <p:cond delay="0"/>
                                              </p:stCondLst>
                                            </p:cTn>
                                            <p:tgtEl>
                                              <p:spTgt spid="31"/>
                                            </p:tgtEl>
                                            <p:attrNameLst>
                                              <p:attrName>r</p:attrName>
                                            </p:attrNameLst>
                                          </p:cBhvr>
                                        </p:animRot>
                                        <p:animRot by="-240000">
                                          <p:cBhvr>
                                            <p:cTn id="37" dur="300" fill="hold">
                                              <p:stCondLst>
                                                <p:cond delay="300"/>
                                              </p:stCondLst>
                                            </p:cTn>
                                            <p:tgtEl>
                                              <p:spTgt spid="31"/>
                                            </p:tgtEl>
                                            <p:attrNameLst>
                                              <p:attrName>r</p:attrName>
                                            </p:attrNameLst>
                                          </p:cBhvr>
                                        </p:animRot>
                                        <p:animRot by="240000">
                                          <p:cBhvr>
                                            <p:cTn id="38" dur="300" fill="hold">
                                              <p:stCondLst>
                                                <p:cond delay="600"/>
                                              </p:stCondLst>
                                            </p:cTn>
                                            <p:tgtEl>
                                              <p:spTgt spid="31"/>
                                            </p:tgtEl>
                                            <p:attrNameLst>
                                              <p:attrName>r</p:attrName>
                                            </p:attrNameLst>
                                          </p:cBhvr>
                                        </p:animRot>
                                        <p:animRot by="-240000">
                                          <p:cBhvr>
                                            <p:cTn id="39" dur="300" fill="hold">
                                              <p:stCondLst>
                                                <p:cond delay="900"/>
                                              </p:stCondLst>
                                            </p:cTn>
                                            <p:tgtEl>
                                              <p:spTgt spid="31"/>
                                            </p:tgtEl>
                                            <p:attrNameLst>
                                              <p:attrName>r</p:attrName>
                                            </p:attrNameLst>
                                          </p:cBhvr>
                                        </p:animRot>
                                        <p:animRot by="120000">
                                          <p:cBhvr>
                                            <p:cTn id="40"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7"/>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24550" y="513217"/>
            <a:ext cx="8262664" cy="129266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i="1" dirty="0">
                <a:latin typeface="Arial" panose="020B0604020202020204" pitchFamily="34" charset="0"/>
                <a:cs typeface="Arial" panose="020B0604020202020204" pitchFamily="34" charset="0"/>
              </a:rPr>
              <a:t>Điền dấu thích hợp vào ô vuông trong câu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800" i="1" dirty="0">
                <a:solidFill>
                  <a:srgbClr val="FF0000"/>
                </a:solidFill>
                <a:latin typeface="Arial" panose="020B0604020202020204" pitchFamily="34" charset="0"/>
                <a:cs typeface="Arial" panose="020B0604020202020204" pitchFamily="34" charset="0"/>
              </a:rPr>
              <a:t>    Thần Sắt bèn nói: </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800" i="1" dirty="0">
                <a:solidFill>
                  <a:srgbClr val="FF0000"/>
                </a:solidFill>
                <a:latin typeface="Arial" panose="020B0604020202020204" pitchFamily="34" charset="0"/>
                <a:cs typeface="Arial" panose="020B0604020202020204" pitchFamily="34" charset="0"/>
              </a:rPr>
              <a:t>	- Ngươi mau thu xếp cho ta chỗ nghỉ. </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Dấu</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ngoặc</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kép</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Dấu</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gạch</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ngang</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err="1">
                  <a:solidFill>
                    <a:prstClr val="black">
                      <a:lumMod val="75000"/>
                      <a:lumOff val="25000"/>
                    </a:prstClr>
                  </a:solidFill>
                  <a:latin typeface="Arial" panose="020B0604020202020204" pitchFamily="34" charset="0"/>
                  <a:cs typeface="Arial" panose="020B0604020202020204" pitchFamily="34" charset="0"/>
                </a:rPr>
                <a:t>Không</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có</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dấu</a:t>
              </a:r>
              <a:r>
                <a:rPr lang="en-US" sz="3400" dirty="0">
                  <a:solidFill>
                    <a:prstClr val="black">
                      <a:lumMod val="75000"/>
                      <a:lumOff val="25000"/>
                    </a:prstClr>
                  </a:solidFill>
                  <a:latin typeface="Arial" panose="020B0604020202020204" pitchFamily="34" charset="0"/>
                  <a:cs typeface="Arial" panose="020B0604020202020204" pitchFamily="34" charset="0"/>
                </a:rPr>
                <a:t> </a:t>
              </a:r>
              <a:r>
                <a:rPr lang="en-US" sz="3400" dirty="0" err="1">
                  <a:solidFill>
                    <a:prstClr val="black">
                      <a:lumMod val="75000"/>
                      <a:lumOff val="25000"/>
                    </a:prstClr>
                  </a:solidFill>
                  <a:latin typeface="Arial" panose="020B0604020202020204" pitchFamily="34" charset="0"/>
                  <a:cs typeface="Arial" panose="020B0604020202020204" pitchFamily="34" charset="0"/>
                </a:rPr>
                <a:t>nào</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2"/>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3"/>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kiểm tra đáp án</a:t>
            </a:r>
          </a:p>
        </p:txBody>
      </p:sp>
      <p:sp>
        <p:nvSpPr>
          <p:cNvPr id="2" name="Rectangle 1">
            <a:extLst>
              <a:ext uri="{FF2B5EF4-FFF2-40B4-BE49-F238E27FC236}">
                <a16:creationId xmlns:a16="http://schemas.microsoft.com/office/drawing/2014/main" id="{3F2D3445-272E-B164-CCBE-0A1AA1A84132}"/>
              </a:ext>
            </a:extLst>
          </p:cNvPr>
          <p:cNvSpPr/>
          <p:nvPr/>
        </p:nvSpPr>
        <p:spPr>
          <a:xfrm>
            <a:off x="4073236" y="1352247"/>
            <a:ext cx="387928" cy="5075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99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2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72000">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14:bounceEnd="72000">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14:bounceEnd="72000">
                                          <p:cBhvr additive="base">
                                            <p:cTn id="1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ppt_x"/>
                                              </p:val>
                                            </p:tav>
                                            <p:tav tm="100000">
                                              <p:val>
                                                <p:strVal val="#ppt_x"/>
                                              </p:val>
                                            </p:tav>
                                          </p:tavLst>
                                        </p:anim>
                                        <p:anim calcmode="lin" valueType="num">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stCondLst>
                                        <p:cond delay="0"/>
                                      </p:stCondLst>
                                      <p:childTnLst>
                                        <p:animMotion origin="layout" path="M 0 -4.81481E-6 L -0.00326 -0.73217 " pathEditMode="relative" rAng="0" ptsTypes="AA">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stCondLst>
                                        <p:cond delay="0"/>
                                      </p:stCondLst>
                                      <p:childTnLst>
                                        <p:animMotion origin="layout" path="M 0 -4.81481E-6 L -0.00326 -0.73101 " pathEditMode="relative" rAng="0" ptsTypes="AA">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stCondLst>
                                        <p:cond delay="2500"/>
                                      </p:stCondLst>
                                      <p:childTnLst>
                                        <p:animMotion origin="layout" path="M 0 -4.44444E-6 L -0.00326 -0.73101 " pathEditMode="relative" rAng="0" ptsTypes="AA">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7"/>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52189" y="990600"/>
              <a:ext cx="1395383"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2</a:t>
              </a:r>
            </a:p>
          </p:txBody>
        </p:sp>
      </p:gr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Dấu</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gạch</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ngang</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880085"/>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Dấu</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ngoặc</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kép</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Không</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có</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dấu</a:t>
              </a: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3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nào</a:t>
              </a:r>
              <a:endPar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2"/>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3"/>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kiểm tra đáp án</a:t>
            </a:r>
          </a:p>
        </p:txBody>
      </p:sp>
      <p:sp>
        <p:nvSpPr>
          <p:cNvPr id="5" name="TextBox 4">
            <a:extLst>
              <a:ext uri="{FF2B5EF4-FFF2-40B4-BE49-F238E27FC236}">
                <a16:creationId xmlns:a16="http://schemas.microsoft.com/office/drawing/2014/main" id="{12B057F1-A1E4-B8AD-7837-182D304D61B6}"/>
              </a:ext>
            </a:extLst>
          </p:cNvPr>
          <p:cNvSpPr txBox="1"/>
          <p:nvPr/>
        </p:nvSpPr>
        <p:spPr>
          <a:xfrm>
            <a:off x="3324550" y="513217"/>
            <a:ext cx="8262664" cy="129266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i="1" dirty="0">
                <a:latin typeface="Arial" panose="020B0604020202020204" pitchFamily="34" charset="0"/>
                <a:cs typeface="Arial" panose="020B0604020202020204" pitchFamily="34" charset="0"/>
              </a:rPr>
              <a:t>Điền dấu thích hợp vào ô vuông trong câu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800" i="1" dirty="0">
                <a:solidFill>
                  <a:srgbClr val="FF0000"/>
                </a:solidFill>
                <a:latin typeface="Arial" panose="020B0604020202020204" pitchFamily="34" charset="0"/>
                <a:cs typeface="Arial" panose="020B0604020202020204" pitchFamily="34" charset="0"/>
              </a:rPr>
              <a:t>    Thỉnh thoảng Bác nhắc các chiến sĩ đi sau: “  Chỗ này nước sâu, khéo ướt quần áo! ”</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BC7ED4A3-9D84-4502-4111-9EB9830C9E06}"/>
              </a:ext>
            </a:extLst>
          </p:cNvPr>
          <p:cNvSpPr/>
          <p:nvPr/>
        </p:nvSpPr>
        <p:spPr>
          <a:xfrm>
            <a:off x="10529454" y="897463"/>
            <a:ext cx="387928" cy="5075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05401A-5778-CE57-D68D-7F699C634F0B}"/>
              </a:ext>
            </a:extLst>
          </p:cNvPr>
          <p:cNvSpPr/>
          <p:nvPr/>
        </p:nvSpPr>
        <p:spPr>
          <a:xfrm>
            <a:off x="8593551" y="1352247"/>
            <a:ext cx="387928" cy="5075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96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2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72000">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14:bounceEnd="72000">
                                          <p:cBhvr additive="base">
                                            <p:cTn id="11"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14:bounceEnd="72000">
                                          <p:cBhvr additive="base">
                                            <p:cTn id="15"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8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500" fill="hold"/>
                                            <p:tgtEl>
                                              <p:spTgt spid="26"/>
                                            </p:tgtEl>
                                            <p:attrNameLst>
                                              <p:attrName>ppt_x</p:attrName>
                                            </p:attrNameLst>
                                          </p:cBhvr>
                                          <p:tavLst>
                                            <p:tav tm="0">
                                              <p:val>
                                                <p:strVal val="#ppt_x"/>
                                              </p:val>
                                            </p:tav>
                                            <p:tav tm="100000">
                                              <p:val>
                                                <p:strVal val="#ppt_x"/>
                                              </p:val>
                                            </p:tav>
                                          </p:tavLst>
                                        </p:anim>
                                        <p:anim calcmode="lin" valueType="num">
                                          <p:cBhvr additive="base">
                                            <p:cTn id="12" dur="1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ppt_x"/>
                                              </p:val>
                                            </p:tav>
                                            <p:tav tm="100000">
                                              <p:val>
                                                <p:strVal val="#ppt_x"/>
                                              </p:val>
                                            </p:tav>
                                          </p:tavLst>
                                        </p:anim>
                                        <p:anim calcmode="lin" valueType="num">
                                          <p:cBhvr additive="base">
                                            <p:cTn id="16"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9"/>
                    </p:tgtEl>
                  </p:cMediaNode>
                </p:audi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fill="hold" nodeType="clickEffect">
                                      <p:stCondLst>
                                        <p:cond delay="0"/>
                                      </p:stCondLst>
                                      <p:childTnLst>
                                        <p:animMotion origin="layout" path="M 0 -4.81481E-6 L -0.00326 -0.73217 " pathEditMode="relative" rAng="0" ptsTypes="AA">
                                          <p:cBhvr>
                                            <p:cTn id="22" dur="1500" fill="hold"/>
                                            <p:tgtEl>
                                              <p:spTgt spid="35"/>
                                            </p:tgtEl>
                                            <p:attrNameLst>
                                              <p:attrName>ppt_x</p:attrName>
                                              <p:attrName>ppt_y</p:attrName>
                                            </p:attrNameLst>
                                          </p:cBhvr>
                                          <p:rCtr x="-169" y="-36620"/>
                                        </p:animMotion>
                                      </p:childTnLst>
                                    </p:cTn>
                                  </p:par>
                                  <p:par>
                                    <p:cTn id="23" presetID="42" presetClass="path" presetSubtype="0" accel="50000" fill="hold" grpId="0" nodeType="withEffect">
                                      <p:stCondLst>
                                        <p:cond delay="0"/>
                                      </p:stCondLst>
                                      <p:childTnLst>
                                        <p:animMotion origin="layout" path="M 0 -4.81481E-6 L -0.00326 -0.73101 " pathEditMode="relative" rAng="0" ptsTypes="AA">
                                          <p:cBhvr>
                                            <p:cTn id="24" dur="1500" fill="hold"/>
                                            <p:tgtEl>
                                              <p:spTgt spid="6"/>
                                            </p:tgtEl>
                                            <p:attrNameLst>
                                              <p:attrName>ppt_x</p:attrName>
                                              <p:attrName>ppt_y</p:attrName>
                                            </p:attrNameLst>
                                          </p:cBhvr>
                                          <p:rCtr x="-169" y="-36551"/>
                                        </p:animMotion>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4576" fill="hold"/>
                                            <p:tgtEl>
                                              <p:spTgt spid="29"/>
                                            </p:tgtEl>
                                          </p:cBhvr>
                                        </p:cmd>
                                      </p:childTnLst>
                                    </p:cTn>
                                  </p:par>
                                  <p:par>
                                    <p:cTn id="28" presetID="1" presetClass="mediacall" presetSubtype="0" fill="hold" nodeType="withEffect">
                                      <p:stCondLst>
                                        <p:cond delay="0"/>
                                      </p:stCondLst>
                                      <p:childTnLst>
                                        <p:cmd type="call" cmd="playFrom(0.0)">
                                          <p:cBhvr>
                                            <p:cTn id="29" dur="3000" fill="hold"/>
                                            <p:tgtEl>
                                              <p:spTgt spid="35"/>
                                            </p:tgtEl>
                                          </p:cBhvr>
                                        </p:cmd>
                                      </p:childTnLst>
                                    </p:cTn>
                                  </p:par>
                                  <p:par>
                                    <p:cTn id="30" presetID="42" presetClass="path" presetSubtype="0" accel="50000" fill="hold" nodeType="withEffect">
                                      <p:stCondLst>
                                        <p:cond delay="2500"/>
                                      </p:stCondLst>
                                      <p:childTnLst>
                                        <p:animMotion origin="layout" path="M 0 -4.44444E-6 L -0.00326 -0.73101 " pathEditMode="relative" rAng="0" ptsTypes="AA">
                                          <p:cBhvr>
                                            <p:cTn id="31" dur="1500" fill="hold"/>
                                            <p:tgtEl>
                                              <p:spTgt spid="12"/>
                                            </p:tgtEl>
                                            <p:attrNameLst>
                                              <p:attrName>ppt_x</p:attrName>
                                              <p:attrName>ppt_y</p:attrName>
                                            </p:attrNameLst>
                                          </p:cBhvr>
                                          <p:rCtr x="-169" y="-36551"/>
                                        </p:animMotion>
                                      </p:childTnLst>
                                    </p:cTn>
                                  </p:par>
                                </p:childTnLst>
                              </p:cTn>
                            </p:par>
                            <p:par>
                              <p:cTn id="32" fill="hold">
                                <p:stCondLst>
                                  <p:cond delay="6076"/>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md type="call" cmd="stop">
                                          <p:cBhvr>
                                            <p:cTn id="42" dur="1">
                                              <p:stCondLst>
                                                <p:cond delay="499"/>
                                              </p:stCondLst>
                                            </p:cTn>
                                            <p:tgtEl>
                                              <p:spTgt spid="35"/>
                                            </p:tgtEl>
                                          </p:cBhvr>
                                        </p:cmd>
                                      </p:childTnLst>
                                    </p:cTn>
                                  </p:par>
                                  <p:par>
                                    <p:cTn id="43" presetID="2" presetClass="exit" presetSubtype="2" decel="100000" fill="hold" nodeType="withEffect">
                                      <p:stCondLst>
                                        <p:cond delay="0"/>
                                      </p:stCondLst>
                                      <p:childTnLst>
                                        <p:anim calcmode="lin" valueType="num">
                                          <p:cBhvr additive="base">
                                            <p:cTn id="44" dur="1500"/>
                                            <p:tgtEl>
                                              <p:spTgt spid="25"/>
                                            </p:tgtEl>
                                            <p:attrNameLst>
                                              <p:attrName>ppt_x</p:attrName>
                                            </p:attrNameLst>
                                          </p:cBhvr>
                                          <p:tavLst>
                                            <p:tav tm="0">
                                              <p:val>
                                                <p:strVal val="ppt_x"/>
                                              </p:val>
                                            </p:tav>
                                            <p:tav tm="100000">
                                              <p:val>
                                                <p:strVal val="1+ppt_w/2"/>
                                              </p:val>
                                            </p:tav>
                                          </p:tavLst>
                                        </p:anim>
                                        <p:anim calcmode="lin" valueType="num">
                                          <p:cBhvr additive="base">
                                            <p:cTn id="45" dur="1500"/>
                                            <p:tgtEl>
                                              <p:spTgt spid="25"/>
                                            </p:tgtEl>
                                            <p:attrNameLst>
                                              <p:attrName>ppt_y</p:attrName>
                                            </p:attrNameLst>
                                          </p:cBhvr>
                                          <p:tavLst>
                                            <p:tav tm="0">
                                              <p:val>
                                                <p:strVal val="ppt_y"/>
                                              </p:val>
                                            </p:tav>
                                            <p:tav tm="100000">
                                              <p:val>
                                                <p:strVal val="ppt_y"/>
                                              </p:val>
                                            </p:tav>
                                          </p:tavLst>
                                        </p:anim>
                                        <p:set>
                                          <p:cBhvr>
                                            <p:cTn id="46" dur="1" fill="hold">
                                              <p:stCondLst>
                                                <p:cond delay="1499"/>
                                              </p:stCondLst>
                                            </p:cTn>
                                            <p:tgtEl>
                                              <p:spTgt spid="25"/>
                                            </p:tgtEl>
                                            <p:attrNameLst>
                                              <p:attrName>style.visibility</p:attrName>
                                            </p:attrNameLst>
                                          </p:cBhvr>
                                          <p:to>
                                            <p:strVal val="hidden"/>
                                          </p:to>
                                        </p:set>
                                      </p:childTnLst>
                                    </p:cTn>
                                  </p:par>
                                  <p:par>
                                    <p:cTn id="47" presetID="2" presetClass="exit" presetSubtype="2" decel="100000" fill="hold" nodeType="withEffect">
                                      <p:stCondLst>
                                        <p:cond delay="0"/>
                                      </p:stCondLst>
                                      <p:childTnLst>
                                        <p:anim calcmode="lin" valueType="num">
                                          <p:cBhvr additive="base">
                                            <p:cTn id="48" dur="1500"/>
                                            <p:tgtEl>
                                              <p:spTgt spid="27"/>
                                            </p:tgtEl>
                                            <p:attrNameLst>
                                              <p:attrName>ppt_x</p:attrName>
                                            </p:attrNameLst>
                                          </p:cBhvr>
                                          <p:tavLst>
                                            <p:tav tm="0">
                                              <p:val>
                                                <p:strVal val="ppt_x"/>
                                              </p:val>
                                            </p:tav>
                                            <p:tav tm="100000">
                                              <p:val>
                                                <p:strVal val="1+ppt_w/2"/>
                                              </p:val>
                                            </p:tav>
                                          </p:tavLst>
                                        </p:anim>
                                        <p:anim calcmode="lin" valueType="num">
                                          <p:cBhvr additive="base">
                                            <p:cTn id="49" dur="1500"/>
                                            <p:tgtEl>
                                              <p:spTgt spid="27"/>
                                            </p:tgtEl>
                                            <p:attrNameLst>
                                              <p:attrName>ppt_y</p:attrName>
                                            </p:attrNameLst>
                                          </p:cBhvr>
                                          <p:tavLst>
                                            <p:tav tm="0">
                                              <p:val>
                                                <p:strVal val="ppt_y"/>
                                              </p:val>
                                            </p:tav>
                                            <p:tav tm="100000">
                                              <p:val>
                                                <p:strVal val="ppt_y"/>
                                              </p:val>
                                            </p:tav>
                                          </p:tavLst>
                                        </p:anim>
                                        <p:set>
                                          <p:cBhvr>
                                            <p:cTn id="50"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51" display="0">
                      <p:stCondLst>
                        <p:cond delay="indefinite"/>
                      </p:stCondLst>
                    </p:cTn>
                    <p:tgtEl>
                      <p:spTgt spid="35"/>
                    </p:tgtEl>
                  </p:cMediaNode>
                </p:video>
              </p:childTnLst>
            </p:cTn>
          </p:par>
        </p:tnLst>
        <p:bldLst>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4" name="Picture 3">
            <a:extLst>
              <a:ext uri="{FF2B5EF4-FFF2-40B4-BE49-F238E27FC236}">
                <a16:creationId xmlns:a16="http://schemas.microsoft.com/office/drawing/2014/main" id="{D4D932CF-9DDE-E95E-4581-BB44773AE140}"/>
              </a:ext>
            </a:extLst>
          </p:cNvPr>
          <p:cNvPicPr>
            <a:picLocks noChangeAspect="1"/>
          </p:cNvPicPr>
          <p:nvPr/>
        </p:nvPicPr>
        <p:blipFill>
          <a:blip r:embed="rId9"/>
          <a:stretch>
            <a:fillRect/>
          </a:stretch>
        </p:blipFill>
        <p:spPr>
          <a:xfrm>
            <a:off x="4617137" y="869342"/>
            <a:ext cx="3127519" cy="774259"/>
          </a:xfrm>
          <a:prstGeom prst="rect">
            <a:avLst/>
          </a:prstGeom>
        </p:spPr>
      </p:pic>
      <p:pic>
        <p:nvPicPr>
          <p:cNvPr id="8" name="Picture 7">
            <a:extLst>
              <a:ext uri="{FF2B5EF4-FFF2-40B4-BE49-F238E27FC236}">
                <a16:creationId xmlns:a16="http://schemas.microsoft.com/office/drawing/2014/main" id="{E54800DB-4509-E4B9-6695-DC6389F300FA}"/>
              </a:ext>
            </a:extLst>
          </p:cNvPr>
          <p:cNvPicPr>
            <a:picLocks noChangeAspect="1"/>
          </p:cNvPicPr>
          <p:nvPr/>
        </p:nvPicPr>
        <p:blipFill>
          <a:blip r:embed="rId10"/>
          <a:stretch>
            <a:fillRect/>
          </a:stretch>
        </p:blipFill>
        <p:spPr>
          <a:xfrm>
            <a:off x="2747111" y="2116752"/>
            <a:ext cx="6450127" cy="1938696"/>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B465CE0-E13A-E8B9-04B0-DF8EB3111CE9}"/>
              </a:ext>
            </a:extLst>
          </p:cNvPr>
          <p:cNvSpPr/>
          <p:nvPr/>
        </p:nvSpPr>
        <p:spPr>
          <a:xfrm>
            <a:off x="312000" y="2214419"/>
            <a:ext cx="11880000" cy="2109932"/>
          </a:xfrm>
          <a:custGeom>
            <a:avLst/>
            <a:gdLst>
              <a:gd name="connsiteX0" fmla="*/ 0 w 11880000"/>
              <a:gd name="connsiteY0" fmla="*/ 221437 h 2109932"/>
              <a:gd name="connsiteX1" fmla="*/ 221437 w 11880000"/>
              <a:gd name="connsiteY1" fmla="*/ 0 h 2109932"/>
              <a:gd name="connsiteX2" fmla="*/ 11658563 w 11880000"/>
              <a:gd name="connsiteY2" fmla="*/ 0 h 2109932"/>
              <a:gd name="connsiteX3" fmla="*/ 11880000 w 11880000"/>
              <a:gd name="connsiteY3" fmla="*/ 221437 h 2109932"/>
              <a:gd name="connsiteX4" fmla="*/ 11880000 w 11880000"/>
              <a:gd name="connsiteY4" fmla="*/ 1888495 h 2109932"/>
              <a:gd name="connsiteX5" fmla="*/ 11658563 w 11880000"/>
              <a:gd name="connsiteY5" fmla="*/ 2109932 h 2109932"/>
              <a:gd name="connsiteX6" fmla="*/ 221437 w 11880000"/>
              <a:gd name="connsiteY6" fmla="*/ 2109932 h 2109932"/>
              <a:gd name="connsiteX7" fmla="*/ 0 w 11880000"/>
              <a:gd name="connsiteY7" fmla="*/ 1888495 h 2109932"/>
              <a:gd name="connsiteX8" fmla="*/ 0 w 1188000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2109932" fill="none" extrusionOk="0">
                <a:moveTo>
                  <a:pt x="0" y="221437"/>
                </a:moveTo>
                <a:cubicBezTo>
                  <a:pt x="697" y="118008"/>
                  <a:pt x="102684" y="5947"/>
                  <a:pt x="221437" y="0"/>
                </a:cubicBezTo>
                <a:cubicBezTo>
                  <a:pt x="3451367" y="72427"/>
                  <a:pt x="10190916" y="61419"/>
                  <a:pt x="11658563" y="0"/>
                </a:cubicBezTo>
                <a:cubicBezTo>
                  <a:pt x="11778626" y="-15370"/>
                  <a:pt x="11876327" y="98030"/>
                  <a:pt x="11880000" y="221437"/>
                </a:cubicBezTo>
                <a:cubicBezTo>
                  <a:pt x="11990188" y="539697"/>
                  <a:pt x="11821516" y="1542150"/>
                  <a:pt x="11880000" y="1888495"/>
                </a:cubicBezTo>
                <a:cubicBezTo>
                  <a:pt x="11880328" y="2009124"/>
                  <a:pt x="11774098" y="2102353"/>
                  <a:pt x="11658563" y="2109932"/>
                </a:cubicBezTo>
                <a:cubicBezTo>
                  <a:pt x="7722277" y="2139759"/>
                  <a:pt x="3619704" y="2030626"/>
                  <a:pt x="221437" y="2109932"/>
                </a:cubicBezTo>
                <a:cubicBezTo>
                  <a:pt x="122470" y="2107295"/>
                  <a:pt x="-13299" y="2013421"/>
                  <a:pt x="0" y="1888495"/>
                </a:cubicBezTo>
                <a:cubicBezTo>
                  <a:pt x="139496" y="1628423"/>
                  <a:pt x="20941" y="389980"/>
                  <a:pt x="0" y="221437"/>
                </a:cubicBezTo>
                <a:close/>
              </a:path>
              <a:path w="11880000" h="2109932" stroke="0" extrusionOk="0">
                <a:moveTo>
                  <a:pt x="0" y="221437"/>
                </a:moveTo>
                <a:cubicBezTo>
                  <a:pt x="13725" y="102882"/>
                  <a:pt x="104789" y="11768"/>
                  <a:pt x="221437" y="0"/>
                </a:cubicBezTo>
                <a:cubicBezTo>
                  <a:pt x="5072905" y="123000"/>
                  <a:pt x="8028322" y="-96860"/>
                  <a:pt x="11658563" y="0"/>
                </a:cubicBezTo>
                <a:cubicBezTo>
                  <a:pt x="11777909" y="-2248"/>
                  <a:pt x="11882150" y="94807"/>
                  <a:pt x="11880000" y="221437"/>
                </a:cubicBezTo>
                <a:cubicBezTo>
                  <a:pt x="11821918" y="720918"/>
                  <a:pt x="12003358" y="1633616"/>
                  <a:pt x="11880000" y="1888495"/>
                </a:cubicBezTo>
                <a:cubicBezTo>
                  <a:pt x="11865307" y="2016114"/>
                  <a:pt x="11772614" y="2108583"/>
                  <a:pt x="11658563" y="2109932"/>
                </a:cubicBezTo>
                <a:cubicBezTo>
                  <a:pt x="10067660" y="1949225"/>
                  <a:pt x="5246252" y="2149599"/>
                  <a:pt x="221437" y="2109932"/>
                </a:cubicBezTo>
                <a:cubicBezTo>
                  <a:pt x="78286" y="2105720"/>
                  <a:pt x="-3652" y="2009137"/>
                  <a:pt x="0" y="1888495"/>
                </a:cubicBezTo>
                <a:cubicBezTo>
                  <a:pt x="116345" y="1335713"/>
                  <a:pt x="3709" y="633181"/>
                  <a:pt x="0" y="221437"/>
                </a:cubicBezTo>
                <a:close/>
              </a:path>
            </a:pathLst>
          </a:custGeom>
          <a:solidFill>
            <a:schemeClr val="bg1">
              <a:alpha val="80000"/>
            </a:schemeClr>
          </a:solidFill>
          <a:ln w="38100">
            <a:solidFill>
              <a:srgbClr val="00660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Wingdings" panose="05000000000000000000" pitchFamily="2" charset="2"/>
              <a:buChar char="q"/>
              <a:defRPr/>
            </a:pPr>
            <a:r>
              <a:rPr lang="vi-VN" sz="4000" b="1" dirty="0">
                <a:solidFill>
                  <a:srgbClr val="000000"/>
                </a:solidFill>
                <a:latin typeface="Calibri" panose="020F0502020204030204" pitchFamily="34" charset="0"/>
                <a:cs typeface="Calibri" panose="020F0502020204030204" pitchFamily="34" charset="0"/>
              </a:rPr>
              <a:t>Nhận biết công dụng của dấu ngoặc kép, dấu gạch ngang  </a:t>
            </a:r>
            <a:endParaRPr lang="en-US" sz="4000" b="1" dirty="0">
              <a:solidFill>
                <a:srgbClr val="000000"/>
              </a:solidFill>
              <a:latin typeface="Calibri" panose="020F0502020204030204" pitchFamily="34" charset="0"/>
              <a:cs typeface="Calibri" panose="020F0502020204030204" pitchFamily="34" charset="0"/>
            </a:endParaRPr>
          </a:p>
          <a:p>
            <a:pPr marL="914400" lvl="0" indent="-457200" algn="just">
              <a:spcBef>
                <a:spcPts val="1200"/>
              </a:spcBef>
              <a:buFont typeface="Wingdings" panose="05000000000000000000" pitchFamily="2" charset="2"/>
              <a:buChar char="q"/>
              <a:defRPr/>
            </a:pPr>
            <a:r>
              <a:rPr lang="en-US" sz="4000" b="1" dirty="0">
                <a:solidFill>
                  <a:srgbClr val="000000"/>
                </a:solidFill>
                <a:latin typeface="Calibri" panose="020F0502020204030204" pitchFamily="34" charset="0"/>
                <a:cs typeface="Calibri" panose="020F0502020204030204" pitchFamily="34" charset="0"/>
              </a:rPr>
              <a:t>B</a:t>
            </a:r>
            <a:r>
              <a:rPr lang="vi-VN" sz="4000" b="1" dirty="0">
                <a:solidFill>
                  <a:srgbClr val="000000"/>
                </a:solidFill>
                <a:latin typeface="Calibri" panose="020F0502020204030204" pitchFamily="34" charset="0"/>
                <a:cs typeface="Calibri" panose="020F0502020204030204" pitchFamily="34" charset="0"/>
              </a:rPr>
              <a:t>iết cách sử dụng dấu ngoặc kép, dấu gạch ngang.</a:t>
            </a:r>
          </a:p>
        </p:txBody>
      </p:sp>
      <p:pic>
        <p:nvPicPr>
          <p:cNvPr id="4" name="Picture 3">
            <a:extLst>
              <a:ext uri="{FF2B5EF4-FFF2-40B4-BE49-F238E27FC236}">
                <a16:creationId xmlns:a16="http://schemas.microsoft.com/office/drawing/2014/main" id="{A08CA696-78F8-6B41-A012-C5C4F53A7563}"/>
              </a:ext>
            </a:extLst>
          </p:cNvPr>
          <p:cNvPicPr>
            <a:picLocks noChangeAspect="1"/>
          </p:cNvPicPr>
          <p:nvPr/>
        </p:nvPicPr>
        <p:blipFill>
          <a:blip r:embed="rId2"/>
          <a:stretch>
            <a:fillRect/>
          </a:stretch>
        </p:blipFill>
        <p:spPr>
          <a:xfrm>
            <a:off x="2903680" y="343207"/>
            <a:ext cx="6956139" cy="1694835"/>
          </a:xfrm>
          <a:prstGeom prst="rect">
            <a:avLst/>
          </a:prstGeom>
        </p:spPr>
      </p:pic>
    </p:spTree>
    <p:extLst>
      <p:ext uri="{BB962C8B-B14F-4D97-AF65-F5344CB8AC3E}">
        <p14:creationId xmlns:p14="http://schemas.microsoft.com/office/powerpoint/2010/main" val="3156401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pic>
        <p:nvPicPr>
          <p:cNvPr id="2" name="Picture 1">
            <a:extLst>
              <a:ext uri="{FF2B5EF4-FFF2-40B4-BE49-F238E27FC236}">
                <a16:creationId xmlns:a16="http://schemas.microsoft.com/office/drawing/2014/main" id="{8C5711CF-CC15-20FA-FFA9-F2C48FC83140}"/>
              </a:ext>
            </a:extLst>
          </p:cNvPr>
          <p:cNvPicPr>
            <a:picLocks noChangeAspect="1"/>
          </p:cNvPicPr>
          <p:nvPr/>
        </p:nvPicPr>
        <p:blipFill>
          <a:blip r:embed="rId5"/>
          <a:stretch>
            <a:fillRect/>
          </a:stretch>
        </p:blipFill>
        <p:spPr>
          <a:xfrm>
            <a:off x="2142814" y="2561378"/>
            <a:ext cx="7163421" cy="1944793"/>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13290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377" eaLnBrk="1" hangingPunct="1">
              <a:spcBef>
                <a:spcPct val="50000"/>
              </a:spcBef>
            </a:pPr>
            <a:r>
              <a:rPr lang="vi-VN" altLang="en-US" sz="3300" b="1" i="1" dirty="0">
                <a:solidFill>
                  <a:srgbClr val="FFFF00"/>
                </a:solidFill>
                <a:latin typeface="Calibri" panose="020F0502020204030204" pitchFamily="34" charset="0"/>
                <a:cs typeface="Calibri" panose="020F0502020204030204" pitchFamily="34" charset="0"/>
                <a:sym typeface="Arial"/>
              </a:rPr>
              <a:t>1</a:t>
            </a:r>
            <a:r>
              <a:rPr lang="en-US" altLang="en-US" sz="3300" b="1" i="1" dirty="0">
                <a:solidFill>
                  <a:srgbClr val="FFFF00"/>
                </a:solidFill>
                <a:latin typeface="Calibri" panose="020F0502020204030204" pitchFamily="34" charset="0"/>
                <a:cs typeface="Calibri" panose="020F0502020204030204" pitchFamily="34" charset="0"/>
                <a:sym typeface="Arial"/>
              </a:rPr>
              <a:t>.</a:t>
            </a:r>
            <a:r>
              <a:rPr lang="vi-VN" altLang="en-US" sz="3300" b="1" i="1" dirty="0">
                <a:solidFill>
                  <a:srgbClr val="FFFF00"/>
                </a:solidFill>
                <a:latin typeface="Calibri" panose="020F0502020204030204" pitchFamily="34" charset="0"/>
                <a:cs typeface="Calibri" panose="020F0502020204030204" pitchFamily="34" charset="0"/>
                <a:sym typeface="Arial"/>
              </a:rPr>
              <a:t> Dấu ngoặc kép trong mỗi câu dưới đây dùng để làm gì?</a:t>
            </a:r>
            <a:endParaRPr kumimoji="0" lang="en-US" altLang="en-US" sz="3300" b="0"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44FA15BD-2285-D6EF-C6A1-C56840744534}"/>
              </a:ext>
            </a:extLst>
          </p:cNvPr>
          <p:cNvGrpSpPr/>
          <p:nvPr/>
        </p:nvGrpSpPr>
        <p:grpSpPr>
          <a:xfrm>
            <a:off x="352424" y="838200"/>
            <a:ext cx="6296025" cy="2324100"/>
            <a:chOff x="381000" y="1133475"/>
            <a:chExt cx="5943600" cy="2882778"/>
          </a:xfrm>
        </p:grpSpPr>
        <p:sp>
          <p:nvSpPr>
            <p:cNvPr id="2" name="Rectangle: Rounded Corners 1">
              <a:extLst>
                <a:ext uri="{FF2B5EF4-FFF2-40B4-BE49-F238E27FC236}">
                  <a16:creationId xmlns:a16="http://schemas.microsoft.com/office/drawing/2014/main" id="{479AED65-D37C-CBAD-5367-93E096F6F130}"/>
                </a:ext>
              </a:extLst>
            </p:cNvPr>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1B7E33F-C0A0-0333-9BC9-22F8CD0855E4}"/>
                </a:ext>
              </a:extLst>
            </p:cNvPr>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a:t>bà</a:t>
              </a:r>
              <a:r>
                <a:rPr lang="en-US" sz="2200" dirty="0"/>
                <a:t>. “</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a:t>lệ</a:t>
              </a:r>
              <a:r>
                <a:rPr lang="en-US" sz="2200" dirty="0"/>
                <a:t>…!”</a:t>
              </a:r>
            </a:p>
            <a:p>
              <a:pPr algn="r"/>
              <a:r>
                <a:rPr lang="en-US" sz="2200" i="1" dirty="0"/>
                <a:t>(</a:t>
              </a:r>
              <a:r>
                <a:rPr lang="en-US" sz="2200" i="1" dirty="0" err="1"/>
                <a:t>Lâm</a:t>
              </a:r>
              <a:r>
                <a:rPr lang="en-US" sz="2200" i="1" dirty="0"/>
                <a:t> Anh</a:t>
              </a:r>
            </a:p>
          </p:txBody>
        </p:sp>
      </p:grpSp>
      <p:grpSp>
        <p:nvGrpSpPr>
          <p:cNvPr id="5" name="Group 4">
            <a:extLst>
              <a:ext uri="{FF2B5EF4-FFF2-40B4-BE49-F238E27FC236}">
                <a16:creationId xmlns:a16="http://schemas.microsoft.com/office/drawing/2014/main" id="{FAC44D2C-BB93-4FCD-C53D-A510A5EEF9A6}"/>
              </a:ext>
            </a:extLst>
          </p:cNvPr>
          <p:cNvGrpSpPr/>
          <p:nvPr/>
        </p:nvGrpSpPr>
        <p:grpSpPr>
          <a:xfrm>
            <a:off x="304799" y="3676650"/>
            <a:ext cx="6238875" cy="2828925"/>
            <a:chOff x="381000" y="1133475"/>
            <a:chExt cx="5943600" cy="2457450"/>
          </a:xfrm>
        </p:grpSpPr>
        <p:sp>
          <p:nvSpPr>
            <p:cNvPr id="6" name="Rectangle: Rounded Corners 5">
              <a:extLst>
                <a:ext uri="{FF2B5EF4-FFF2-40B4-BE49-F238E27FC236}">
                  <a16:creationId xmlns:a16="http://schemas.microsoft.com/office/drawing/2014/main" id="{0F05D862-BCED-0657-144C-3C3787D46562}"/>
                </a:ext>
              </a:extLst>
            </p:cNvPr>
            <p:cNvSpPr/>
            <p:nvPr/>
          </p:nvSpPr>
          <p:spPr>
            <a:xfrm>
              <a:off x="381000" y="1133475"/>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6095B31-45F3-9557-BF46-9BAAB2BA1477}"/>
                </a:ext>
              </a:extLst>
            </p:cNvPr>
            <p:cNvSpPr txBox="1"/>
            <p:nvPr/>
          </p:nvSpPr>
          <p:spPr>
            <a:xfrm>
              <a:off x="438150" y="1247775"/>
              <a:ext cx="5876925" cy="1946577"/>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dirty="0" err="1"/>
                <a:t>nào</a:t>
              </a:r>
              <a:r>
                <a:rPr lang="en-US" sz="2200" dirty="0"/>
                <a:t>?” </a:t>
              </a:r>
              <a:r>
                <a:rPr lang="en-US" sz="2200" dirty="0" err="1"/>
                <a:t>Tâu</a:t>
              </a:r>
              <a:r>
                <a:rPr lang="en-US" sz="2200" dirty="0"/>
                <a:t>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a:t>
              </a:r>
              <a:r>
                <a:rPr lang="en-US" sz="2200" dirty="0" err="1"/>
                <a:t>Trong</a:t>
              </a:r>
              <a:r>
                <a:rPr lang="en-US" sz="2200" dirty="0"/>
                <a:t> </a:t>
              </a:r>
              <a:r>
                <a:rPr lang="en-US" sz="2200" dirty="0" err="1"/>
                <a:t>khi</a:t>
              </a:r>
              <a:r>
                <a:rPr lang="en-US" sz="2200" dirty="0"/>
                <a:t> </a:t>
              </a:r>
              <a:r>
                <a:rPr lang="en-US" sz="2200" dirty="0" err="1"/>
                <a:t>đó</a:t>
              </a:r>
              <a:r>
                <a:rPr lang="en-US" sz="2200" dirty="0"/>
                <a:t>, </a:t>
              </a:r>
              <a:r>
                <a:rPr lang="en-US" sz="2200" dirty="0" err="1"/>
                <a:t>lại</a:t>
              </a:r>
              <a:r>
                <a:rPr lang="en-US" sz="2200" dirty="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p>
          </p:txBody>
        </p:sp>
      </p:grpSp>
      <p:sp>
        <p:nvSpPr>
          <p:cNvPr id="8" name="Rectangle 7">
            <a:extLst>
              <a:ext uri="{FF2B5EF4-FFF2-40B4-BE49-F238E27FC236}">
                <a16:creationId xmlns:a16="http://schemas.microsoft.com/office/drawing/2014/main" id="{95FCBADC-3480-224A-C88A-3BAB734432E1}"/>
              </a:ext>
            </a:extLst>
          </p:cNvPr>
          <p:cNvSpPr/>
          <p:nvPr/>
        </p:nvSpPr>
        <p:spPr>
          <a:xfrm>
            <a:off x="7877175" y="1028700"/>
            <a:ext cx="3276600"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thoại</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nhân</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9" name="Rectangle 8">
            <a:extLst>
              <a:ext uri="{FF2B5EF4-FFF2-40B4-BE49-F238E27FC236}">
                <a16:creationId xmlns:a16="http://schemas.microsoft.com/office/drawing/2014/main" id="{6BC6CBB0-2294-8F04-596D-DE97886DCB51}"/>
              </a:ext>
            </a:extLst>
          </p:cNvPr>
          <p:cNvSpPr/>
          <p:nvPr/>
        </p:nvSpPr>
        <p:spPr>
          <a:xfrm>
            <a:off x="7972425" y="3800475"/>
            <a:ext cx="3200400"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phần</a:t>
            </a:r>
            <a:r>
              <a:rPr lang="en-US" sz="3200" dirty="0">
                <a:solidFill>
                  <a:srgbClr val="FF0000"/>
                </a:solidFill>
              </a:rPr>
              <a:t> </a:t>
            </a:r>
            <a:r>
              <a:rPr lang="en-US" sz="3200" dirty="0" err="1">
                <a:solidFill>
                  <a:srgbClr val="FF0000"/>
                </a:solidFill>
              </a:rPr>
              <a:t>trích</a:t>
            </a:r>
            <a:r>
              <a:rPr lang="en-US" sz="3200" dirty="0">
                <a:solidFill>
                  <a:srgbClr val="FF0000"/>
                </a:solidFill>
              </a:rPr>
              <a:t>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1" name="Straight Arrow Connector 10">
            <a:extLst>
              <a:ext uri="{FF2B5EF4-FFF2-40B4-BE49-F238E27FC236}">
                <a16:creationId xmlns:a16="http://schemas.microsoft.com/office/drawing/2014/main" id="{EF20AEDB-0194-8CFD-2477-2F7428E1F70B}"/>
              </a:ext>
            </a:extLst>
          </p:cNvPr>
          <p:cNvCxnSpPr>
            <a:stCxn id="2" idx="3"/>
            <a:endCxn id="9" idx="1"/>
          </p:cNvCxnSpPr>
          <p:nvPr/>
        </p:nvCxnSpPr>
        <p:spPr>
          <a:xfrm>
            <a:off x="6648449" y="2000250"/>
            <a:ext cx="1323976" cy="27479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DD5817-EE73-C05F-3291-16FA0E1C7F12}"/>
              </a:ext>
            </a:extLst>
          </p:cNvPr>
          <p:cNvCxnSpPr>
            <a:cxnSpLocks/>
            <a:endCxn id="8" idx="1"/>
          </p:cNvCxnSpPr>
          <p:nvPr/>
        </p:nvCxnSpPr>
        <p:spPr>
          <a:xfrm flipV="1">
            <a:off x="6572250" y="1776413"/>
            <a:ext cx="1304925" cy="32813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2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496</Words>
  <Application>Microsoft Office PowerPoint</Application>
  <PresentationFormat>Widescreen</PresentationFormat>
  <Paragraphs>53</Paragraphs>
  <Slides>19</Slides>
  <Notes>3</Notes>
  <HiddenSlides>0</HiddenSlides>
  <MMClips>12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19</vt:i4>
      </vt:variant>
    </vt:vector>
  </HeadingPairs>
  <TitlesOfParts>
    <vt:vector size="35" baseType="lpstr">
      <vt:lpstr>宋体</vt:lpstr>
      <vt:lpstr>#9Slide02 Noi dung dai</vt:lpstr>
      <vt:lpstr>#9Slide02 Tieu de dai</vt:lpstr>
      <vt:lpstr>#9Slide07 Crocante</vt:lpstr>
      <vt:lpstr>Arial</vt:lpstr>
      <vt:lpstr>Calibri</vt:lpstr>
      <vt:lpstr>Calibri Light</vt:lpstr>
      <vt:lpstr>等线</vt:lpstr>
      <vt:lpstr>等线 Light</vt:lpstr>
      <vt:lpstr>iCiel Cadena</vt:lpstr>
      <vt:lpstr>Times New Roman</vt:lpstr>
      <vt:lpstr>UVN Banh Mi</vt:lpstr>
      <vt:lpstr>Wingdings</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30</cp:revision>
  <dcterms:created xsi:type="dcterms:W3CDTF">2023-01-31T07:25:04Z</dcterms:created>
  <dcterms:modified xsi:type="dcterms:W3CDTF">2024-04-04T02:21:33Z</dcterms:modified>
</cp:coreProperties>
</file>