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44" r:id="rId2"/>
    <p:sldId id="345" r:id="rId3"/>
    <p:sldId id="379" r:id="rId4"/>
    <p:sldId id="359" r:id="rId5"/>
    <p:sldId id="377" r:id="rId6"/>
    <p:sldId id="360" r:id="rId7"/>
    <p:sldId id="363" r:id="rId8"/>
    <p:sldId id="364" r:id="rId9"/>
    <p:sldId id="365" r:id="rId10"/>
    <p:sldId id="367" r:id="rId11"/>
    <p:sldId id="378" r:id="rId12"/>
    <p:sldId id="327" r:id="rId13"/>
    <p:sldId id="274" r:id="rId14"/>
    <p:sldId id="328" r:id="rId15"/>
    <p:sldId id="374" r:id="rId16"/>
    <p:sldId id="3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727" autoAdjust="0"/>
  </p:normalViewPr>
  <p:slideViewPr>
    <p:cSldViewPr snapToGrid="0">
      <p:cViewPr varScale="1">
        <p:scale>
          <a:sx n="75" d="100"/>
          <a:sy n="75" d="100"/>
        </p:scale>
        <p:origin x="5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DA10BC-23A3-43EB-A750-D6254404A424}"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A305C-30F2-4D60-A386-237A88907496}" type="slidenum">
              <a:rPr lang="en-US" smtClean="0"/>
              <a:t>‹#›</a:t>
            </a:fld>
            <a:endParaRPr lang="en-US"/>
          </a:p>
        </p:txBody>
      </p:sp>
    </p:spTree>
    <p:extLst>
      <p:ext uri="{BB962C8B-B14F-4D97-AF65-F5344CB8AC3E}">
        <p14:creationId xmlns:p14="http://schemas.microsoft.com/office/powerpoint/2010/main" val="236695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sym typeface="+mn-ea"/>
              </a:rPr>
              <a:t>Thiết</a:t>
            </a:r>
            <a:r>
              <a:rPr lang="en-US" altLang="zh-CN" dirty="0">
                <a:sym typeface="+mn-ea"/>
              </a:rPr>
              <a:t> </a:t>
            </a:r>
            <a:r>
              <a:rPr lang="en-US" altLang="zh-CN" dirty="0" err="1">
                <a:sym typeface="+mn-ea"/>
              </a:rPr>
              <a:t>kế</a:t>
            </a:r>
            <a:r>
              <a:rPr lang="en-US" altLang="zh-CN" dirty="0">
                <a:sym typeface="+mn-ea"/>
              </a:rPr>
              <a:t>: </a:t>
            </a:r>
            <a:r>
              <a:rPr lang="en-US" altLang="zh-CN" dirty="0" err="1">
                <a:sym typeface="+mn-ea"/>
              </a:rPr>
              <a:t>Hương</a:t>
            </a:r>
            <a:r>
              <a:rPr lang="en-US" altLang="zh-CN" dirty="0">
                <a:sym typeface="+mn-ea"/>
              </a:rPr>
              <a:t> </a:t>
            </a:r>
            <a:r>
              <a:rPr lang="en-US" altLang="zh-CN" dirty="0" err="1">
                <a:sym typeface="+mn-ea"/>
              </a:rPr>
              <a:t>Thảo</a:t>
            </a:r>
            <a:r>
              <a:rPr lang="en-US" altLang="zh-CN" dirty="0">
                <a:sym typeface="+mn-ea"/>
              </a:rPr>
              <a:t> – </a:t>
            </a:r>
            <a:r>
              <a:rPr lang="en-US" altLang="zh-CN" dirty="0" err="1">
                <a:sym typeface="+mn-ea"/>
              </a:rPr>
              <a:t>Zalo</a:t>
            </a:r>
            <a:r>
              <a:rPr lang="en-US" altLang="zh-CN" dirty="0">
                <a:sym typeface="+mn-ea"/>
              </a:rPr>
              <a:t> 0972115126</a:t>
            </a:r>
            <a:endParaRPr lang="zh-CN" altLang="en-US" dirty="0"/>
          </a:p>
        </p:txBody>
      </p:sp>
      <p:sp>
        <p:nvSpPr>
          <p:cNvPr id="4" name="Slide Number Placeholder 3"/>
          <p:cNvSpPr>
            <a:spLocks noGrp="1"/>
          </p:cNvSpPr>
          <p:nvPr>
            <p:ph type="sldNum" sz="quarter" idx="5"/>
          </p:nvPr>
        </p:nvSpPr>
        <p:spPr/>
        <p:txBody>
          <a:bodyPr/>
          <a:lstStyle/>
          <a:p>
            <a:fld id="{431A305C-30F2-4D60-A386-237A88907496}" type="slidenum">
              <a:rPr lang="en-US" smtClean="0"/>
              <a:t>1</a:t>
            </a:fld>
            <a:endParaRPr lang="en-US"/>
          </a:p>
        </p:txBody>
      </p:sp>
    </p:spTree>
    <p:extLst>
      <p:ext uri="{BB962C8B-B14F-4D97-AF65-F5344CB8AC3E}">
        <p14:creationId xmlns:p14="http://schemas.microsoft.com/office/powerpoint/2010/main" val="99302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4399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9"/>
        <p:cNvGrpSpPr/>
        <p:nvPr/>
      </p:nvGrpSpPr>
      <p:grpSpPr>
        <a:xfrm>
          <a:off x="0" y="0"/>
          <a:ext cx="0" cy="0"/>
          <a:chOff x="0" y="0"/>
          <a:chExt cx="0" cy="0"/>
        </a:xfrm>
      </p:grpSpPr>
      <p:sp>
        <p:nvSpPr>
          <p:cNvPr id="9860" name="Google Shape;9860;g99bc3d0d5b_0_1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1" name="Google Shape;9861;g99bc3d0d5b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23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045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080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188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95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298"/>
        <p:cNvGrpSpPr/>
        <p:nvPr/>
      </p:nvGrpSpPr>
      <p:grpSpPr>
        <a:xfrm>
          <a:off x="0" y="0"/>
          <a:ext cx="0" cy="0"/>
          <a:chOff x="0" y="0"/>
          <a:chExt cx="0" cy="0"/>
        </a:xfrm>
      </p:grpSpPr>
    </p:spTree>
    <p:extLst>
      <p:ext uri="{BB962C8B-B14F-4D97-AF65-F5344CB8AC3E}">
        <p14:creationId xmlns:p14="http://schemas.microsoft.com/office/powerpoint/2010/main" val="375775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475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9" r:id="rId4"/>
    <p:sldLayoutId id="2147483755"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4" descr="610654865b9c2">
            <a:extLst>
              <a:ext uri="{FF2B5EF4-FFF2-40B4-BE49-F238E27FC236}">
                <a16:creationId xmlns:a16="http://schemas.microsoft.com/office/drawing/2014/main" id="{40695C66-3BF0-4183-9D05-ED8FB26C87B2}"/>
              </a:ext>
            </a:extLst>
          </p:cNvPr>
          <p:cNvPicPr>
            <a:picLocks noChangeAspect="1"/>
          </p:cNvPicPr>
          <p:nvPr/>
        </p:nvPicPr>
        <p:blipFill>
          <a:blip r:embed="rId3"/>
          <a:stretch>
            <a:fillRect/>
          </a:stretch>
        </p:blipFill>
        <p:spPr>
          <a:xfrm>
            <a:off x="182" y="0"/>
            <a:ext cx="12192635" cy="6858000"/>
          </a:xfrm>
          <a:prstGeom prst="rect">
            <a:avLst/>
          </a:prstGeom>
        </p:spPr>
      </p:pic>
      <p:sp>
        <p:nvSpPr>
          <p:cNvPr id="2" name="矩形 3">
            <a:extLst>
              <a:ext uri="{FF2B5EF4-FFF2-40B4-BE49-F238E27FC236}">
                <a16:creationId xmlns:a16="http://schemas.microsoft.com/office/drawing/2014/main" id="{36AC6E2F-C9F1-4E53-BD1A-9B0AE00B8399}"/>
              </a:ext>
            </a:extLst>
          </p:cNvPr>
          <p:cNvSpPr/>
          <p:nvPr/>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 name="矩形: 圆角 2">
            <a:extLst>
              <a:ext uri="{FF2B5EF4-FFF2-40B4-BE49-F238E27FC236}">
                <a16:creationId xmlns:a16="http://schemas.microsoft.com/office/drawing/2014/main" id="{64912503-6490-4130-A4FA-A87777FC5466}"/>
              </a:ext>
            </a:extLst>
          </p:cNvPr>
          <p:cNvSpPr/>
          <p:nvPr/>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4">
            <a:extLst>
              <a:ext uri="{FF2B5EF4-FFF2-40B4-BE49-F238E27FC236}">
                <a16:creationId xmlns:a16="http://schemas.microsoft.com/office/drawing/2014/main" id="{020353AD-DCF4-4BAB-BDFD-724741FD4417}"/>
              </a:ext>
            </a:extLst>
          </p:cNvPr>
          <p:cNvPicPr>
            <a:picLocks noChangeAspect="1"/>
          </p:cNvPicPr>
          <p:nvPr/>
        </p:nvPicPr>
        <p:blipFill rotWithShape="1">
          <a:blip r:embed="rId4">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6">
            <a:extLst>
              <a:ext uri="{FF2B5EF4-FFF2-40B4-BE49-F238E27FC236}">
                <a16:creationId xmlns:a16="http://schemas.microsoft.com/office/drawing/2014/main" id="{16B9CC8A-2717-4D8D-A964-7FBBA8CF8A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7" name="图片 7">
            <a:extLst>
              <a:ext uri="{FF2B5EF4-FFF2-40B4-BE49-F238E27FC236}">
                <a16:creationId xmlns:a16="http://schemas.microsoft.com/office/drawing/2014/main" id="{458B313D-6B21-48DD-AB3C-959BCE23A7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pic>
        <p:nvPicPr>
          <p:cNvPr id="17" name="Picture 16">
            <a:extLst>
              <a:ext uri="{FF2B5EF4-FFF2-40B4-BE49-F238E27FC236}">
                <a16:creationId xmlns:a16="http://schemas.microsoft.com/office/drawing/2014/main" id="{B8688FE0-74BF-48AF-B502-3BEB5D76E622}"/>
              </a:ext>
            </a:extLst>
          </p:cNvPr>
          <p:cNvPicPr>
            <a:picLocks noChangeAspect="1"/>
          </p:cNvPicPr>
          <p:nvPr/>
        </p:nvPicPr>
        <p:blipFill>
          <a:blip r:embed="rId7"/>
          <a:stretch>
            <a:fillRect/>
          </a:stretch>
        </p:blipFill>
        <p:spPr>
          <a:xfrm>
            <a:off x="2171700" y="2385424"/>
            <a:ext cx="7439244" cy="1717567"/>
          </a:xfrm>
          <a:prstGeom prst="rect">
            <a:avLst/>
          </a:prstGeom>
        </p:spPr>
      </p:pic>
      <p:sp>
        <p:nvSpPr>
          <p:cNvPr id="18" name="TextBox 17">
            <a:extLst>
              <a:ext uri="{FF2B5EF4-FFF2-40B4-BE49-F238E27FC236}">
                <a16:creationId xmlns:a16="http://schemas.microsoft.com/office/drawing/2014/main" id="{EB26E2FE-7378-4D57-9129-2D9F1530D6F9}"/>
              </a:ext>
            </a:extLst>
          </p:cNvPr>
          <p:cNvSpPr txBox="1"/>
          <p:nvPr/>
        </p:nvSpPr>
        <p:spPr>
          <a:xfrm>
            <a:off x="4810125" y="4086225"/>
            <a:ext cx="3152775"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a:t>
            </a:r>
            <a:r>
              <a:rPr lang="en-US" sz="3600" b="1" dirty="0" smtClean="0">
                <a:solidFill>
                  <a:srgbClr val="FFFF00"/>
                </a:solidFill>
              </a:rPr>
              <a:t> </a:t>
            </a:r>
            <a:r>
              <a:rPr lang="en-US" sz="3600" b="1" dirty="0">
                <a:solidFill>
                  <a:srgbClr val="FFFF00"/>
                </a:solidFill>
              </a:rPr>
              <a:t>4)</a:t>
            </a:r>
          </a:p>
        </p:txBody>
      </p:sp>
      <p:pic>
        <p:nvPicPr>
          <p:cNvPr id="14" name="Picture 13">
            <a:extLst>
              <a:ext uri="{FF2B5EF4-FFF2-40B4-BE49-F238E27FC236}">
                <a16:creationId xmlns:a16="http://schemas.microsoft.com/office/drawing/2014/main" id="{757D8FA0-C0E8-44A4-A023-51F95DA32E6E}"/>
              </a:ext>
            </a:extLst>
          </p:cNvPr>
          <p:cNvPicPr>
            <a:picLocks noChangeAspect="1"/>
          </p:cNvPicPr>
          <p:nvPr/>
        </p:nvPicPr>
        <p:blipFill>
          <a:blip r:embed="rId8"/>
          <a:stretch>
            <a:fillRect/>
          </a:stretch>
        </p:blipFill>
        <p:spPr>
          <a:xfrm>
            <a:off x="4226280" y="1482805"/>
            <a:ext cx="3529890" cy="1072989"/>
          </a:xfrm>
          <a:prstGeom prst="rect">
            <a:avLst/>
          </a:prstGeom>
        </p:spPr>
      </p:pic>
    </p:spTree>
    <p:extLst>
      <p:ext uri="{BB962C8B-B14F-4D97-AF65-F5344CB8AC3E}">
        <p14:creationId xmlns:p14="http://schemas.microsoft.com/office/powerpoint/2010/main" val="1978791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grpSp>
        <p:nvGrpSpPr>
          <p:cNvPr id="2" name="组合 1"/>
          <p:cNvGrpSpPr/>
          <p:nvPr/>
        </p:nvGrpSpPr>
        <p:grpSpPr>
          <a:xfrm>
            <a:off x="665011" y="665789"/>
            <a:ext cx="10860708" cy="5525785"/>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40" name="TextBox 39">
            <a:extLst>
              <a:ext uri="{FF2B5EF4-FFF2-40B4-BE49-F238E27FC236}">
                <a16:creationId xmlns:a16="http://schemas.microsoft.com/office/drawing/2014/main" id="{DDD9476F-D5A1-4FAF-9ECD-32A9F81B56AD}"/>
              </a:ext>
            </a:extLst>
          </p:cNvPr>
          <p:cNvSpPr txBox="1"/>
          <p:nvPr/>
        </p:nvSpPr>
        <p:spPr>
          <a:xfrm>
            <a:off x="5762891" y="1460458"/>
            <a:ext cx="4647666" cy="76944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66"/>
                </a:solidFill>
                <a:effectLst>
                  <a:glow rad="88900">
                    <a:srgbClr val="FFFF00">
                      <a:alpha val="70000"/>
                    </a:srgbClr>
                  </a:glow>
                </a:effectLst>
                <a:uLnTx/>
                <a:uFillTx/>
                <a:latin typeface="Calibri"/>
                <a:ea typeface="+mn-ea"/>
                <a:cs typeface="+mn-cs"/>
              </a:rPr>
              <a:t>THẢO LUẬN NHÓM BỐN</a:t>
            </a:r>
          </a:p>
        </p:txBody>
      </p:sp>
      <p:pic>
        <p:nvPicPr>
          <p:cNvPr id="42" name="Picture 2" descr="実は自分が苦手な内容の方が教えやすい・・？">
            <a:extLst>
              <a:ext uri="{FF2B5EF4-FFF2-40B4-BE49-F238E27FC236}">
                <a16:creationId xmlns:a16="http://schemas.microsoft.com/office/drawing/2014/main" id="{12BB3BFF-F278-4C75-AB1B-D14F5E6D8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793" y="1853565"/>
            <a:ext cx="3961989" cy="402336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FBD0D219-2E3B-40A8-BFBF-1894F14E7882}"/>
              </a:ext>
            </a:extLst>
          </p:cNvPr>
          <p:cNvSpPr txBox="1"/>
          <p:nvPr/>
        </p:nvSpPr>
        <p:spPr>
          <a:xfrm>
            <a:off x="676274" y="2098504"/>
            <a:ext cx="5724525" cy="1077218"/>
          </a:xfrm>
          <a:prstGeom prst="rect">
            <a:avLst/>
          </a:prstGeom>
          <a:noFill/>
        </p:spPr>
        <p:txBody>
          <a:bodyPr wrap="square">
            <a:spAutoFit/>
          </a:bodyPr>
          <a:lstStyle/>
          <a:p>
            <a:pPr marL="457200" lvl="0" indent="-457200" algn="just">
              <a:buFont typeface="Arial" panose="020B0604020202020204" pitchFamily="34" charset="0"/>
              <a:buChar char="•"/>
              <a:defRPr/>
            </a:pP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Quan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sát</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tranh</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đoán</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sự</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việc</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trong</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 </a:t>
            </a:r>
            <a:r>
              <a:rPr lang="en-US" sz="3200" b="1" i="1" dirty="0" err="1">
                <a:solidFill>
                  <a:srgbClr val="BE0FAA"/>
                </a:solidFill>
                <a:latin typeface="Calibri" panose="020F0502020204030204" pitchFamily="34" charset="0"/>
                <a:ea typeface="Times New Roman" panose="02020603050405020304" pitchFamily="18" charset="0"/>
                <a:cs typeface="Calibri" panose="020F0502020204030204" pitchFamily="34" charset="0"/>
              </a:rPr>
              <a:t>tranh</a:t>
            </a:r>
            <a:r>
              <a:rPr lang="en-US" sz="3200" b="1" i="1" dirty="0">
                <a:solidFill>
                  <a:srgbClr val="BE0FAA"/>
                </a:solidFill>
                <a:latin typeface="Calibri" panose="020F0502020204030204" pitchFamily="34" charset="0"/>
                <a:ea typeface="Times New Roman" panose="02020603050405020304" pitchFamily="18" charset="0"/>
                <a:cs typeface="Calibri" panose="020F0502020204030204" pitchFamily="34" charset="0"/>
              </a:rPr>
              <a:t>.</a:t>
            </a:r>
            <a:endParaRPr kumimoji="0" lang="en-US" sz="3200" b="1" i="1" u="none" strike="noStrike" kern="1200" cap="none" spc="0" normalizeH="0" baseline="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3CACEFC6-578E-4492-94F5-6D5F2301D1EE}"/>
              </a:ext>
            </a:extLst>
          </p:cNvPr>
          <p:cNvSpPr txBox="1"/>
          <p:nvPr/>
        </p:nvSpPr>
        <p:spPr>
          <a:xfrm>
            <a:off x="723900" y="3289129"/>
            <a:ext cx="5524500"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Mỗi</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1" u="none" strike="noStrike" kern="1200" cap="none" spc="0" normalizeH="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em</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1" u="none" strike="noStrike" kern="1200" cap="none" spc="0" normalizeH="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đặt</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1" u="none" strike="noStrike" kern="1200" cap="none" spc="0" normalizeH="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một</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1" u="none" strike="noStrike" kern="1200" cap="none" spc="0" normalizeH="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câu</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1" i="1" u="none" strike="noStrike" kern="1200" cap="none" spc="0" normalizeH="0" baseline="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FEA963C1-90D8-46BA-B84C-BE4B3968A165}"/>
              </a:ext>
            </a:extLst>
          </p:cNvPr>
          <p:cNvSpPr txBox="1"/>
          <p:nvPr/>
        </p:nvSpPr>
        <p:spPr>
          <a:xfrm>
            <a:off x="685800" y="4184479"/>
            <a:ext cx="5524500"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1" u="none" strike="noStrike" kern="1200" cap="none" spc="0" normalizeH="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 ý </a:t>
            </a:r>
            <a:r>
              <a:rPr kumimoji="0" lang="en-US" sz="3200" b="1" i="1" u="none" strike="noStrike" kern="1200" cap="none" spc="0" normalizeH="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kiến</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1" u="none" strike="noStrike" kern="1200" cap="none" spc="0" normalizeH="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trong</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3200" b="1" i="1" u="none" strike="noStrike" kern="1200" cap="none" spc="0" normalizeH="0" noProof="0" dirty="0" err="1">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nhóm</a:t>
            </a:r>
            <a:r>
              <a:rPr kumimoji="0" lang="en-US" sz="3200" b="1" i="1" u="none" strike="noStrike" kern="1200" cap="none" spc="0" normalizeH="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1" i="1" u="none" strike="noStrike" kern="1200" cap="none" spc="0" normalizeH="0" baseline="0" noProof="0" dirty="0">
              <a:ln>
                <a:noFill/>
              </a:ln>
              <a:solidFill>
                <a:srgbClr val="BE0FAA"/>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94378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out)">
                                          <p:cBhvr>
                                            <p:cTn id="7" dur="500"/>
                                            <p:tgtEl>
                                              <p:spTgt spid="40"/>
                                            </p:tgtEl>
                                          </p:cBhvr>
                                        </p:animEffect>
                                      </p:childTnLst>
                                    </p:cTn>
                                  </p:par>
                                  <p:par>
                                    <p:cTn id="8" presetID="2" presetClass="entr" presetSubtype="4" fill="hold" nodeType="withEffect" p14:presetBounceEnd="40000">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14:bounceEnd="40000">
                                          <p:cBhvr additive="base">
                                            <p:cTn id="10" dur="750" fill="hold"/>
                                            <p:tgtEl>
                                              <p:spTgt spid="42"/>
                                            </p:tgtEl>
                                            <p:attrNameLst>
                                              <p:attrName>ppt_x</p:attrName>
                                            </p:attrNameLst>
                                          </p:cBhvr>
                                          <p:tavLst>
                                            <p:tav tm="0">
                                              <p:val>
                                                <p:strVal val="#ppt_x"/>
                                              </p:val>
                                            </p:tav>
                                            <p:tav tm="100000">
                                              <p:val>
                                                <p:strVal val="#ppt_x"/>
                                              </p:val>
                                            </p:tav>
                                          </p:tavLst>
                                        </p:anim>
                                        <p:anim calcmode="lin" valueType="num" p14:bounceEnd="40000">
                                          <p:cBhvr additive="base">
                                            <p:cTn id="11" dur="75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Trò-chơi-chíu.wav"/>
                                            </p:tgtEl>
                                          </p:cMediaNode>
                                        </p:audio>
                                      </p:subTnLst>
                                    </p:cTn>
                                  </p:par>
                                  <p:par>
                                    <p:cTn id="12" presetID="32" presetClass="emph" presetSubtype="0" repeatCount="3000" fill="hold" nodeType="withEffect">
                                      <p:stCondLst>
                                        <p:cond delay="250"/>
                                      </p:stCondLst>
                                      <p:childTnLst>
                                        <p:animRot by="120000">
                                          <p:cBhvr>
                                            <p:cTn id="13" dur="100" fill="hold">
                                              <p:stCondLst>
                                                <p:cond delay="0"/>
                                              </p:stCondLst>
                                            </p:cTn>
                                            <p:tgtEl>
                                              <p:spTgt spid="42"/>
                                            </p:tgtEl>
                                            <p:attrNameLst>
                                              <p:attrName>r</p:attrName>
                                            </p:attrNameLst>
                                          </p:cBhvr>
                                        </p:animRot>
                                        <p:animRot by="-240000">
                                          <p:cBhvr>
                                            <p:cTn id="14" dur="200" fill="hold">
                                              <p:stCondLst>
                                                <p:cond delay="200"/>
                                              </p:stCondLst>
                                            </p:cTn>
                                            <p:tgtEl>
                                              <p:spTgt spid="42"/>
                                            </p:tgtEl>
                                            <p:attrNameLst>
                                              <p:attrName>r</p:attrName>
                                            </p:attrNameLst>
                                          </p:cBhvr>
                                        </p:animRot>
                                        <p:animRot by="240000">
                                          <p:cBhvr>
                                            <p:cTn id="15" dur="200" fill="hold">
                                              <p:stCondLst>
                                                <p:cond delay="400"/>
                                              </p:stCondLst>
                                            </p:cTn>
                                            <p:tgtEl>
                                              <p:spTgt spid="42"/>
                                            </p:tgtEl>
                                            <p:attrNameLst>
                                              <p:attrName>r</p:attrName>
                                            </p:attrNameLst>
                                          </p:cBhvr>
                                        </p:animRot>
                                        <p:animRot by="-240000">
                                          <p:cBhvr>
                                            <p:cTn id="16" dur="200" fill="hold">
                                              <p:stCondLst>
                                                <p:cond delay="600"/>
                                              </p:stCondLst>
                                            </p:cTn>
                                            <p:tgtEl>
                                              <p:spTgt spid="42"/>
                                            </p:tgtEl>
                                            <p:attrNameLst>
                                              <p:attrName>r</p:attrName>
                                            </p:attrNameLst>
                                          </p:cBhvr>
                                        </p:animRot>
                                        <p:animRot by="120000">
                                          <p:cBhvr>
                                            <p:cTn id="17" dur="200" fill="hold">
                                              <p:stCondLst>
                                                <p:cond delay="800"/>
                                              </p:stCondLst>
                                            </p:cTn>
                                            <p:tgtEl>
                                              <p:spTgt spid="4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75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out)">
                                          <p:cBhvr>
                                            <p:cTn id="7" dur="500"/>
                                            <p:tgtEl>
                                              <p:spTgt spid="40"/>
                                            </p:tgtEl>
                                          </p:cBhvr>
                                        </p:animEffect>
                                      </p:childTnLst>
                                    </p:cTn>
                                  </p:par>
                                  <p:par>
                                    <p:cTn id="8" presetID="2" presetClass="entr" presetSubtype="4"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750" fill="hold"/>
                                            <p:tgtEl>
                                              <p:spTgt spid="42"/>
                                            </p:tgtEl>
                                            <p:attrNameLst>
                                              <p:attrName>ppt_x</p:attrName>
                                            </p:attrNameLst>
                                          </p:cBhvr>
                                          <p:tavLst>
                                            <p:tav tm="0">
                                              <p:val>
                                                <p:strVal val="#ppt_x"/>
                                              </p:val>
                                            </p:tav>
                                            <p:tav tm="100000">
                                              <p:val>
                                                <p:strVal val="#ppt_x"/>
                                              </p:val>
                                            </p:tav>
                                          </p:tavLst>
                                        </p:anim>
                                        <p:anim calcmode="lin" valueType="num">
                                          <p:cBhvr additive="base">
                                            <p:cTn id="11" dur="75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7" name="Trò-chơi-chíu.wav"/>
                                            </p:tgtEl>
                                          </p:cMediaNode>
                                        </p:audio>
                                      </p:subTnLst>
                                    </p:cTn>
                                  </p:par>
                                  <p:par>
                                    <p:cTn id="12" presetID="32" presetClass="emph" presetSubtype="0" repeatCount="3000" fill="hold" nodeType="withEffect">
                                      <p:stCondLst>
                                        <p:cond delay="250"/>
                                      </p:stCondLst>
                                      <p:childTnLst>
                                        <p:animRot by="120000">
                                          <p:cBhvr>
                                            <p:cTn id="13" dur="100" fill="hold">
                                              <p:stCondLst>
                                                <p:cond delay="0"/>
                                              </p:stCondLst>
                                            </p:cTn>
                                            <p:tgtEl>
                                              <p:spTgt spid="42"/>
                                            </p:tgtEl>
                                            <p:attrNameLst>
                                              <p:attrName>r</p:attrName>
                                            </p:attrNameLst>
                                          </p:cBhvr>
                                        </p:animRot>
                                        <p:animRot by="-240000">
                                          <p:cBhvr>
                                            <p:cTn id="14" dur="200" fill="hold">
                                              <p:stCondLst>
                                                <p:cond delay="200"/>
                                              </p:stCondLst>
                                            </p:cTn>
                                            <p:tgtEl>
                                              <p:spTgt spid="42"/>
                                            </p:tgtEl>
                                            <p:attrNameLst>
                                              <p:attrName>r</p:attrName>
                                            </p:attrNameLst>
                                          </p:cBhvr>
                                        </p:animRot>
                                        <p:animRot by="240000">
                                          <p:cBhvr>
                                            <p:cTn id="15" dur="200" fill="hold">
                                              <p:stCondLst>
                                                <p:cond delay="400"/>
                                              </p:stCondLst>
                                            </p:cTn>
                                            <p:tgtEl>
                                              <p:spTgt spid="42"/>
                                            </p:tgtEl>
                                            <p:attrNameLst>
                                              <p:attrName>r</p:attrName>
                                            </p:attrNameLst>
                                          </p:cBhvr>
                                        </p:animRot>
                                        <p:animRot by="-240000">
                                          <p:cBhvr>
                                            <p:cTn id="16" dur="200" fill="hold">
                                              <p:stCondLst>
                                                <p:cond delay="600"/>
                                              </p:stCondLst>
                                            </p:cTn>
                                            <p:tgtEl>
                                              <p:spTgt spid="42"/>
                                            </p:tgtEl>
                                            <p:attrNameLst>
                                              <p:attrName>r</p:attrName>
                                            </p:attrNameLst>
                                          </p:cBhvr>
                                        </p:animRot>
                                        <p:animRot by="120000">
                                          <p:cBhvr>
                                            <p:cTn id="17" dur="200" fill="hold">
                                              <p:stCondLst>
                                                <p:cond delay="800"/>
                                              </p:stCondLst>
                                            </p:cTn>
                                            <p:tgtEl>
                                              <p:spTgt spid="4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75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12" grpId="0"/>
          <p:bldP spid="1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116" y="1252275"/>
            <a:ext cx="6028118" cy="273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86616" y="101639"/>
            <a:ext cx="119976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err="1">
                <a:solidFill>
                  <a:srgbClr val="841F00"/>
                </a:solidFill>
                <a:cs typeface="Arial" panose="020B0604020202020204" pitchFamily="34" charset="0"/>
              </a:rPr>
              <a:t>Bài</a:t>
            </a:r>
            <a:r>
              <a:rPr lang="en-US" sz="2800" b="1" dirty="0">
                <a:solidFill>
                  <a:srgbClr val="841F00"/>
                </a:solidFill>
                <a:cs typeface="Arial" panose="020B0604020202020204" pitchFamily="34" charset="0"/>
              </a:rPr>
              <a:t> 5</a:t>
            </a:r>
          </a:p>
        </p:txBody>
      </p:sp>
      <p:sp>
        <p:nvSpPr>
          <p:cNvPr id="8" name="TextBox 7"/>
          <p:cNvSpPr txBox="1"/>
          <p:nvPr/>
        </p:nvSpPr>
        <p:spPr>
          <a:xfrm>
            <a:off x="2194408" y="163194"/>
            <a:ext cx="8997331" cy="461665"/>
          </a:xfrm>
          <a:prstGeom prst="rect">
            <a:avLst/>
          </a:prstGeom>
          <a:noFill/>
        </p:spPr>
        <p:txBody>
          <a:bodyPr wrap="square" rtlCol="0">
            <a:spAutoFit/>
          </a:bodyPr>
          <a:lstStyle/>
          <a:p>
            <a:r>
              <a:rPr lang="en-US" sz="2400" dirty="0" err="1">
                <a:solidFill>
                  <a:srgbClr val="841F00"/>
                </a:solidFill>
              </a:rPr>
              <a:t>Dựa</a:t>
            </a:r>
            <a:r>
              <a:rPr lang="en-US" sz="2400" dirty="0">
                <a:solidFill>
                  <a:srgbClr val="841F00"/>
                </a:solidFill>
              </a:rPr>
              <a:t> </a:t>
            </a:r>
            <a:r>
              <a:rPr lang="en-US" sz="2400" dirty="0" err="1">
                <a:solidFill>
                  <a:srgbClr val="841F00"/>
                </a:solidFill>
              </a:rPr>
              <a:t>vào</a:t>
            </a:r>
            <a:r>
              <a:rPr lang="en-US" sz="2400" dirty="0">
                <a:solidFill>
                  <a:srgbClr val="841F00"/>
                </a:solidFill>
              </a:rPr>
              <a:t> </a:t>
            </a:r>
            <a:r>
              <a:rPr lang="en-US" sz="2400" dirty="0" err="1">
                <a:solidFill>
                  <a:srgbClr val="841F00"/>
                </a:solidFill>
              </a:rPr>
              <a:t>các</a:t>
            </a:r>
            <a:r>
              <a:rPr lang="en-US" sz="2400" dirty="0">
                <a:solidFill>
                  <a:srgbClr val="841F00"/>
                </a:solidFill>
              </a:rPr>
              <a:t> </a:t>
            </a:r>
            <a:r>
              <a:rPr lang="en-US" sz="2400" dirty="0" err="1">
                <a:solidFill>
                  <a:srgbClr val="841F00"/>
                </a:solidFill>
              </a:rPr>
              <a:t>tranh</a:t>
            </a:r>
            <a:r>
              <a:rPr lang="en-US" sz="2400" dirty="0">
                <a:solidFill>
                  <a:srgbClr val="841F00"/>
                </a:solidFill>
              </a:rPr>
              <a:t> </a:t>
            </a:r>
            <a:r>
              <a:rPr lang="en-US" sz="2400" dirty="0" err="1">
                <a:solidFill>
                  <a:srgbClr val="841F00"/>
                </a:solidFill>
              </a:rPr>
              <a:t>dưới</a:t>
            </a:r>
            <a:r>
              <a:rPr lang="en-US" sz="2400" dirty="0">
                <a:solidFill>
                  <a:srgbClr val="841F00"/>
                </a:solidFill>
              </a:rPr>
              <a:t> </a:t>
            </a:r>
            <a:r>
              <a:rPr lang="en-US" sz="2400" dirty="0" err="1">
                <a:solidFill>
                  <a:srgbClr val="841F00"/>
                </a:solidFill>
              </a:rPr>
              <a:t>đây</a:t>
            </a:r>
            <a:r>
              <a:rPr lang="en-US" sz="2400" dirty="0">
                <a:solidFill>
                  <a:srgbClr val="841F00"/>
                </a:solidFill>
              </a:rPr>
              <a:t> </a:t>
            </a:r>
            <a:r>
              <a:rPr lang="en-US" sz="2400" dirty="0" err="1">
                <a:solidFill>
                  <a:srgbClr val="841F00"/>
                </a:solidFill>
              </a:rPr>
              <a:t>để</a:t>
            </a:r>
            <a:r>
              <a:rPr lang="en-US" sz="2400" dirty="0">
                <a:solidFill>
                  <a:srgbClr val="841F00"/>
                </a:solidFill>
              </a:rPr>
              <a:t> </a:t>
            </a:r>
            <a:r>
              <a:rPr lang="en-US" sz="2400" dirty="0" err="1">
                <a:solidFill>
                  <a:srgbClr val="841F00"/>
                </a:solidFill>
              </a:rPr>
              <a:t>đặt</a:t>
            </a:r>
            <a:r>
              <a:rPr lang="en-US" sz="2400" dirty="0">
                <a:solidFill>
                  <a:srgbClr val="841F00"/>
                </a:solidFill>
              </a:rPr>
              <a:t> </a:t>
            </a:r>
            <a:r>
              <a:rPr lang="en-US" sz="2400" dirty="0" err="1">
                <a:solidFill>
                  <a:srgbClr val="841F00"/>
                </a:solidFill>
              </a:rPr>
              <a:t>câu</a:t>
            </a:r>
            <a:r>
              <a:rPr lang="en-US" sz="2400" dirty="0">
                <a:solidFill>
                  <a:srgbClr val="841F00"/>
                </a:solidFill>
              </a:rPr>
              <a:t>.</a:t>
            </a:r>
          </a:p>
        </p:txBody>
      </p:sp>
      <p:sp>
        <p:nvSpPr>
          <p:cNvPr id="9" name="TextBox 8"/>
          <p:cNvSpPr txBox="1"/>
          <p:nvPr/>
        </p:nvSpPr>
        <p:spPr>
          <a:xfrm>
            <a:off x="891616" y="673963"/>
            <a:ext cx="2068500" cy="461665"/>
          </a:xfrm>
          <a:prstGeom prst="rect">
            <a:avLst/>
          </a:prstGeom>
          <a:solidFill>
            <a:srgbClr val="99CCFF"/>
          </a:solidFill>
        </p:spPr>
        <p:txBody>
          <a:bodyPr wrap="square" rtlCol="0">
            <a:spAutoFit/>
          </a:bodyPr>
          <a:lstStyle/>
          <a:p>
            <a:r>
              <a:rPr lang="en-US" sz="2400" dirty="0" err="1">
                <a:solidFill>
                  <a:srgbClr val="000000"/>
                </a:solidFill>
              </a:rPr>
              <a:t>a.Một</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hỏi</a:t>
            </a:r>
            <a:endParaRPr lang="en-US" sz="2400" dirty="0">
              <a:solidFill>
                <a:srgbClr val="000000"/>
              </a:solidFill>
            </a:endParaRPr>
          </a:p>
        </p:txBody>
      </p:sp>
      <p:sp>
        <p:nvSpPr>
          <p:cNvPr id="12" name="TextBox 11"/>
          <p:cNvSpPr txBox="1"/>
          <p:nvPr/>
        </p:nvSpPr>
        <p:spPr>
          <a:xfrm>
            <a:off x="3298356" y="643167"/>
            <a:ext cx="2212193" cy="461665"/>
          </a:xfrm>
          <a:prstGeom prst="rect">
            <a:avLst/>
          </a:prstGeom>
          <a:solidFill>
            <a:srgbClr val="99CCFF"/>
          </a:solidFill>
        </p:spPr>
        <p:txBody>
          <a:bodyPr wrap="square" rtlCol="0">
            <a:spAutoFit/>
          </a:bodyPr>
          <a:lstStyle/>
          <a:p>
            <a:r>
              <a:rPr lang="en-US" sz="2400" dirty="0" err="1">
                <a:solidFill>
                  <a:srgbClr val="000000"/>
                </a:solidFill>
              </a:rPr>
              <a:t>b.Một</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cảm</a:t>
            </a:r>
            <a:endParaRPr lang="en-US" sz="2400" dirty="0">
              <a:solidFill>
                <a:srgbClr val="000000"/>
              </a:solidFill>
            </a:endParaRPr>
          </a:p>
        </p:txBody>
      </p:sp>
      <p:sp>
        <p:nvSpPr>
          <p:cNvPr id="13" name="TextBox 12"/>
          <p:cNvSpPr txBox="1"/>
          <p:nvPr/>
        </p:nvSpPr>
        <p:spPr>
          <a:xfrm>
            <a:off x="5826249" y="673961"/>
            <a:ext cx="2068500" cy="461665"/>
          </a:xfrm>
          <a:prstGeom prst="rect">
            <a:avLst/>
          </a:prstGeom>
          <a:solidFill>
            <a:srgbClr val="99CCFF"/>
          </a:solidFill>
        </p:spPr>
        <p:txBody>
          <a:bodyPr wrap="square" rtlCol="0">
            <a:spAutoFit/>
          </a:bodyPr>
          <a:lstStyle/>
          <a:p>
            <a:r>
              <a:rPr lang="en-US" sz="2400" dirty="0" err="1">
                <a:solidFill>
                  <a:srgbClr val="000000"/>
                </a:solidFill>
              </a:rPr>
              <a:t>c.Một</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kể</a:t>
            </a:r>
            <a:endParaRPr lang="en-US" sz="2400" dirty="0">
              <a:solidFill>
                <a:srgbClr val="000000"/>
              </a:solidFill>
            </a:endParaRPr>
          </a:p>
        </p:txBody>
      </p:sp>
      <p:sp>
        <p:nvSpPr>
          <p:cNvPr id="14" name="TextBox 13"/>
          <p:cNvSpPr txBox="1"/>
          <p:nvPr/>
        </p:nvSpPr>
        <p:spPr>
          <a:xfrm>
            <a:off x="8199902" y="689125"/>
            <a:ext cx="2399412" cy="461665"/>
          </a:xfrm>
          <a:prstGeom prst="rect">
            <a:avLst/>
          </a:prstGeom>
          <a:solidFill>
            <a:srgbClr val="99CCFF"/>
          </a:solidFill>
        </p:spPr>
        <p:txBody>
          <a:bodyPr wrap="square" rtlCol="0">
            <a:spAutoFit/>
          </a:bodyPr>
          <a:lstStyle/>
          <a:p>
            <a:r>
              <a:rPr lang="en-US" sz="2400" dirty="0" err="1">
                <a:solidFill>
                  <a:srgbClr val="000000"/>
                </a:solidFill>
              </a:rPr>
              <a:t>d.Một</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khiến</a:t>
            </a:r>
            <a:endParaRPr lang="en-US" sz="2400" dirty="0">
              <a:solidFill>
                <a:srgbClr val="000000"/>
              </a:solidFill>
            </a:endParaRPr>
          </a:p>
        </p:txBody>
      </p:sp>
      <p:sp>
        <p:nvSpPr>
          <p:cNvPr id="11" name="Rectangle 10"/>
          <p:cNvSpPr/>
          <p:nvPr/>
        </p:nvSpPr>
        <p:spPr>
          <a:xfrm>
            <a:off x="1035309" y="4084852"/>
            <a:ext cx="4579880" cy="1938992"/>
          </a:xfrm>
          <a:prstGeom prst="rect">
            <a:avLst/>
          </a:prstGeom>
          <a:solidFill>
            <a:schemeClr val="bg1">
              <a:lumMod val="9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nl-NL" sz="2400" i="1" dirty="0">
                <a:solidFill>
                  <a:srgbClr val="006666"/>
                </a:solidFill>
              </a:rPr>
              <a:t>1. Bạn nhỏ ngủ dậy muộn./ Bạn nhỏ ngủ dậy muộn phải không?/ </a:t>
            </a:r>
          </a:p>
          <a:p>
            <a:r>
              <a:rPr lang="nl-NL" sz="2400" i="1" dirty="0">
                <a:solidFill>
                  <a:srgbClr val="006666"/>
                </a:solidFill>
              </a:rPr>
              <a:t>Bạn nhỏ ngủ dậy muộn quá!/ Bạn đi học đi kẻo muộn!</a:t>
            </a:r>
            <a:endParaRPr lang="en-US" sz="2400" dirty="0">
              <a:solidFill>
                <a:srgbClr val="006666"/>
              </a:solidFill>
            </a:endParaRPr>
          </a:p>
          <a:p>
            <a:endParaRPr lang="en-US" sz="2400" kern="0" dirty="0">
              <a:solidFill>
                <a:srgbClr val="1F684C">
                  <a:lumMod val="75000"/>
                </a:srgbClr>
              </a:solidFill>
            </a:endParaRPr>
          </a:p>
        </p:txBody>
      </p:sp>
      <p:sp>
        <p:nvSpPr>
          <p:cNvPr id="15" name="Rectangle 14"/>
          <p:cNvSpPr/>
          <p:nvPr/>
        </p:nvSpPr>
        <p:spPr>
          <a:xfrm>
            <a:off x="6270570" y="4084852"/>
            <a:ext cx="4260409" cy="1938992"/>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nl-NL" sz="2400" i="1" dirty="0">
                <a:solidFill>
                  <a:srgbClr val="006666"/>
                </a:solidFill>
              </a:rPr>
              <a:t>2. Bạn nhỏ để đồ dùng học tập bừa bộn./ Cái bút ở đâu nhỉ?/ Bạn thật là cẩu thả!/ Bạn nhanh tay lên không muộn học!</a:t>
            </a:r>
            <a:endParaRPr lang="en-US" sz="2400" dirty="0">
              <a:solidFill>
                <a:srgbClr val="006666"/>
              </a:solidFill>
            </a:endParaRPr>
          </a:p>
        </p:txBody>
      </p:sp>
    </p:spTree>
    <p:extLst>
      <p:ext uri="{BB962C8B-B14F-4D97-AF65-F5344CB8AC3E}">
        <p14:creationId xmlns:p14="http://schemas.microsoft.com/office/powerpoint/2010/main" val="31851699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1"/>
          <p:cNvPicPr>
            <a:picLocks noChangeAspect="1"/>
          </p:cNvPicPr>
          <p:nvPr/>
        </p:nvPicPr>
        <p:blipFill>
          <a:blip r:embed="rId2"/>
          <a:stretch>
            <a:fillRect/>
          </a:stretch>
        </p:blipFill>
        <p:spPr>
          <a:xfrm>
            <a:off x="10702343" y="5466669"/>
            <a:ext cx="664370" cy="1308553"/>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490" y="1314722"/>
            <a:ext cx="6028118" cy="273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86616" y="101639"/>
            <a:ext cx="119976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41F00"/>
                </a:solidFill>
                <a:effectLst/>
                <a:uLnTx/>
                <a:uFillTx/>
                <a:latin typeface="Arial" panose="020B0604020202020204" pitchFamily="34" charset="0"/>
                <a:ea typeface="+mn-ea"/>
                <a:cs typeface="Arial" panose="020B0604020202020204" pitchFamily="34" charset="0"/>
              </a:rPr>
              <a:t>Bài</a:t>
            </a:r>
            <a:r>
              <a:rPr kumimoji="0" lang="en-US" sz="2800" b="1" i="0" u="none" strike="noStrike" kern="1200" cap="none" spc="0" normalizeH="0" baseline="0" noProof="0" dirty="0">
                <a:ln>
                  <a:noFill/>
                </a:ln>
                <a:solidFill>
                  <a:srgbClr val="841F00"/>
                </a:solidFill>
                <a:effectLst/>
                <a:uLnTx/>
                <a:uFillTx/>
                <a:latin typeface="Arial" panose="020B0604020202020204" pitchFamily="34" charset="0"/>
                <a:ea typeface="+mn-ea"/>
                <a:cs typeface="Arial" panose="020B0604020202020204" pitchFamily="34" charset="0"/>
              </a:rPr>
              <a:t> 5</a:t>
            </a:r>
          </a:p>
        </p:txBody>
      </p:sp>
      <p:sp>
        <p:nvSpPr>
          <p:cNvPr id="8" name="TextBox 7"/>
          <p:cNvSpPr txBox="1"/>
          <p:nvPr/>
        </p:nvSpPr>
        <p:spPr>
          <a:xfrm>
            <a:off x="2194408" y="163194"/>
            <a:ext cx="89973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841F00"/>
                </a:solidFill>
                <a:effectLst/>
                <a:uLnTx/>
                <a:uFillTx/>
                <a:latin typeface="Arial"/>
                <a:ea typeface="+mn-ea"/>
                <a:cs typeface="+mn-cs"/>
              </a:rPr>
              <a:t>Dựa</a:t>
            </a:r>
            <a:r>
              <a:rPr kumimoji="0" lang="en-US" sz="2400" b="0" i="0" u="none" strike="noStrike" kern="1200" cap="none" spc="0" normalizeH="0" baseline="0" noProof="0" dirty="0">
                <a:ln>
                  <a:noFill/>
                </a:ln>
                <a:solidFill>
                  <a:srgbClr val="841F00"/>
                </a:solidFill>
                <a:effectLst/>
                <a:uLnTx/>
                <a:uFillTx/>
                <a:latin typeface="Arial"/>
                <a:ea typeface="+mn-ea"/>
                <a:cs typeface="+mn-cs"/>
              </a:rPr>
              <a:t> </a:t>
            </a:r>
            <a:r>
              <a:rPr kumimoji="0" lang="en-US" sz="2400" b="0" i="0" u="none" strike="noStrike" kern="1200" cap="none" spc="0" normalizeH="0" baseline="0" noProof="0" dirty="0" err="1">
                <a:ln>
                  <a:noFill/>
                </a:ln>
                <a:solidFill>
                  <a:srgbClr val="841F00"/>
                </a:solidFill>
                <a:effectLst/>
                <a:uLnTx/>
                <a:uFillTx/>
                <a:latin typeface="Arial"/>
                <a:ea typeface="+mn-ea"/>
                <a:cs typeface="+mn-cs"/>
              </a:rPr>
              <a:t>vào</a:t>
            </a:r>
            <a:r>
              <a:rPr kumimoji="0" lang="en-US" sz="2400" b="0" i="0" u="none" strike="noStrike" kern="1200" cap="none" spc="0" normalizeH="0" baseline="0" noProof="0" dirty="0">
                <a:ln>
                  <a:noFill/>
                </a:ln>
                <a:solidFill>
                  <a:srgbClr val="841F00"/>
                </a:solidFill>
                <a:effectLst/>
                <a:uLnTx/>
                <a:uFillTx/>
                <a:latin typeface="Arial"/>
                <a:ea typeface="+mn-ea"/>
                <a:cs typeface="+mn-cs"/>
              </a:rPr>
              <a:t> </a:t>
            </a:r>
            <a:r>
              <a:rPr kumimoji="0" lang="en-US" sz="2400" b="0" i="0" u="none" strike="noStrike" kern="1200" cap="none" spc="0" normalizeH="0" baseline="0" noProof="0" dirty="0" err="1">
                <a:ln>
                  <a:noFill/>
                </a:ln>
                <a:solidFill>
                  <a:srgbClr val="841F00"/>
                </a:solidFill>
                <a:effectLst/>
                <a:uLnTx/>
                <a:uFillTx/>
                <a:latin typeface="Arial"/>
                <a:ea typeface="+mn-ea"/>
                <a:cs typeface="+mn-cs"/>
              </a:rPr>
              <a:t>các</a:t>
            </a:r>
            <a:r>
              <a:rPr kumimoji="0" lang="en-US" sz="2400" b="0" i="0" u="none" strike="noStrike" kern="1200" cap="none" spc="0" normalizeH="0" baseline="0" noProof="0" dirty="0">
                <a:ln>
                  <a:noFill/>
                </a:ln>
                <a:solidFill>
                  <a:srgbClr val="841F00"/>
                </a:solidFill>
                <a:effectLst/>
                <a:uLnTx/>
                <a:uFillTx/>
                <a:latin typeface="Arial"/>
                <a:ea typeface="+mn-ea"/>
                <a:cs typeface="+mn-cs"/>
              </a:rPr>
              <a:t> </a:t>
            </a:r>
            <a:r>
              <a:rPr kumimoji="0" lang="en-US" sz="2400" b="0" i="0" u="none" strike="noStrike" kern="1200" cap="none" spc="0" normalizeH="0" baseline="0" noProof="0" dirty="0" err="1">
                <a:ln>
                  <a:noFill/>
                </a:ln>
                <a:solidFill>
                  <a:srgbClr val="841F00"/>
                </a:solidFill>
                <a:effectLst/>
                <a:uLnTx/>
                <a:uFillTx/>
                <a:latin typeface="Arial"/>
                <a:ea typeface="+mn-ea"/>
                <a:cs typeface="+mn-cs"/>
              </a:rPr>
              <a:t>tranh</a:t>
            </a:r>
            <a:r>
              <a:rPr kumimoji="0" lang="en-US" sz="2400" b="0" i="0" u="none" strike="noStrike" kern="1200" cap="none" spc="0" normalizeH="0" baseline="0" noProof="0" dirty="0">
                <a:ln>
                  <a:noFill/>
                </a:ln>
                <a:solidFill>
                  <a:srgbClr val="841F00"/>
                </a:solidFill>
                <a:effectLst/>
                <a:uLnTx/>
                <a:uFillTx/>
                <a:latin typeface="Arial"/>
                <a:ea typeface="+mn-ea"/>
                <a:cs typeface="+mn-cs"/>
              </a:rPr>
              <a:t> </a:t>
            </a:r>
            <a:r>
              <a:rPr kumimoji="0" lang="en-US" sz="2400" b="0" i="0" u="none" strike="noStrike" kern="1200" cap="none" spc="0" normalizeH="0" baseline="0" noProof="0" dirty="0" err="1">
                <a:ln>
                  <a:noFill/>
                </a:ln>
                <a:solidFill>
                  <a:srgbClr val="841F00"/>
                </a:solidFill>
                <a:effectLst/>
                <a:uLnTx/>
                <a:uFillTx/>
                <a:latin typeface="Arial"/>
                <a:ea typeface="+mn-ea"/>
                <a:cs typeface="+mn-cs"/>
              </a:rPr>
              <a:t>dưới</a:t>
            </a:r>
            <a:r>
              <a:rPr kumimoji="0" lang="en-US" sz="2400" b="0" i="0" u="none" strike="noStrike" kern="1200" cap="none" spc="0" normalizeH="0" baseline="0" noProof="0" dirty="0">
                <a:ln>
                  <a:noFill/>
                </a:ln>
                <a:solidFill>
                  <a:srgbClr val="841F00"/>
                </a:solidFill>
                <a:effectLst/>
                <a:uLnTx/>
                <a:uFillTx/>
                <a:latin typeface="Arial"/>
                <a:ea typeface="+mn-ea"/>
                <a:cs typeface="+mn-cs"/>
              </a:rPr>
              <a:t> </a:t>
            </a:r>
            <a:r>
              <a:rPr kumimoji="0" lang="en-US" sz="2400" b="0" i="0" u="none" strike="noStrike" kern="1200" cap="none" spc="0" normalizeH="0" baseline="0" noProof="0" dirty="0" err="1">
                <a:ln>
                  <a:noFill/>
                </a:ln>
                <a:solidFill>
                  <a:srgbClr val="841F00"/>
                </a:solidFill>
                <a:effectLst/>
                <a:uLnTx/>
                <a:uFillTx/>
                <a:latin typeface="Arial"/>
                <a:ea typeface="+mn-ea"/>
                <a:cs typeface="+mn-cs"/>
              </a:rPr>
              <a:t>đây</a:t>
            </a:r>
            <a:r>
              <a:rPr kumimoji="0" lang="en-US" sz="2400" b="0" i="0" u="none" strike="noStrike" kern="1200" cap="none" spc="0" normalizeH="0" baseline="0" noProof="0" dirty="0">
                <a:ln>
                  <a:noFill/>
                </a:ln>
                <a:solidFill>
                  <a:srgbClr val="841F00"/>
                </a:solidFill>
                <a:effectLst/>
                <a:uLnTx/>
                <a:uFillTx/>
                <a:latin typeface="Arial"/>
                <a:ea typeface="+mn-ea"/>
                <a:cs typeface="+mn-cs"/>
              </a:rPr>
              <a:t> </a:t>
            </a:r>
            <a:r>
              <a:rPr kumimoji="0" lang="en-US" sz="2400" b="0" i="0" u="none" strike="noStrike" kern="1200" cap="none" spc="0" normalizeH="0" baseline="0" noProof="0" dirty="0" err="1">
                <a:ln>
                  <a:noFill/>
                </a:ln>
                <a:solidFill>
                  <a:srgbClr val="841F00"/>
                </a:solidFill>
                <a:effectLst/>
                <a:uLnTx/>
                <a:uFillTx/>
                <a:latin typeface="Arial"/>
                <a:ea typeface="+mn-ea"/>
                <a:cs typeface="+mn-cs"/>
              </a:rPr>
              <a:t>để</a:t>
            </a:r>
            <a:r>
              <a:rPr kumimoji="0" lang="en-US" sz="2400" b="0" i="0" u="none" strike="noStrike" kern="1200" cap="none" spc="0" normalizeH="0" baseline="0" noProof="0" dirty="0">
                <a:ln>
                  <a:noFill/>
                </a:ln>
                <a:solidFill>
                  <a:srgbClr val="841F00"/>
                </a:solidFill>
                <a:effectLst/>
                <a:uLnTx/>
                <a:uFillTx/>
                <a:latin typeface="Arial"/>
                <a:ea typeface="+mn-ea"/>
                <a:cs typeface="+mn-cs"/>
              </a:rPr>
              <a:t> </a:t>
            </a:r>
            <a:r>
              <a:rPr kumimoji="0" lang="en-US" sz="2400" b="0" i="0" u="none" strike="noStrike" kern="1200" cap="none" spc="0" normalizeH="0" baseline="0" noProof="0" dirty="0" err="1">
                <a:ln>
                  <a:noFill/>
                </a:ln>
                <a:solidFill>
                  <a:srgbClr val="841F00"/>
                </a:solidFill>
                <a:effectLst/>
                <a:uLnTx/>
                <a:uFillTx/>
                <a:latin typeface="Arial"/>
                <a:ea typeface="+mn-ea"/>
                <a:cs typeface="+mn-cs"/>
              </a:rPr>
              <a:t>đặt</a:t>
            </a:r>
            <a:r>
              <a:rPr kumimoji="0" lang="en-US" sz="2400" b="0" i="0" u="none" strike="noStrike" kern="1200" cap="none" spc="0" normalizeH="0" baseline="0" noProof="0" dirty="0">
                <a:ln>
                  <a:noFill/>
                </a:ln>
                <a:solidFill>
                  <a:srgbClr val="841F00"/>
                </a:solidFill>
                <a:effectLst/>
                <a:uLnTx/>
                <a:uFillTx/>
                <a:latin typeface="Arial"/>
                <a:ea typeface="+mn-ea"/>
                <a:cs typeface="+mn-cs"/>
              </a:rPr>
              <a:t> </a:t>
            </a:r>
            <a:r>
              <a:rPr kumimoji="0" lang="en-US" sz="2400" b="0" i="0" u="none" strike="noStrike" kern="1200" cap="none" spc="0" normalizeH="0" baseline="0" noProof="0" dirty="0" err="1">
                <a:ln>
                  <a:noFill/>
                </a:ln>
                <a:solidFill>
                  <a:srgbClr val="841F00"/>
                </a:solidFill>
                <a:effectLst/>
                <a:uLnTx/>
                <a:uFillTx/>
                <a:latin typeface="Arial"/>
                <a:ea typeface="+mn-ea"/>
                <a:cs typeface="+mn-cs"/>
              </a:rPr>
              <a:t>câu</a:t>
            </a:r>
            <a:r>
              <a:rPr kumimoji="0" lang="en-US" sz="2400" b="0" i="0" u="none" strike="noStrike" kern="1200" cap="none" spc="0" normalizeH="0" baseline="0" noProof="0" dirty="0">
                <a:ln>
                  <a:noFill/>
                </a:ln>
                <a:solidFill>
                  <a:srgbClr val="841F00"/>
                </a:solidFill>
                <a:effectLst/>
                <a:uLnTx/>
                <a:uFillTx/>
                <a:latin typeface="Arial"/>
                <a:ea typeface="+mn-ea"/>
                <a:cs typeface="+mn-cs"/>
              </a:rPr>
              <a:t>.</a:t>
            </a:r>
          </a:p>
        </p:txBody>
      </p:sp>
      <p:sp>
        <p:nvSpPr>
          <p:cNvPr id="9" name="TextBox 8"/>
          <p:cNvSpPr txBox="1"/>
          <p:nvPr/>
        </p:nvSpPr>
        <p:spPr>
          <a:xfrm>
            <a:off x="891616" y="673963"/>
            <a:ext cx="2068500" cy="461665"/>
          </a:xfrm>
          <a:prstGeom prst="rect">
            <a:avLst/>
          </a:prstGeom>
          <a:solidFill>
            <a:srgbClr val="99C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a.Một</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hỏi</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p:cNvSpPr txBox="1"/>
          <p:nvPr/>
        </p:nvSpPr>
        <p:spPr>
          <a:xfrm>
            <a:off x="3298356" y="643167"/>
            <a:ext cx="2212193" cy="461665"/>
          </a:xfrm>
          <a:prstGeom prst="rect">
            <a:avLst/>
          </a:prstGeom>
          <a:solidFill>
            <a:srgbClr val="99C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b.Một</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cảm</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p:cNvSpPr txBox="1"/>
          <p:nvPr/>
        </p:nvSpPr>
        <p:spPr>
          <a:xfrm>
            <a:off x="5826249" y="673961"/>
            <a:ext cx="2068500" cy="461665"/>
          </a:xfrm>
          <a:prstGeom prst="rect">
            <a:avLst/>
          </a:prstGeom>
          <a:solidFill>
            <a:srgbClr val="99C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c.Một</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kể</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p:cNvSpPr txBox="1"/>
          <p:nvPr/>
        </p:nvSpPr>
        <p:spPr>
          <a:xfrm>
            <a:off x="8199902" y="689125"/>
            <a:ext cx="2399412" cy="461665"/>
          </a:xfrm>
          <a:prstGeom prst="rect">
            <a:avLst/>
          </a:prstGeom>
          <a:solidFill>
            <a:srgbClr val="99CC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d.Một</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2400" b="0" i="0" u="none" strike="noStrike" kern="1200" cap="none" spc="0" normalizeH="0" baseline="0" noProof="0" dirty="0">
                <a:ln>
                  <a:noFill/>
                </a:ln>
                <a:solidFill>
                  <a:srgbClr val="000000"/>
                </a:solidFill>
                <a:effectLst/>
                <a:uLnTx/>
                <a:uFillTx/>
                <a:latin typeface="Arial"/>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a:ea typeface="+mn-ea"/>
                <a:cs typeface="+mn-cs"/>
              </a:rPr>
              <a:t>khiến</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a:xfrm>
            <a:off x="1094705" y="4181953"/>
            <a:ext cx="4056844" cy="1938992"/>
          </a:xfrm>
          <a:prstGeom prst="rect">
            <a:avLst/>
          </a:prstGeom>
          <a:solidFill>
            <a:srgbClr val="CCECFF"/>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841F00"/>
                </a:solidFill>
                <a:effectLst/>
                <a:uLnTx/>
                <a:uFillTx/>
                <a:latin typeface="Arial"/>
                <a:ea typeface="+mn-ea"/>
                <a:cs typeface="+mn-cs"/>
              </a:rPr>
              <a:t>3. Bạn nhỏ đang xếp đồ dùng học tập vào cặp sách./ Liệu bạn có bị muộn  học không?/ Bạn ấy chậm chạp quá!/ Bạn nhanh tay lên!</a:t>
            </a:r>
            <a:endParaRPr kumimoji="0" lang="en-US" sz="2400" b="0" i="0" u="none" strike="noStrike" kern="1200" cap="none" spc="0" normalizeH="0" baseline="0" noProof="0" dirty="0">
              <a:ln>
                <a:noFill/>
              </a:ln>
              <a:solidFill>
                <a:srgbClr val="841F00"/>
              </a:solidFill>
              <a:effectLst/>
              <a:uLnTx/>
              <a:uFillTx/>
              <a:latin typeface="Arial"/>
              <a:ea typeface="+mn-ea"/>
              <a:cs typeface="+mn-cs"/>
            </a:endParaRPr>
          </a:p>
        </p:txBody>
      </p:sp>
      <p:sp>
        <p:nvSpPr>
          <p:cNvPr id="15" name="Rectangle 14"/>
          <p:cNvSpPr/>
          <p:nvPr/>
        </p:nvSpPr>
        <p:spPr>
          <a:xfrm>
            <a:off x="5866327" y="4181953"/>
            <a:ext cx="4056844" cy="1938992"/>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841F00"/>
                </a:solidFill>
                <a:effectLst/>
                <a:uLnTx/>
                <a:uFillTx/>
                <a:latin typeface="Arial"/>
                <a:ea typeface="+mn-ea"/>
                <a:cs typeface="+mn-cs"/>
              </a:rPr>
              <a:t>4. Bạn nhỏ đi đến trường học./ Bạn bị muộn học phải không?/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841F00"/>
                </a:solidFill>
                <a:effectLst/>
                <a:uLnTx/>
                <a:uFillTx/>
                <a:latin typeface="Arial"/>
                <a:ea typeface="+mn-ea"/>
                <a:cs typeface="+mn-cs"/>
              </a:rPr>
              <a:t>Ôi! Chạy mệt quá!/ Bác bảo vệ chờ cháu với ạ!</a:t>
            </a:r>
            <a:endParaRPr kumimoji="0" lang="en-US" sz="2400" b="0" i="0" u="none" strike="noStrike" kern="0" cap="none" spc="0" normalizeH="0" baseline="0" noProof="0" dirty="0">
              <a:ln>
                <a:noFill/>
              </a:ln>
              <a:solidFill>
                <a:srgbClr val="1F684C">
                  <a:lumMod val="75000"/>
                </a:srgbClr>
              </a:solidFill>
              <a:effectLst/>
              <a:uLnTx/>
              <a:uFillTx/>
              <a:latin typeface="Arial"/>
              <a:ea typeface="+mn-ea"/>
              <a:cs typeface="+mn-cs"/>
            </a:endParaRPr>
          </a:p>
        </p:txBody>
      </p:sp>
    </p:spTree>
    <p:extLst>
      <p:ext uri="{BB962C8B-B14F-4D97-AF65-F5344CB8AC3E}">
        <p14:creationId xmlns:p14="http://schemas.microsoft.com/office/powerpoint/2010/main" val="31048766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32" y="80063"/>
            <a:ext cx="2356825" cy="1865788"/>
          </a:xfrm>
          <a:prstGeom prst="rect">
            <a:avLst/>
          </a:prstGeom>
        </p:spPr>
      </p:pic>
      <p:sp>
        <p:nvSpPr>
          <p:cNvPr id="4" name="TextBox 3"/>
          <p:cNvSpPr txBox="1"/>
          <p:nvPr/>
        </p:nvSpPr>
        <p:spPr>
          <a:xfrm>
            <a:off x="1322556" y="2013465"/>
            <a:ext cx="142036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841F00"/>
                </a:solidFill>
                <a:effectLst/>
                <a:uLnTx/>
                <a:uFillTx/>
                <a:latin typeface="Arial" panose="020B0604020202020204" pitchFamily="34" charset="0"/>
                <a:ea typeface="+mn-ea"/>
                <a:cs typeface="Arial" panose="020B0604020202020204" pitchFamily="34" charset="0"/>
              </a:rPr>
              <a:t>Bài</a:t>
            </a:r>
            <a:r>
              <a:rPr kumimoji="0" lang="en-US" sz="3200" b="1" i="0" u="none" strike="noStrike" kern="1200" cap="none" spc="0" normalizeH="0" baseline="0" noProof="0" dirty="0">
                <a:ln>
                  <a:noFill/>
                </a:ln>
                <a:solidFill>
                  <a:srgbClr val="841F00"/>
                </a:solidFill>
                <a:effectLst/>
                <a:uLnTx/>
                <a:uFillTx/>
                <a:latin typeface="Arial" panose="020B0604020202020204" pitchFamily="34" charset="0"/>
                <a:ea typeface="+mn-ea"/>
                <a:cs typeface="Arial" panose="020B0604020202020204" pitchFamily="34" charset="0"/>
              </a:rPr>
              <a:t> 6</a:t>
            </a:r>
          </a:p>
        </p:txBody>
      </p:sp>
      <p:pic>
        <p:nvPicPr>
          <p:cNvPr id="6" name="图片 51"/>
          <p:cNvPicPr>
            <a:picLocks noChangeAspect="1"/>
          </p:cNvPicPr>
          <p:nvPr/>
        </p:nvPicPr>
        <p:blipFill>
          <a:blip r:embed="rId4"/>
          <a:stretch>
            <a:fillRect/>
          </a:stretch>
        </p:blipFill>
        <p:spPr>
          <a:xfrm>
            <a:off x="10702343" y="5466669"/>
            <a:ext cx="664370" cy="130855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9624" y="619765"/>
            <a:ext cx="1925438" cy="1925438"/>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0564" y="3686608"/>
            <a:ext cx="11037869" cy="164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22556" y="2763279"/>
            <a:ext cx="937978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Nói</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tiếp</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để</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hoàn</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thành</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các</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câu</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dưới</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đây</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rồi</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chép</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vào</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 </a:t>
            </a:r>
            <a:r>
              <a:rPr kumimoji="0" lang="en-US" sz="2800" b="0" i="0" u="none" strike="noStrike" kern="0" cap="none" spc="0" normalizeH="0" baseline="0" noProof="0" dirty="0" err="1">
                <a:ln>
                  <a:noFill/>
                </a:ln>
                <a:solidFill>
                  <a:srgbClr val="1F684C">
                    <a:lumMod val="75000"/>
                  </a:srgbClr>
                </a:solidFill>
                <a:effectLst/>
                <a:uLnTx/>
                <a:uFillTx/>
                <a:latin typeface="Arial"/>
                <a:ea typeface="+mn-ea"/>
                <a:cs typeface="+mn-cs"/>
              </a:rPr>
              <a:t>vở</a:t>
            </a:r>
            <a:r>
              <a:rPr kumimoji="0" lang="en-US" sz="2800" b="0" i="0" u="none" strike="noStrike" kern="0" cap="none" spc="0" normalizeH="0" baseline="0" noProof="0" dirty="0">
                <a:ln>
                  <a:noFill/>
                </a:ln>
                <a:solidFill>
                  <a:srgbClr val="1F684C">
                    <a:lumMod val="75000"/>
                  </a:srgbClr>
                </a:solidFill>
                <a:effectLst/>
                <a:uLnTx/>
                <a:uFillTx/>
                <a:latin typeface="Arial"/>
                <a:ea typeface="+mn-ea"/>
                <a:cs typeface="+mn-cs"/>
              </a:rPr>
              <a:t>.</a:t>
            </a:r>
          </a:p>
        </p:txBody>
      </p:sp>
    </p:spTree>
    <p:extLst>
      <p:ext uri="{BB962C8B-B14F-4D97-AF65-F5344CB8AC3E}">
        <p14:creationId xmlns:p14="http://schemas.microsoft.com/office/powerpoint/2010/main" val="30130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subTnLst>
                                    <p:audio>
                                      <p:cMediaNode vol="3000">
                                        <p:cTn display="0" masterRel="sameClick">
                                          <p:stCondLst>
                                            <p:cond evt="begin" delay="0">
                                              <p:tn val="15"/>
                                            </p:cond>
                                          </p:stCondLst>
                                          <p:endCondLst>
                                            <p:cond evt="onStopAudio" delay="0">
                                              <p:tgtEl>
                                                <p:sldTgt/>
                                              </p:tgtEl>
                                            </p:cond>
                                          </p:endCondLst>
                                        </p:cTn>
                                        <p:tgtEl>
                                          <p:sndTgt r:embed="rId2" name="dung 12.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32" y="80063"/>
            <a:ext cx="2356825" cy="1865788"/>
          </a:xfrm>
          <a:prstGeom prst="rect">
            <a:avLst/>
          </a:prstGeom>
        </p:spPr>
      </p:pic>
      <p:sp>
        <p:nvSpPr>
          <p:cNvPr id="4" name="TextBox 3"/>
          <p:cNvSpPr txBox="1"/>
          <p:nvPr/>
        </p:nvSpPr>
        <p:spPr>
          <a:xfrm>
            <a:off x="1322556" y="2013465"/>
            <a:ext cx="254110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841F00"/>
                </a:solidFill>
                <a:effectLst/>
                <a:uLnTx/>
                <a:uFillTx/>
                <a:latin typeface="Arial" panose="020B0604020202020204" pitchFamily="34" charset="0"/>
                <a:ea typeface="+mn-ea"/>
                <a:cs typeface="Arial" panose="020B0604020202020204" pitchFamily="34" charset="0"/>
              </a:rPr>
              <a:t>Bài</a:t>
            </a:r>
            <a:r>
              <a:rPr kumimoji="0" lang="en-US" sz="3200" b="1" i="0" u="none" strike="noStrike" kern="1200" cap="none" spc="0" normalizeH="0" baseline="0" noProof="0" dirty="0">
                <a:ln>
                  <a:noFill/>
                </a:ln>
                <a:solidFill>
                  <a:srgbClr val="841F00"/>
                </a:solidFill>
                <a:effectLst/>
                <a:uLnTx/>
                <a:uFillTx/>
                <a:latin typeface="Arial" panose="020B0604020202020204" pitchFamily="34" charset="0"/>
                <a:ea typeface="+mn-ea"/>
                <a:cs typeface="Arial" panose="020B0604020202020204" pitchFamily="34" charset="0"/>
              </a:rPr>
              <a:t> 6( </a:t>
            </a:r>
            <a:r>
              <a:rPr kumimoji="0" lang="en-US" sz="3200" b="1" i="0" u="none" strike="noStrike" kern="1200" cap="none" spc="0" normalizeH="0" baseline="0" noProof="0" dirty="0" err="1">
                <a:ln>
                  <a:noFill/>
                </a:ln>
                <a:solidFill>
                  <a:srgbClr val="841F00"/>
                </a:solidFill>
                <a:effectLst/>
                <a:uLnTx/>
                <a:uFillTx/>
                <a:latin typeface="Arial" panose="020B0604020202020204" pitchFamily="34" charset="0"/>
                <a:ea typeface="+mn-ea"/>
                <a:cs typeface="Arial" panose="020B0604020202020204" pitchFamily="34" charset="0"/>
              </a:rPr>
              <a:t>Vở</a:t>
            </a:r>
            <a:r>
              <a:rPr kumimoji="0" lang="en-US" sz="3200" b="1" i="0" u="none" strike="noStrike" kern="1200" cap="none" spc="0" normalizeH="0" baseline="0" noProof="0" dirty="0">
                <a:ln>
                  <a:noFill/>
                </a:ln>
                <a:solidFill>
                  <a:srgbClr val="841F00"/>
                </a:solidFill>
                <a:effectLst/>
                <a:uLnTx/>
                <a:uFillTx/>
                <a:latin typeface="Arial" panose="020B0604020202020204" pitchFamily="34" charset="0"/>
                <a:ea typeface="+mn-ea"/>
                <a:cs typeface="Arial" panose="020B0604020202020204" pitchFamily="34" charset="0"/>
              </a:rPr>
              <a:t>)</a:t>
            </a:r>
          </a:p>
        </p:txBody>
      </p:sp>
      <p:pic>
        <p:nvPicPr>
          <p:cNvPr id="6" name="图片 51"/>
          <p:cNvPicPr>
            <a:picLocks noChangeAspect="1"/>
          </p:cNvPicPr>
          <p:nvPr/>
        </p:nvPicPr>
        <p:blipFill>
          <a:blip r:embed="rId4"/>
          <a:stretch>
            <a:fillRect/>
          </a:stretch>
        </p:blipFill>
        <p:spPr>
          <a:xfrm>
            <a:off x="10702343" y="5466669"/>
            <a:ext cx="664370" cy="130855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9624" y="619765"/>
            <a:ext cx="1925438" cy="1925438"/>
          </a:xfrm>
          <a:prstGeom prst="rect">
            <a:avLst/>
          </a:prstGeom>
        </p:spPr>
      </p:pic>
      <p:sp>
        <p:nvSpPr>
          <p:cNvPr id="2" name="TextBox 1"/>
          <p:cNvSpPr txBox="1"/>
          <p:nvPr/>
        </p:nvSpPr>
        <p:spPr>
          <a:xfrm>
            <a:off x="1120461" y="2951236"/>
            <a:ext cx="1024625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1" u="none" strike="noStrike" kern="1200" cap="none" spc="0" normalizeH="0" baseline="0" noProof="0" dirty="0">
                <a:ln>
                  <a:noFill/>
                </a:ln>
                <a:solidFill>
                  <a:srgbClr val="841F00"/>
                </a:solidFill>
                <a:effectLst/>
                <a:uLnTx/>
                <a:uFillTx/>
                <a:latin typeface="Arial"/>
                <a:ea typeface="+mn-ea"/>
                <a:cs typeface="+mn-cs"/>
              </a:rPr>
              <a:t>a. Phòng của bạn nhỏ vương vãi đủ thứ: </a:t>
            </a:r>
            <a:r>
              <a:rPr kumimoji="0" lang="nl-NL" sz="3200" b="1" i="1" u="none" strike="noStrike" kern="1200" cap="none" spc="0" normalizeH="0" baseline="0" noProof="0" dirty="0">
                <a:ln>
                  <a:noFill/>
                </a:ln>
                <a:solidFill>
                  <a:srgbClr val="841F00"/>
                </a:solidFill>
                <a:effectLst/>
                <a:uLnTx/>
                <a:uFillTx/>
                <a:latin typeface="Arial"/>
                <a:ea typeface="+mn-ea"/>
                <a:cs typeface="+mn-cs"/>
              </a:rPr>
              <a:t>sách vở, thước kẻ, bút mực,...</a:t>
            </a:r>
            <a:endParaRPr kumimoji="0" lang="en-US" sz="3200" b="0" i="0" u="none" strike="noStrike" kern="1200" cap="none" spc="0" normalizeH="0" baseline="0" noProof="0" dirty="0">
              <a:ln>
                <a:noFill/>
              </a:ln>
              <a:solidFill>
                <a:srgbClr val="841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1" u="none" strike="noStrike" kern="1200" cap="none" spc="0" normalizeH="0" baseline="0" noProof="0" dirty="0">
                <a:ln>
                  <a:noFill/>
                </a:ln>
                <a:solidFill>
                  <a:srgbClr val="841F00"/>
                </a:solidFill>
                <a:effectLst/>
                <a:uLnTx/>
                <a:uFillTx/>
                <a:latin typeface="Arial"/>
                <a:ea typeface="+mn-ea"/>
                <a:cs typeface="+mn-cs"/>
              </a:rPr>
              <a:t>b. Bạn đến trường muộn vì phải tìm </a:t>
            </a:r>
            <a:r>
              <a:rPr kumimoji="0" lang="nl-NL" sz="3200" b="1" i="1" u="none" strike="noStrike" kern="1200" cap="none" spc="0" normalizeH="0" baseline="0" noProof="0" dirty="0">
                <a:ln>
                  <a:noFill/>
                </a:ln>
                <a:solidFill>
                  <a:srgbClr val="841F00"/>
                </a:solidFill>
                <a:effectLst/>
                <a:uLnTx/>
                <a:uFillTx/>
                <a:latin typeface="Arial"/>
                <a:ea typeface="+mn-ea"/>
                <a:cs typeface="+mn-cs"/>
              </a:rPr>
              <a:t>sách vở, bút, thước,...</a:t>
            </a:r>
            <a:endParaRPr kumimoji="0" lang="en-US" sz="3200" b="0" i="0" u="none" strike="noStrike" kern="1200" cap="none" spc="0" normalizeH="0" baseline="0" noProof="0" dirty="0">
              <a:ln>
                <a:noFill/>
              </a:ln>
              <a:solidFill>
                <a:srgbClr val="841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841F00"/>
              </a:solidFill>
              <a:effectLst/>
              <a:uLnTx/>
              <a:uFillTx/>
              <a:latin typeface="Arial"/>
              <a:ea typeface="+mn-ea"/>
              <a:cs typeface="+mn-cs"/>
            </a:endParaRPr>
          </a:p>
        </p:txBody>
      </p:sp>
    </p:spTree>
    <p:extLst>
      <p:ext uri="{BB962C8B-B14F-4D97-AF65-F5344CB8AC3E}">
        <p14:creationId xmlns:p14="http://schemas.microsoft.com/office/powerpoint/2010/main" val="1169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subTnLst>
                                    <p:audio>
                                      <p:cMediaNode vol="3000">
                                        <p:cTn display="0" masterRel="sameClick">
                                          <p:stCondLst>
                                            <p:cond evt="begin" delay="0">
                                              <p:tn val="10"/>
                                            </p:cond>
                                          </p:stCondLst>
                                          <p:endCondLst>
                                            <p:cond evt="onStopAudio" delay="0">
                                              <p:tgtEl>
                                                <p:sldTgt/>
                                              </p:tgtEl>
                                            </p:cond>
                                          </p:endCondLst>
                                        </p:cTn>
                                        <p:tgtEl>
                                          <p:sndTgt r:embed="rId2" name="dung 12.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68275"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11" name="Picture 10">
            <a:extLst>
              <a:ext uri="{FF2B5EF4-FFF2-40B4-BE49-F238E27FC236}">
                <a16:creationId xmlns:a16="http://schemas.microsoft.com/office/drawing/2014/main" id="{6604D818-9CEF-4850-9327-DBCB1FEAB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81362">
            <a:off x="-151658" y="-166616"/>
            <a:ext cx="4114800" cy="4114800"/>
          </a:xfrm>
          <a:prstGeom prst="rect">
            <a:avLst/>
          </a:prstGeom>
        </p:spPr>
      </p:pic>
      <p:pic>
        <p:nvPicPr>
          <p:cNvPr id="12" name="Picture 11">
            <a:extLst>
              <a:ext uri="{FF2B5EF4-FFF2-40B4-BE49-F238E27FC236}">
                <a16:creationId xmlns:a16="http://schemas.microsoft.com/office/drawing/2014/main" id="{52BF3848-5ECA-4C67-840E-811552C13676}"/>
              </a:ext>
            </a:extLst>
          </p:cNvPr>
          <p:cNvPicPr>
            <a:picLocks noChangeAspect="1"/>
          </p:cNvPicPr>
          <p:nvPr/>
        </p:nvPicPr>
        <p:blipFill>
          <a:blip r:embed="rId3"/>
          <a:stretch>
            <a:fillRect/>
          </a:stretch>
        </p:blipFill>
        <p:spPr>
          <a:xfrm>
            <a:off x="3357433" y="2021205"/>
            <a:ext cx="5803895" cy="1329043"/>
          </a:xfrm>
          <a:prstGeom prst="rect">
            <a:avLst/>
          </a:prstGeom>
        </p:spPr>
      </p:pic>
      <p:pic>
        <p:nvPicPr>
          <p:cNvPr id="14" name="Picture 13" descr="A picture containing toy, doll&#10;&#10;Description automatically generated">
            <a:extLst>
              <a:ext uri="{FF2B5EF4-FFF2-40B4-BE49-F238E27FC236}">
                <a16:creationId xmlns:a16="http://schemas.microsoft.com/office/drawing/2014/main" id="{67990659-6302-4AF2-978B-2E4F850C27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692" y="3416005"/>
            <a:ext cx="2828360" cy="2593607"/>
          </a:xfrm>
          <a:prstGeom prst="rect">
            <a:avLst/>
          </a:prstGeom>
        </p:spPr>
      </p:pic>
      <p:pic>
        <p:nvPicPr>
          <p:cNvPr id="15" name="Picture 14" descr="A picture containing toy, doll&#10;&#10;Description automatically generated">
            <a:extLst>
              <a:ext uri="{FF2B5EF4-FFF2-40B4-BE49-F238E27FC236}">
                <a16:creationId xmlns:a16="http://schemas.microsoft.com/office/drawing/2014/main" id="{9242177D-2B2D-47B0-85A5-8D87BECFBA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79" y="3251474"/>
            <a:ext cx="1693061" cy="2629998"/>
          </a:xfrm>
          <a:prstGeom prst="rect">
            <a:avLst/>
          </a:prstGeom>
        </p:spPr>
      </p:pic>
    </p:spTree>
    <p:extLst>
      <p:ext uri="{BB962C8B-B14F-4D97-AF65-F5344CB8AC3E}">
        <p14:creationId xmlns:p14="http://schemas.microsoft.com/office/powerpoint/2010/main" val="883969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57">
            <a:extLst>
              <a:ext uri="{FF2B5EF4-FFF2-40B4-BE49-F238E27FC236}">
                <a16:creationId xmlns:a16="http://schemas.microsoft.com/office/drawing/2014/main" id="{FD319B9C-6D65-45FC-A003-454DF802ACD2}"/>
              </a:ext>
            </a:extLst>
          </p:cNvPr>
          <p:cNvGrpSpPr/>
          <p:nvPr/>
        </p:nvGrpSpPr>
        <p:grpSpPr>
          <a:xfrm>
            <a:off x="400050" y="300989"/>
            <a:ext cx="11620500" cy="6318885"/>
            <a:chOff x="6380" y="1309"/>
            <a:chExt cx="7586" cy="6347"/>
          </a:xfrm>
        </p:grpSpPr>
        <p:sp>
          <p:nvSpPr>
            <p:cNvPr id="11" name="云形 56">
              <a:extLst>
                <a:ext uri="{FF2B5EF4-FFF2-40B4-BE49-F238E27FC236}">
                  <a16:creationId xmlns:a16="http://schemas.microsoft.com/office/drawing/2014/main" id="{861AF5DF-7B8E-482B-9F60-64C823ABA4F3}"/>
                </a:ext>
              </a:extLst>
            </p:cNvPr>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云形 54">
              <a:extLst>
                <a:ext uri="{FF2B5EF4-FFF2-40B4-BE49-F238E27FC236}">
                  <a16:creationId xmlns:a16="http://schemas.microsoft.com/office/drawing/2014/main" id="{17841210-AC37-4243-8C9E-06714C137D74}"/>
                </a:ext>
              </a:extLst>
            </p:cNvPr>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3" name="Picture 12">
            <a:extLst>
              <a:ext uri="{FF2B5EF4-FFF2-40B4-BE49-F238E27FC236}">
                <a16:creationId xmlns:a16="http://schemas.microsoft.com/office/drawing/2014/main" id="{3BF3FAB4-29A3-4E38-B682-4E5225426587}"/>
              </a:ext>
            </a:extLst>
          </p:cNvPr>
          <p:cNvPicPr>
            <a:picLocks noChangeAspect="1"/>
          </p:cNvPicPr>
          <p:nvPr/>
        </p:nvPicPr>
        <p:blipFill>
          <a:blip r:embed="rId2" cstate="print">
            <a:extLst>
              <a:ext uri="{28A0092B-C50C-407E-A947-70E740481C1C}">
                <a14:useLocalDpi xmlns:a14="http://schemas.microsoft.com/office/drawing/2010/main" val="0"/>
              </a:ext>
            </a:extLst>
          </a:blip>
          <a:srcRect l="578" t="18600" r="526" b="51863"/>
          <a:stretch>
            <a:fillRect/>
          </a:stretch>
        </p:blipFill>
        <p:spPr>
          <a:xfrm>
            <a:off x="3616827" y="1059241"/>
            <a:ext cx="4234388" cy="903199"/>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14" name="Picture 13">
            <a:extLst>
              <a:ext uri="{FF2B5EF4-FFF2-40B4-BE49-F238E27FC236}">
                <a16:creationId xmlns:a16="http://schemas.microsoft.com/office/drawing/2014/main" id="{233EF640-B78D-448E-85BA-162C7AD4A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701" y="1619822"/>
            <a:ext cx="5024150" cy="2344799"/>
          </a:xfrm>
          <a:prstGeom prst="rect">
            <a:avLst/>
          </a:prstGeom>
        </p:spPr>
      </p:pic>
      <p:sp>
        <p:nvSpPr>
          <p:cNvPr id="3" name="TextBox 2">
            <a:extLst>
              <a:ext uri="{FF2B5EF4-FFF2-40B4-BE49-F238E27FC236}">
                <a16:creationId xmlns:a16="http://schemas.microsoft.com/office/drawing/2014/main" id="{7589046D-94C0-4D28-9BC4-68003BEE75FD}"/>
              </a:ext>
            </a:extLst>
          </p:cNvPr>
          <p:cNvSpPr txBox="1"/>
          <p:nvPr/>
        </p:nvSpPr>
        <p:spPr>
          <a:xfrm>
            <a:off x="1257300" y="4010025"/>
            <a:ext cx="9163050" cy="1200329"/>
          </a:xfrm>
          <a:prstGeom prst="rect">
            <a:avLst/>
          </a:prstGeom>
          <a:noFill/>
        </p:spPr>
        <p:txBody>
          <a:bodyPr wrap="square" rtlCol="0">
            <a:spAutoFit/>
          </a:bodyPr>
          <a:lstStyle/>
          <a:p>
            <a:pPr algn="ctr"/>
            <a:r>
              <a:rPr lang="en-US" sz="3600" b="1" dirty="0" err="1">
                <a:solidFill>
                  <a:srgbClr val="FF0000"/>
                </a:solidFill>
                <a:latin typeface="Calibri" panose="020F0502020204030204" pitchFamily="34" charset="0"/>
                <a:cs typeface="Calibri" panose="020F0502020204030204" pitchFamily="34" charset="0"/>
              </a:rPr>
              <a:t>Mỗi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em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đặt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một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câu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kể</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câu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hỏi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câu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cảm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hoặc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câu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khiến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về</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bạn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bên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cạnh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mình</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99961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55"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strVal val="#ppt_w*0.70"/>
                                          </p:val>
                                        </p:tav>
                                        <p:tav tm="100000">
                                          <p:val>
                                            <p:strVal val="#ppt_w"/>
                                          </p:val>
                                        </p:tav>
                                      </p:tavLst>
                                    </p:anim>
                                    <p:anim calcmode="lin" valueType="num">
                                      <p:cBhvr>
                                        <p:cTn id="11" dur="500" fill="hold"/>
                                        <p:tgtEl>
                                          <p:spTgt spid="13"/>
                                        </p:tgtEl>
                                        <p:attrNameLst>
                                          <p:attrName>ppt_h</p:attrName>
                                        </p:attrNameLst>
                                      </p:cBhvr>
                                      <p:tavLst>
                                        <p:tav tm="0">
                                          <p:val>
                                            <p:strVal val="#ppt_h"/>
                                          </p:val>
                                        </p:tav>
                                        <p:tav tm="100000">
                                          <p:val>
                                            <p:strVal val="#ppt_h"/>
                                          </p:val>
                                        </p:tav>
                                      </p:tavLst>
                                    </p:anim>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995" y="-869249"/>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665011" y="665789"/>
            <a:ext cx="10860708" cy="5525785"/>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sp>
        <p:nvSpPr>
          <p:cNvPr id="41" name="圆角矩形 6">
            <a:extLst>
              <a:ext uri="{FF2B5EF4-FFF2-40B4-BE49-F238E27FC236}">
                <a16:creationId xmlns:a16="http://schemas.microsoft.com/office/drawing/2014/main" id="{9BDF1D96-0F12-430D-85AD-1FAA40D7DC0B}"/>
              </a:ext>
            </a:extLst>
          </p:cNvPr>
          <p:cNvSpPr/>
          <p:nvPr/>
        </p:nvSpPr>
        <p:spPr>
          <a:xfrm>
            <a:off x="1323975" y="2092270"/>
            <a:ext cx="9544050" cy="3799483"/>
          </a:xfrm>
          <a:prstGeom prst="roundRect">
            <a:avLst/>
          </a:prstGeom>
          <a:solidFill>
            <a:schemeClr val="bg1"/>
          </a:solid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Picture 41">
            <a:extLst>
              <a:ext uri="{FF2B5EF4-FFF2-40B4-BE49-F238E27FC236}">
                <a16:creationId xmlns:a16="http://schemas.microsoft.com/office/drawing/2014/main" id="{A6F6DC60-457F-45A5-B47E-AB7B5D4AC5FE}"/>
              </a:ext>
            </a:extLst>
          </p:cNvPr>
          <p:cNvPicPr>
            <a:picLocks noChangeAspect="1"/>
          </p:cNvPicPr>
          <p:nvPr/>
        </p:nvPicPr>
        <p:blipFill>
          <a:blip r:embed="rId5"/>
          <a:stretch>
            <a:fillRect/>
          </a:stretch>
        </p:blipFill>
        <p:spPr>
          <a:xfrm>
            <a:off x="3705225" y="267391"/>
            <a:ext cx="4826347" cy="2074132"/>
          </a:xfrm>
          <a:prstGeom prst="rect">
            <a:avLst/>
          </a:prstGeom>
        </p:spPr>
      </p:pic>
      <p:sp>
        <p:nvSpPr>
          <p:cNvPr id="44" name="TextBox 43">
            <a:extLst>
              <a:ext uri="{FF2B5EF4-FFF2-40B4-BE49-F238E27FC236}">
                <a16:creationId xmlns:a16="http://schemas.microsoft.com/office/drawing/2014/main" id="{ACD32915-5624-40E1-A568-E083E59870D3}"/>
              </a:ext>
            </a:extLst>
          </p:cNvPr>
          <p:cNvSpPr txBox="1"/>
          <p:nvPr/>
        </p:nvSpPr>
        <p:spPr>
          <a:xfrm>
            <a:off x="2637737" y="2833469"/>
            <a:ext cx="7058085" cy="1446550"/>
          </a:xfrm>
          <a:prstGeom prst="rect">
            <a:avLst/>
          </a:prstGeom>
          <a:noFill/>
        </p:spPr>
        <p:txBody>
          <a:bodyPr wrap="square" rtlCol="0">
            <a:spAutoFit/>
          </a:bodyPr>
          <a:lstStyle/>
          <a:p>
            <a:pPr algn="ct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nêu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lại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tên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bài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tập</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đọc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đã</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trong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kì</a:t>
            </a:r>
            <a:r>
              <a:rPr lang="en-US" sz="4400" dirty="0">
                <a:latin typeface="Calibri" panose="020F0502020204030204" pitchFamily="34" charset="0"/>
                <a:cs typeface="Calibri" panose="020F0502020204030204" pitchFamily="34" charset="0"/>
              </a:rPr>
              <a:t> 1</a:t>
            </a:r>
          </a:p>
        </p:txBody>
      </p:sp>
    </p:spTree>
    <p:extLst>
      <p:ext uri="{BB962C8B-B14F-4D97-AF65-F5344CB8AC3E}">
        <p14:creationId xmlns:p14="http://schemas.microsoft.com/office/powerpoint/2010/main" val="2567577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0000">
                                          <p:cBhvr additive="base">
                                            <p:cTn id="7" dur="500" fill="hold"/>
                                            <p:tgtEl>
                                              <p:spTgt spid="4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1" name="图片 10">
            <a:extLst>
              <a:ext uri="{FF2B5EF4-FFF2-40B4-BE49-F238E27FC236}">
                <a16:creationId xmlns:a16="http://schemas.microsoft.com/office/drawing/2014/main" id="{2C864A91-7654-44E3-94D6-E6476FE956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12" name="图片 11">
            <a:extLst>
              <a:ext uri="{FF2B5EF4-FFF2-40B4-BE49-F238E27FC236}">
                <a16:creationId xmlns:a16="http://schemas.microsoft.com/office/drawing/2014/main" id="{2F9738BD-B849-48BD-82FA-29B4B9C4BA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id="{75747547-76A4-446D-8139-F1B1164BA2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sp>
        <p:nvSpPr>
          <p:cNvPr id="3" name="TextBox 2">
            <a:extLst>
              <a:ext uri="{FF2B5EF4-FFF2-40B4-BE49-F238E27FC236}">
                <a16:creationId xmlns:a16="http://schemas.microsoft.com/office/drawing/2014/main" id="{4BE39471-84BD-477E-9C23-E93F2BDE3D7C}"/>
              </a:ext>
            </a:extLst>
          </p:cNvPr>
          <p:cNvSpPr txBox="1"/>
          <p:nvPr/>
        </p:nvSpPr>
        <p:spPr>
          <a:xfrm>
            <a:off x="6316981" y="2092399"/>
            <a:ext cx="39166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FF0000"/>
                </a:solidFill>
                <a:effectLst/>
                <a:uLnTx/>
                <a:uFillTx/>
                <a:latin typeface="Coiny" panose="02000903060500060000" pitchFamily="2" charset="0"/>
                <a:ea typeface="+mn-ea"/>
                <a:cs typeface="+mn-cs"/>
              </a:rPr>
              <a:t>KHÁM</a:t>
            </a:r>
            <a:r>
              <a:rPr kumimoji="0" lang="en-US" sz="4800" b="0" i="0" u="none" strike="noStrike" kern="1200" cap="none" spc="0" normalizeH="0" noProof="0" dirty="0" smtClean="0">
                <a:ln>
                  <a:noFill/>
                </a:ln>
                <a:solidFill>
                  <a:srgbClr val="FF0000"/>
                </a:solidFill>
                <a:effectLst/>
                <a:uLnTx/>
                <a:uFillTx/>
                <a:latin typeface="Coiny" panose="02000903060500060000" pitchFamily="2" charset="0"/>
                <a:ea typeface="+mn-ea"/>
                <a:cs typeface="+mn-cs"/>
              </a:rPr>
              <a:t> PHÁ</a:t>
            </a:r>
            <a:endParaRPr kumimoji="0" lang="en-US" sz="4800" b="0"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343171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53" presetClass="entr" presetSubtype="16"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2" presetClass="entr" presetSubtype="2"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2" presetClass="entr" presetSubtype="2"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anim calcmode="lin" valueType="num">
                                      <p:cBhvr>
                                        <p:cTn id="24" dur="500" fill="hold"/>
                                        <p:tgtEl>
                                          <p:spTgt spid="1028"/>
                                        </p:tgtEl>
                                        <p:attrNameLst>
                                          <p:attrName>ppt_x</p:attrName>
                                        </p:attrNameLst>
                                      </p:cBhvr>
                                      <p:tavLst>
                                        <p:tav tm="0">
                                          <p:val>
                                            <p:strVal val="#ppt_x"/>
                                          </p:val>
                                        </p:tav>
                                        <p:tav tm="100000">
                                          <p:val>
                                            <p:strVal val="#ppt_x"/>
                                          </p:val>
                                        </p:tav>
                                      </p:tavLst>
                                    </p:anim>
                                    <p:anim calcmode="lin" valueType="num">
                                      <p:cBhvr>
                                        <p:cTn id="25"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368275"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pic>
        <p:nvPicPr>
          <p:cNvPr id="10" name="Picture 9" descr="A picture containing doll, toy&#10;&#10;Description automatically generated">
            <a:extLst>
              <a:ext uri="{FF2B5EF4-FFF2-40B4-BE49-F238E27FC236}">
                <a16:creationId xmlns:a16="http://schemas.microsoft.com/office/drawing/2014/main" id="{F90F3FA6-8E8A-4BFF-9241-7B19ACA9B6A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133C26F-B910-47BF-A4B1-336A4C00B09E}"/>
              </a:ext>
            </a:extLst>
          </p:cNvPr>
          <p:cNvPicPr>
            <a:picLocks noChangeAspect="1"/>
          </p:cNvPicPr>
          <p:nvPr/>
        </p:nvPicPr>
        <p:blipFill>
          <a:blip r:embed="rId8"/>
          <a:stretch>
            <a:fillRect/>
          </a:stretch>
        </p:blipFill>
        <p:spPr>
          <a:xfrm>
            <a:off x="3452781" y="2693988"/>
            <a:ext cx="5114987" cy="1450974"/>
          </a:xfrm>
          <a:prstGeom prst="rect">
            <a:avLst/>
          </a:prstGeom>
        </p:spPr>
      </p:pic>
    </p:spTree>
    <p:extLst>
      <p:ext uri="{BB962C8B-B14F-4D97-AF65-F5344CB8AC3E}">
        <p14:creationId xmlns:p14="http://schemas.microsoft.com/office/powerpoint/2010/main" val="2539404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62"/>
        <p:cNvGrpSpPr/>
        <p:nvPr/>
      </p:nvGrpSpPr>
      <p:grpSpPr>
        <a:xfrm>
          <a:off x="0" y="0"/>
          <a:ext cx="0" cy="0"/>
          <a:chOff x="0" y="0"/>
          <a:chExt cx="0" cy="0"/>
        </a:xfrm>
      </p:grpSpPr>
      <p:sp>
        <p:nvSpPr>
          <p:cNvPr id="9863" name="Google Shape;9863;p62"/>
          <p:cNvSpPr/>
          <p:nvPr/>
        </p:nvSpPr>
        <p:spPr>
          <a:xfrm>
            <a:off x="12879201" y="2997075"/>
            <a:ext cx="31947" cy="31947"/>
          </a:xfrm>
          <a:custGeom>
            <a:avLst/>
            <a:gdLst/>
            <a:ahLst/>
            <a:cxnLst/>
            <a:rect l="l" t="t" r="r" b="b"/>
            <a:pathLst>
              <a:path w="1302" h="1302" extrusionOk="0">
                <a:moveTo>
                  <a:pt x="667" y="0"/>
                </a:moveTo>
                <a:cubicBezTo>
                  <a:pt x="300" y="0"/>
                  <a:pt x="0" y="267"/>
                  <a:pt x="0" y="634"/>
                </a:cubicBezTo>
                <a:cubicBezTo>
                  <a:pt x="0" y="1001"/>
                  <a:pt x="300" y="1301"/>
                  <a:pt x="667" y="1301"/>
                </a:cubicBezTo>
                <a:cubicBezTo>
                  <a:pt x="1001" y="1301"/>
                  <a:pt x="1301" y="1001"/>
                  <a:pt x="1301" y="634"/>
                </a:cubicBezTo>
                <a:cubicBezTo>
                  <a:pt x="1301" y="267"/>
                  <a:pt x="1001" y="0"/>
                  <a:pt x="6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864" name="Google Shape;9864;p62"/>
          <p:cNvSpPr/>
          <p:nvPr/>
        </p:nvSpPr>
        <p:spPr>
          <a:xfrm>
            <a:off x="12920128" y="3294999"/>
            <a:ext cx="38473" cy="38499"/>
          </a:xfrm>
          <a:custGeom>
            <a:avLst/>
            <a:gdLst/>
            <a:ahLst/>
            <a:cxnLst/>
            <a:rect l="l" t="t" r="r" b="b"/>
            <a:pathLst>
              <a:path w="1568" h="1569" extrusionOk="0">
                <a:moveTo>
                  <a:pt x="801" y="0"/>
                </a:moveTo>
                <a:cubicBezTo>
                  <a:pt x="367" y="0"/>
                  <a:pt x="0" y="334"/>
                  <a:pt x="0" y="768"/>
                </a:cubicBezTo>
                <a:cubicBezTo>
                  <a:pt x="0" y="1201"/>
                  <a:pt x="367" y="1568"/>
                  <a:pt x="801" y="1568"/>
                </a:cubicBezTo>
                <a:cubicBezTo>
                  <a:pt x="1234" y="1568"/>
                  <a:pt x="1568" y="1201"/>
                  <a:pt x="1568" y="768"/>
                </a:cubicBezTo>
                <a:cubicBezTo>
                  <a:pt x="1568" y="334"/>
                  <a:pt x="1234" y="0"/>
                  <a:pt x="8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865" name="Google Shape;9865;p62"/>
          <p:cNvSpPr/>
          <p:nvPr/>
        </p:nvSpPr>
        <p:spPr>
          <a:xfrm>
            <a:off x="12784244" y="3180413"/>
            <a:ext cx="13937" cy="13127"/>
          </a:xfrm>
          <a:custGeom>
            <a:avLst/>
            <a:gdLst/>
            <a:ahLst/>
            <a:cxnLst/>
            <a:rect l="l" t="t" r="r" b="b"/>
            <a:pathLst>
              <a:path w="568" h="535" extrusionOk="0">
                <a:moveTo>
                  <a:pt x="301" y="0"/>
                </a:moveTo>
                <a:cubicBezTo>
                  <a:pt x="134" y="0"/>
                  <a:pt x="1" y="101"/>
                  <a:pt x="1" y="267"/>
                </a:cubicBezTo>
                <a:cubicBezTo>
                  <a:pt x="1" y="434"/>
                  <a:pt x="134" y="534"/>
                  <a:pt x="301" y="534"/>
                </a:cubicBezTo>
                <a:cubicBezTo>
                  <a:pt x="434" y="534"/>
                  <a:pt x="568" y="434"/>
                  <a:pt x="568" y="267"/>
                </a:cubicBezTo>
                <a:cubicBezTo>
                  <a:pt x="568" y="101"/>
                  <a:pt x="434" y="0"/>
                  <a:pt x="3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866" name="Google Shape;9866;p62"/>
          <p:cNvSpPr/>
          <p:nvPr/>
        </p:nvSpPr>
        <p:spPr>
          <a:xfrm>
            <a:off x="12305436" y="3040457"/>
            <a:ext cx="49956" cy="49956"/>
          </a:xfrm>
          <a:custGeom>
            <a:avLst/>
            <a:gdLst/>
            <a:ahLst/>
            <a:cxnLst/>
            <a:rect l="l" t="t" r="r" b="b"/>
            <a:pathLst>
              <a:path w="2036" h="2036" extrusionOk="0">
                <a:moveTo>
                  <a:pt x="1035" y="0"/>
                </a:moveTo>
                <a:cubicBezTo>
                  <a:pt x="468" y="0"/>
                  <a:pt x="1" y="467"/>
                  <a:pt x="1" y="1034"/>
                </a:cubicBezTo>
                <a:cubicBezTo>
                  <a:pt x="1" y="1602"/>
                  <a:pt x="468" y="2035"/>
                  <a:pt x="1035" y="2035"/>
                </a:cubicBezTo>
                <a:cubicBezTo>
                  <a:pt x="1602" y="2035"/>
                  <a:pt x="2036" y="1602"/>
                  <a:pt x="2036" y="1034"/>
                </a:cubicBezTo>
                <a:cubicBezTo>
                  <a:pt x="2036" y="467"/>
                  <a:pt x="1602" y="0"/>
                  <a:pt x="103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nvGrpSpPr>
          <p:cNvPr id="6" name="Group 5"/>
          <p:cNvGrpSpPr/>
          <p:nvPr/>
        </p:nvGrpSpPr>
        <p:grpSpPr>
          <a:xfrm>
            <a:off x="2485971" y="398472"/>
            <a:ext cx="5096097" cy="584775"/>
            <a:chOff x="3226203" y="398472"/>
            <a:chExt cx="5096097" cy="584775"/>
          </a:xfrm>
        </p:grpSpPr>
        <p:grpSp>
          <p:nvGrpSpPr>
            <p:cNvPr id="1147" name="Google Shape;7898;p32"/>
            <p:cNvGrpSpPr/>
            <p:nvPr/>
          </p:nvGrpSpPr>
          <p:grpSpPr>
            <a:xfrm>
              <a:off x="3226203" y="452348"/>
              <a:ext cx="5096097" cy="477025"/>
              <a:chOff x="2023945" y="2856088"/>
              <a:chExt cx="5096097" cy="477025"/>
            </a:xfrm>
          </p:grpSpPr>
          <p:sp>
            <p:nvSpPr>
              <p:cNvPr id="1148" name="Google Shape;7899;p32"/>
              <p:cNvSpPr/>
              <p:nvPr/>
            </p:nvSpPr>
            <p:spPr>
              <a:xfrm>
                <a:off x="202394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solidFill>
                    <a:srgbClr val="841F00"/>
                  </a:solidFill>
                </a:endParaRPr>
              </a:p>
            </p:txBody>
          </p:sp>
          <p:sp>
            <p:nvSpPr>
              <p:cNvPr id="1149" name="Google Shape;7900;p32"/>
              <p:cNvSpPr/>
              <p:nvPr/>
            </p:nvSpPr>
            <p:spPr>
              <a:xfrm>
                <a:off x="474939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solidFill>
                    <a:srgbClr val="841F00"/>
                  </a:solidFill>
                </a:endParaRPr>
              </a:p>
            </p:txBody>
          </p:sp>
          <p:sp>
            <p:nvSpPr>
              <p:cNvPr id="1150" name="Google Shape;7901;p32"/>
              <p:cNvSpPr/>
              <p:nvPr/>
            </p:nvSpPr>
            <p:spPr>
              <a:xfrm>
                <a:off x="3512770"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solidFill>
                    <a:srgbClr val="841F00"/>
                  </a:solidFill>
                </a:endParaRPr>
              </a:p>
            </p:txBody>
          </p:sp>
        </p:grpSp>
        <p:sp>
          <p:nvSpPr>
            <p:cNvPr id="3" name="Rectangle 2"/>
            <p:cNvSpPr/>
            <p:nvPr/>
          </p:nvSpPr>
          <p:spPr>
            <a:xfrm>
              <a:off x="3620656" y="398472"/>
              <a:ext cx="4307192" cy="584775"/>
            </a:xfrm>
            <a:prstGeom prst="rect">
              <a:avLst/>
            </a:prstGeom>
          </p:spPr>
          <p:txBody>
            <a:bodyPr wrap="square">
              <a:spAutoFit/>
            </a:bodyPr>
            <a:lstStyle/>
            <a:p>
              <a:pPr algn="ctr"/>
              <a:r>
                <a:rPr lang="en-US" sz="3200" b="1">
                  <a:solidFill>
                    <a:srgbClr val="1F684C">
                      <a:lumMod val="75000"/>
                    </a:srgbClr>
                  </a:solidFill>
                </a:rPr>
                <a:t>YÊU CẦU CẦN ĐẠT</a:t>
              </a:r>
            </a:p>
          </p:txBody>
        </p:sp>
      </p:grpSp>
      <p:grpSp>
        <p:nvGrpSpPr>
          <p:cNvPr id="4" name="Group 3"/>
          <p:cNvGrpSpPr/>
          <p:nvPr/>
        </p:nvGrpSpPr>
        <p:grpSpPr>
          <a:xfrm>
            <a:off x="611548" y="1469217"/>
            <a:ext cx="967607" cy="925673"/>
            <a:chOff x="775056" y="1261008"/>
            <a:chExt cx="759837" cy="637628"/>
          </a:xfrm>
        </p:grpSpPr>
        <p:sp>
          <p:nvSpPr>
            <p:cNvPr id="1153" name="Google Shape;7930;p34"/>
            <p:cNvSpPr/>
            <p:nvPr/>
          </p:nvSpPr>
          <p:spPr>
            <a:xfrm rot="1213492">
              <a:off x="823452" y="1261008"/>
              <a:ext cx="711441" cy="637628"/>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425" tIns="91425" rIns="91425" bIns="91425" anchor="ctr" anchorCtr="0">
              <a:noAutofit/>
            </a:bodyPr>
            <a:lstStyle/>
            <a:p>
              <a:endParaRPr>
                <a:solidFill>
                  <a:srgbClr val="841F00"/>
                </a:solidFill>
              </a:endParaRPr>
            </a:p>
          </p:txBody>
        </p:sp>
        <p:sp>
          <p:nvSpPr>
            <p:cNvPr id="1154" name="Google Shape;7931;p34"/>
            <p:cNvSpPr/>
            <p:nvPr/>
          </p:nvSpPr>
          <p:spPr>
            <a:xfrm rot="1213492">
              <a:off x="775056" y="1261008"/>
              <a:ext cx="711441" cy="637628"/>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rgbClr val="841F00"/>
                </a:solidFill>
              </a:endParaRPr>
            </a:p>
          </p:txBody>
        </p:sp>
      </p:grpSp>
      <p:sp>
        <p:nvSpPr>
          <p:cNvPr id="1155" name="Google Shape;7935;p34"/>
          <p:cNvSpPr txBox="1">
            <a:spLocks noGrp="1"/>
          </p:cNvSpPr>
          <p:nvPr>
            <p:ph type="title" idx="4294967295"/>
          </p:nvPr>
        </p:nvSpPr>
        <p:spPr>
          <a:xfrm>
            <a:off x="658446" y="1678441"/>
            <a:ext cx="7224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lumMod val="60000"/>
                    <a:lumOff val="40000"/>
                  </a:schemeClr>
                </a:solidFill>
              </a:rPr>
              <a:t>1</a:t>
            </a:r>
            <a:endParaRPr sz="3200" b="1">
              <a:solidFill>
                <a:schemeClr val="tx1">
                  <a:lumMod val="60000"/>
                  <a:lumOff val="40000"/>
                </a:schemeClr>
              </a:solidFill>
            </a:endParaRPr>
          </a:p>
        </p:txBody>
      </p:sp>
      <p:sp>
        <p:nvSpPr>
          <p:cNvPr id="1162" name="Google Shape;7935;p34"/>
          <p:cNvSpPr txBox="1">
            <a:spLocks noGrp="1"/>
          </p:cNvSpPr>
          <p:nvPr>
            <p:ph type="title" idx="4294967295"/>
          </p:nvPr>
        </p:nvSpPr>
        <p:spPr>
          <a:xfrm>
            <a:off x="0" y="3514725"/>
            <a:ext cx="722313" cy="3873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tx1">
                    <a:lumMod val="60000"/>
                    <a:lumOff val="40000"/>
                  </a:schemeClr>
                </a:solidFill>
              </a:rPr>
              <a:t>2</a:t>
            </a:r>
            <a:endParaRPr sz="3200" b="1" dirty="0">
              <a:solidFill>
                <a:schemeClr val="tx1">
                  <a:lumMod val="60000"/>
                  <a:lumOff val="40000"/>
                </a:schemeClr>
              </a:solidFill>
            </a:endParaRPr>
          </a:p>
        </p:txBody>
      </p:sp>
      <p:sp>
        <p:nvSpPr>
          <p:cNvPr id="28" name="Google Shape;7935;p34"/>
          <p:cNvSpPr txBox="1">
            <a:spLocks noGrp="1"/>
          </p:cNvSpPr>
          <p:nvPr>
            <p:ph type="title" idx="4294967295"/>
          </p:nvPr>
        </p:nvSpPr>
        <p:spPr>
          <a:xfrm>
            <a:off x="0" y="5099050"/>
            <a:ext cx="722313" cy="3873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tx1">
                    <a:lumMod val="60000"/>
                    <a:lumOff val="40000"/>
                  </a:schemeClr>
                </a:solidFill>
              </a:rPr>
              <a:t>3</a:t>
            </a:r>
            <a:endParaRPr sz="3200" b="1" dirty="0">
              <a:solidFill>
                <a:schemeClr val="tx1">
                  <a:lumMod val="60000"/>
                  <a:lumOff val="40000"/>
                </a:schemeClr>
              </a:solidFill>
            </a:endParaRPr>
          </a:p>
        </p:txBody>
      </p:sp>
      <p:sp>
        <p:nvSpPr>
          <p:cNvPr id="5" name="Rounded Rectangle 4"/>
          <p:cNvSpPr/>
          <p:nvPr/>
        </p:nvSpPr>
        <p:spPr>
          <a:xfrm>
            <a:off x="1566052" y="1366910"/>
            <a:ext cx="6985519" cy="1584039"/>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just"/>
            <a:r>
              <a:rPr lang="en-US" sz="2400" dirty="0">
                <a:solidFill>
                  <a:srgbClr val="C00000"/>
                </a:solidFill>
              </a:rPr>
              <a:t>. </a:t>
            </a:r>
          </a:p>
        </p:txBody>
      </p:sp>
      <p:sp>
        <p:nvSpPr>
          <p:cNvPr id="1158" name="Rounded Rectangle 1157"/>
          <p:cNvSpPr/>
          <p:nvPr/>
        </p:nvSpPr>
        <p:spPr>
          <a:xfrm>
            <a:off x="1566053" y="3291297"/>
            <a:ext cx="6985518" cy="1371177"/>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endParaRPr lang="en-US" sz="2400" dirty="0">
              <a:solidFill>
                <a:srgbClr val="C00000"/>
              </a:solidFill>
            </a:endParaRPr>
          </a:p>
        </p:txBody>
      </p:sp>
      <p:grpSp>
        <p:nvGrpSpPr>
          <p:cNvPr id="1159" name="Group 1158"/>
          <p:cNvGrpSpPr/>
          <p:nvPr/>
        </p:nvGrpSpPr>
        <p:grpSpPr>
          <a:xfrm>
            <a:off x="590212" y="3305661"/>
            <a:ext cx="967607" cy="925673"/>
            <a:chOff x="775056" y="1261008"/>
            <a:chExt cx="759837" cy="637628"/>
          </a:xfrm>
        </p:grpSpPr>
        <p:sp>
          <p:nvSpPr>
            <p:cNvPr id="1160" name="Google Shape;7930;p34"/>
            <p:cNvSpPr/>
            <p:nvPr/>
          </p:nvSpPr>
          <p:spPr>
            <a:xfrm rot="1213492">
              <a:off x="823452" y="1261008"/>
              <a:ext cx="711441" cy="637628"/>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425" tIns="91425" rIns="91425" bIns="91425" anchor="ctr" anchorCtr="0">
              <a:noAutofit/>
            </a:bodyPr>
            <a:lstStyle/>
            <a:p>
              <a:endParaRPr>
                <a:solidFill>
                  <a:srgbClr val="841F00"/>
                </a:solidFill>
              </a:endParaRPr>
            </a:p>
          </p:txBody>
        </p:sp>
        <p:sp>
          <p:nvSpPr>
            <p:cNvPr id="1161" name="Google Shape;7931;p34"/>
            <p:cNvSpPr/>
            <p:nvPr/>
          </p:nvSpPr>
          <p:spPr>
            <a:xfrm rot="1213492">
              <a:off x="775056" y="1261008"/>
              <a:ext cx="711441" cy="637628"/>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rgbClr val="841F00"/>
                </a:solidFill>
              </a:endParaRPr>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146" y="2132541"/>
            <a:ext cx="2356825" cy="1865788"/>
          </a:xfrm>
          <a:prstGeom prst="rect">
            <a:avLst/>
          </a:prstGeom>
        </p:spPr>
      </p:pic>
      <p:sp>
        <p:nvSpPr>
          <p:cNvPr id="2" name="Rectangle 1"/>
          <p:cNvSpPr/>
          <p:nvPr/>
        </p:nvSpPr>
        <p:spPr>
          <a:xfrm>
            <a:off x="1758454" y="1558764"/>
            <a:ext cx="6096000" cy="1200329"/>
          </a:xfrm>
          <a:prstGeom prst="rect">
            <a:avLst/>
          </a:prstGeom>
        </p:spPr>
        <p:txBody>
          <a:bodyPr>
            <a:spAutoFit/>
          </a:bodyPr>
          <a:lstStyle/>
          <a:p>
            <a:r>
              <a:rPr lang="nl-NL" sz="2400" dirty="0">
                <a:solidFill>
                  <a:srgbClr val="841F00"/>
                </a:solidFill>
              </a:rPr>
              <a:t>Nhận biết được câu kể, câu hỏi, câu cảm, câu khiến thể hiện qua dấu câu, qua từ đánh dấu kiểu câu và công dụng kiểu câu.</a:t>
            </a:r>
            <a:endParaRPr lang="en-US" sz="2400" dirty="0">
              <a:solidFill>
                <a:srgbClr val="841F00"/>
              </a:solidFill>
            </a:endParaRPr>
          </a:p>
        </p:txBody>
      </p:sp>
      <p:sp>
        <p:nvSpPr>
          <p:cNvPr id="24" name="Rounded Rectangle 23"/>
          <p:cNvSpPr/>
          <p:nvPr/>
        </p:nvSpPr>
        <p:spPr>
          <a:xfrm>
            <a:off x="1689895" y="4875398"/>
            <a:ext cx="6985518" cy="1371177"/>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endParaRPr lang="en-US" sz="2400" dirty="0">
              <a:solidFill>
                <a:srgbClr val="C00000"/>
              </a:solidFill>
            </a:endParaRPr>
          </a:p>
        </p:txBody>
      </p:sp>
      <p:grpSp>
        <p:nvGrpSpPr>
          <p:cNvPr id="25" name="Group 24"/>
          <p:cNvGrpSpPr/>
          <p:nvPr/>
        </p:nvGrpSpPr>
        <p:grpSpPr>
          <a:xfrm>
            <a:off x="714054" y="4889762"/>
            <a:ext cx="967607" cy="925673"/>
            <a:chOff x="775056" y="1261008"/>
            <a:chExt cx="759837" cy="637628"/>
          </a:xfrm>
        </p:grpSpPr>
        <p:sp>
          <p:nvSpPr>
            <p:cNvPr id="26" name="Google Shape;7930;p34"/>
            <p:cNvSpPr/>
            <p:nvPr/>
          </p:nvSpPr>
          <p:spPr>
            <a:xfrm rot="1213492">
              <a:off x="823452" y="1261008"/>
              <a:ext cx="711441" cy="637628"/>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425" tIns="91425" rIns="91425" bIns="91425" anchor="ctr" anchorCtr="0">
              <a:noAutofit/>
            </a:bodyPr>
            <a:lstStyle/>
            <a:p>
              <a:endParaRPr>
                <a:solidFill>
                  <a:srgbClr val="841F00"/>
                </a:solidFill>
              </a:endParaRPr>
            </a:p>
          </p:txBody>
        </p:sp>
        <p:sp>
          <p:nvSpPr>
            <p:cNvPr id="27" name="Google Shape;7931;p34"/>
            <p:cNvSpPr/>
            <p:nvPr/>
          </p:nvSpPr>
          <p:spPr>
            <a:xfrm rot="1213492">
              <a:off x="775056" y="1261008"/>
              <a:ext cx="711441" cy="637628"/>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rgbClr val="841F00"/>
                </a:solidFill>
              </a:endParaRPr>
            </a:p>
          </p:txBody>
        </p:sp>
      </p:grpSp>
      <p:sp>
        <p:nvSpPr>
          <p:cNvPr id="7" name="Rectangle 6"/>
          <p:cNvSpPr/>
          <p:nvPr/>
        </p:nvSpPr>
        <p:spPr>
          <a:xfrm>
            <a:off x="1752108" y="3462145"/>
            <a:ext cx="6096000" cy="1200329"/>
          </a:xfrm>
          <a:prstGeom prst="rect">
            <a:avLst/>
          </a:prstGeom>
        </p:spPr>
        <p:txBody>
          <a:bodyPr>
            <a:spAutoFit/>
          </a:bodyPr>
          <a:lstStyle/>
          <a:p>
            <a:r>
              <a:rPr lang="nl-NL" sz="2400" dirty="0">
                <a:solidFill>
                  <a:srgbClr val="841F00"/>
                </a:solidFill>
              </a:rPr>
              <a:t>Điền được các từ chỉ sự vât để hoàn thành câu, nắm được tác dụng của dấu phẩy trong câu.</a:t>
            </a:r>
            <a:endParaRPr lang="en-US" sz="2400" dirty="0">
              <a:solidFill>
                <a:srgbClr val="841F00"/>
              </a:solidFill>
            </a:endParaRPr>
          </a:p>
        </p:txBody>
      </p:sp>
      <p:sp>
        <p:nvSpPr>
          <p:cNvPr id="8" name="Rectangle 7"/>
          <p:cNvSpPr/>
          <p:nvPr/>
        </p:nvSpPr>
        <p:spPr>
          <a:xfrm>
            <a:off x="1963490" y="5191654"/>
            <a:ext cx="6377067" cy="461665"/>
          </a:xfrm>
          <a:prstGeom prst="rect">
            <a:avLst/>
          </a:prstGeom>
        </p:spPr>
        <p:txBody>
          <a:bodyPr wrap="none">
            <a:spAutoFit/>
          </a:bodyPr>
          <a:lstStyle/>
          <a:p>
            <a:r>
              <a:rPr lang="en-US" sz="2400" dirty="0" err="1">
                <a:solidFill>
                  <a:srgbClr val="841F00"/>
                </a:solidFill>
              </a:rPr>
              <a:t>Biết</a:t>
            </a:r>
            <a:r>
              <a:rPr lang="en-US" sz="2400" dirty="0">
                <a:solidFill>
                  <a:srgbClr val="841F00"/>
                </a:solidFill>
              </a:rPr>
              <a:t> </a:t>
            </a:r>
            <a:r>
              <a:rPr lang="en-US" sz="2400" dirty="0" err="1">
                <a:solidFill>
                  <a:srgbClr val="841F00"/>
                </a:solidFill>
              </a:rPr>
              <a:t>đặt</a:t>
            </a:r>
            <a:r>
              <a:rPr lang="en-US" sz="2400" dirty="0">
                <a:solidFill>
                  <a:srgbClr val="841F00"/>
                </a:solidFill>
              </a:rPr>
              <a:t> </a:t>
            </a:r>
            <a:r>
              <a:rPr lang="en-US" sz="2400" dirty="0" err="1">
                <a:solidFill>
                  <a:srgbClr val="841F00"/>
                </a:solidFill>
              </a:rPr>
              <a:t>câu</a:t>
            </a:r>
            <a:r>
              <a:rPr lang="en-US" sz="2400" dirty="0">
                <a:solidFill>
                  <a:srgbClr val="841F00"/>
                </a:solidFill>
              </a:rPr>
              <a:t> </a:t>
            </a:r>
            <a:r>
              <a:rPr lang="en-US" sz="2400" dirty="0" err="1">
                <a:solidFill>
                  <a:srgbClr val="841F00"/>
                </a:solidFill>
              </a:rPr>
              <a:t>hỏi</a:t>
            </a:r>
            <a:r>
              <a:rPr lang="en-US" sz="2400" dirty="0">
                <a:solidFill>
                  <a:srgbClr val="841F00"/>
                </a:solidFill>
              </a:rPr>
              <a:t>, </a:t>
            </a:r>
            <a:r>
              <a:rPr lang="en-US" sz="2400" dirty="0" err="1">
                <a:solidFill>
                  <a:srgbClr val="841F00"/>
                </a:solidFill>
              </a:rPr>
              <a:t>câu</a:t>
            </a:r>
            <a:r>
              <a:rPr lang="en-US" sz="2400" dirty="0">
                <a:solidFill>
                  <a:srgbClr val="841F00"/>
                </a:solidFill>
              </a:rPr>
              <a:t> </a:t>
            </a:r>
            <a:r>
              <a:rPr lang="en-US" sz="2400" dirty="0" err="1">
                <a:solidFill>
                  <a:srgbClr val="841F00"/>
                </a:solidFill>
              </a:rPr>
              <a:t>cảm</a:t>
            </a:r>
            <a:r>
              <a:rPr lang="en-US" sz="2400" dirty="0">
                <a:solidFill>
                  <a:srgbClr val="841F00"/>
                </a:solidFill>
              </a:rPr>
              <a:t>, </a:t>
            </a:r>
            <a:r>
              <a:rPr lang="en-US" sz="2400" dirty="0" err="1">
                <a:solidFill>
                  <a:srgbClr val="841F00"/>
                </a:solidFill>
              </a:rPr>
              <a:t>câu</a:t>
            </a:r>
            <a:r>
              <a:rPr lang="en-US" sz="2400" dirty="0">
                <a:solidFill>
                  <a:srgbClr val="841F00"/>
                </a:solidFill>
              </a:rPr>
              <a:t> </a:t>
            </a:r>
            <a:r>
              <a:rPr lang="en-US" sz="2400" dirty="0" err="1">
                <a:solidFill>
                  <a:srgbClr val="841F00"/>
                </a:solidFill>
              </a:rPr>
              <a:t>kể</a:t>
            </a:r>
            <a:r>
              <a:rPr lang="en-US" sz="2400" dirty="0">
                <a:solidFill>
                  <a:srgbClr val="841F00"/>
                </a:solidFill>
              </a:rPr>
              <a:t>, </a:t>
            </a:r>
            <a:r>
              <a:rPr lang="en-US" sz="2400" dirty="0" err="1">
                <a:solidFill>
                  <a:srgbClr val="841F00"/>
                </a:solidFill>
              </a:rPr>
              <a:t>câu</a:t>
            </a:r>
            <a:r>
              <a:rPr lang="en-US" sz="2400" dirty="0">
                <a:solidFill>
                  <a:srgbClr val="841F00"/>
                </a:solidFill>
              </a:rPr>
              <a:t> </a:t>
            </a:r>
            <a:r>
              <a:rPr lang="en-US" sz="2400" dirty="0" err="1">
                <a:solidFill>
                  <a:srgbClr val="841F00"/>
                </a:solidFill>
              </a:rPr>
              <a:t>khiến</a:t>
            </a:r>
            <a:r>
              <a:rPr lang="en-US" sz="2400" dirty="0">
                <a:solidFill>
                  <a:srgbClr val="841F00"/>
                </a:solidFill>
              </a:rPr>
              <a:t>.</a:t>
            </a:r>
            <a:r>
              <a:rPr lang="en-US" sz="2400" b="1" dirty="0">
                <a:solidFill>
                  <a:srgbClr val="841F00"/>
                </a:solidFill>
              </a:rPr>
              <a:t> </a:t>
            </a:r>
            <a:endParaRPr lang="en-US" sz="2400" dirty="0">
              <a:solidFill>
                <a:srgbClr val="841F00"/>
              </a:solidFill>
            </a:endParaRPr>
          </a:p>
        </p:txBody>
      </p:sp>
    </p:spTree>
    <p:extLst>
      <p:ext uri="{BB962C8B-B14F-4D97-AF65-F5344CB8AC3E}">
        <p14:creationId xmlns:p14="http://schemas.microsoft.com/office/powerpoint/2010/main" val="7597826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plus(in)">
                                      <p:cBhvr>
                                        <p:cTn id="7" dur="2000"/>
                                        <p:tgtEl>
                                          <p:spTgt spid="1155"/>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162"/>
                                        </p:tgtEl>
                                        <p:attrNameLst>
                                          <p:attrName>style.visibility</p:attrName>
                                        </p:attrNameLst>
                                      </p:cBhvr>
                                      <p:to>
                                        <p:strVal val="visible"/>
                                      </p:to>
                                    </p:set>
                                    <p:animEffect transition="in" filter="plus(in)">
                                      <p:cBhvr>
                                        <p:cTn id="16" dur="2000"/>
                                        <p:tgtEl>
                                          <p:spTgt spid="1162"/>
                                        </p:tgtEl>
                                      </p:cBhvr>
                                    </p:animEffect>
                                  </p:childTnLst>
                                </p:cTn>
                              </p:par>
                              <p:par>
                                <p:cTn id="17" presetID="13" presetClass="entr" presetSubtype="16" fill="hold" nodeType="withEffect">
                                  <p:stCondLst>
                                    <p:cond delay="0"/>
                                  </p:stCondLst>
                                  <p:childTnLst>
                                    <p:set>
                                      <p:cBhvr>
                                        <p:cTn id="18" dur="1" fill="hold">
                                          <p:stCondLst>
                                            <p:cond delay="0"/>
                                          </p:stCondLst>
                                        </p:cTn>
                                        <p:tgtEl>
                                          <p:spTgt spid="1159"/>
                                        </p:tgtEl>
                                        <p:attrNameLst>
                                          <p:attrName>style.visibility</p:attrName>
                                        </p:attrNameLst>
                                      </p:cBhvr>
                                      <p:to>
                                        <p:strVal val="visible"/>
                                      </p:to>
                                    </p:set>
                                    <p:animEffect transition="in" filter="plus(in)">
                                      <p:cBhvr>
                                        <p:cTn id="19" dur="2000"/>
                                        <p:tgtEl>
                                          <p:spTgt spid="1159"/>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158"/>
                                        </p:tgtEl>
                                        <p:attrNameLst>
                                          <p:attrName>style.visibility</p:attrName>
                                        </p:attrNameLst>
                                      </p:cBhvr>
                                      <p:to>
                                        <p:strVal val="visible"/>
                                      </p:to>
                                    </p:set>
                                    <p:animEffect transition="in" filter="plus(in)">
                                      <p:cBhvr>
                                        <p:cTn id="22" dur="2000"/>
                                        <p:tgtEl>
                                          <p:spTgt spid="1158"/>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1000"/>
                                        <p:tgtEl>
                                          <p:spTgt spid="22"/>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plus(in)">
                                      <p:cBhvr>
                                        <p:cTn id="28" dur="2000"/>
                                        <p:tgtEl>
                                          <p:spTgt spid="28"/>
                                        </p:tgtEl>
                                      </p:cBhvr>
                                    </p:animEffect>
                                  </p:childTnLst>
                                </p:cTn>
                              </p:par>
                              <p:par>
                                <p:cTn id="29" presetID="13" presetClass="entr" presetSubtype="16"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plus(in)">
                                      <p:cBhvr>
                                        <p:cTn id="31" dur="2000"/>
                                        <p:tgtEl>
                                          <p:spTgt spid="25"/>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plus(in)">
                                      <p:cBhvr>
                                        <p:cTn id="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1162" grpId="0"/>
      <p:bldP spid="28" grpId="0"/>
      <p:bldP spid="5" grpId="0" animBg="1"/>
      <p:bldP spid="1158"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5011" y="247650"/>
            <a:ext cx="10860708" cy="634364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9" name="TextBox 28">
            <a:extLst>
              <a:ext uri="{FF2B5EF4-FFF2-40B4-BE49-F238E27FC236}">
                <a16:creationId xmlns:a16="http://schemas.microsoft.com/office/drawing/2014/main" id="{2C91287F-6FD2-412A-95A7-21632CCE99C7}"/>
              </a:ext>
            </a:extLst>
          </p:cNvPr>
          <p:cNvSpPr txBox="1"/>
          <p:nvPr/>
        </p:nvSpPr>
        <p:spPr>
          <a:xfrm>
            <a:off x="1312602" y="255716"/>
            <a:ext cx="9955473" cy="584775"/>
          </a:xfrm>
          <a:prstGeom prst="rect">
            <a:avLst/>
          </a:prstGeom>
          <a:noFill/>
        </p:spPr>
        <p:txBody>
          <a:bodyPr wrap="square">
            <a:spAutoFit/>
          </a:bodyPr>
          <a:lstStyle/>
          <a:p>
            <a:pPr lvl="0" algn="just">
              <a:defRPr/>
            </a:pPr>
            <a:r>
              <a:rPr lang="en-US" sz="3200" b="1" dirty="0">
                <a:solidFill>
                  <a:srgbClr val="00B050"/>
                </a:solidFill>
                <a:latin typeface="Calibri"/>
              </a:rPr>
              <a:t>4. </a:t>
            </a:r>
            <a:r>
              <a:rPr lang="vi-VN" sz="3200" b="1" dirty="0">
                <a:solidFill>
                  <a:srgbClr val="00B050"/>
                </a:solidFill>
                <a:latin typeface="Calibri"/>
              </a:rPr>
              <a:t>Mỗi câu trong truyện vui dưới đây thuộc kiểu câu nào?</a:t>
            </a:r>
            <a:endParaRPr kumimoji="0" lang="en-US" sz="3200" b="1" i="0" u="none" strike="noStrike" kern="1200" cap="none" spc="0" normalizeH="0" baseline="0" noProof="0" dirty="0">
              <a:ln>
                <a:noFill/>
              </a:ln>
              <a:solidFill>
                <a:srgbClr val="00B050"/>
              </a:solidFill>
              <a:effectLst/>
              <a:uLnTx/>
              <a:uFillTx/>
              <a:latin typeface="Calibri"/>
              <a:ea typeface="+mn-ea"/>
              <a:cs typeface="+mn-cs"/>
            </a:endParaRPr>
          </a:p>
        </p:txBody>
      </p:sp>
      <p:sp>
        <p:nvSpPr>
          <p:cNvPr id="3" name="TextBox 2">
            <a:extLst>
              <a:ext uri="{FF2B5EF4-FFF2-40B4-BE49-F238E27FC236}">
                <a16:creationId xmlns:a16="http://schemas.microsoft.com/office/drawing/2014/main" id="{97323F3B-6EDC-484C-907B-713B6892F040}"/>
              </a:ext>
            </a:extLst>
          </p:cNvPr>
          <p:cNvSpPr txBox="1"/>
          <p:nvPr/>
        </p:nvSpPr>
        <p:spPr>
          <a:xfrm>
            <a:off x="1219200" y="1419225"/>
            <a:ext cx="9715500" cy="4524315"/>
          </a:xfrm>
          <a:prstGeom prst="rect">
            <a:avLst/>
          </a:prstGeom>
          <a:noFill/>
        </p:spPr>
        <p:txBody>
          <a:bodyPr wrap="square" rtlCol="0">
            <a:spAutoFit/>
          </a:bodyPr>
          <a:lstStyle/>
          <a:p>
            <a:pPr algn="ctr"/>
            <a:r>
              <a:rPr lang="vi-VN" sz="3200" b="1" dirty="0">
                <a:latin typeface="Arial-Rounded" panose="020B0500000000000000" pitchFamily="34" charset="0"/>
                <a:ea typeface="Arial-Rounded" panose="020B0500000000000000" pitchFamily="34" charset="0"/>
                <a:cs typeface="Arial-Rounded" panose="020B0500000000000000" pitchFamily="34" charset="0"/>
              </a:rPr>
              <a:t>Chuẩn bị bài</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Mẹ: - (1) Trời ơi! (2) Sao con đi ngủ sớm thế? (3) Dậy chuẩn bị bài ngày mai đi!</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Con: - (4) Con đang chuẩn bị bài. (5) Xin mẹ nói nhỏ một chút! (6) Thầy giáo ra đề bài cho chúng con là “Kể lại một giấc mơ của em.”. (7) Con ngủ sớm xem mơ thấy gì để ngày mai còn kể.</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Mẹ: - (8) Ôi trời đất ơi!</a:t>
            </a:r>
          </a:p>
          <a:p>
            <a:pPr algn="r"/>
            <a:r>
              <a:rPr lang="vi-VN" sz="3200" dirty="0">
                <a:latin typeface="Arial-Rounded" panose="020B0500000000000000" pitchFamily="34" charset="0"/>
                <a:ea typeface="Arial-Rounded" panose="020B0500000000000000" pitchFamily="34" charset="0"/>
                <a:cs typeface="Arial-Rounded" panose="020B0500000000000000" pitchFamily="34" charset="0"/>
              </a:rPr>
              <a:t>(Phỏng theo Phư-di-cô Phư-di-ô)</a:t>
            </a:r>
          </a:p>
        </p:txBody>
      </p:sp>
    </p:spTree>
    <p:extLst>
      <p:ext uri="{BB962C8B-B14F-4D97-AF65-F5344CB8AC3E}">
        <p14:creationId xmlns:p14="http://schemas.microsoft.com/office/powerpoint/2010/main" val="4186450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by="(-#ppt_w*2)" calcmode="lin" valueType="num">
                                      <p:cBhvr rctx="PPT">
                                        <p:cTn id="7" dur="250" autoRev="1" fill="hold">
                                          <p:stCondLst>
                                            <p:cond delay="0"/>
                                          </p:stCondLst>
                                        </p:cTn>
                                        <p:tgtEl>
                                          <p:spTgt spid="29"/>
                                        </p:tgtEl>
                                        <p:attrNameLst>
                                          <p:attrName>ppt_w</p:attrName>
                                        </p:attrNameLst>
                                      </p:cBhvr>
                                    </p:anim>
                                    <p:anim by="(#ppt_w*0.50)" calcmode="lin" valueType="num">
                                      <p:cBhvr>
                                        <p:cTn id="8" dur="250" decel="50000" autoRev="1" fill="hold">
                                          <p:stCondLst>
                                            <p:cond delay="0"/>
                                          </p:stCondLst>
                                        </p:cTn>
                                        <p:tgtEl>
                                          <p:spTgt spid="29"/>
                                        </p:tgtEl>
                                        <p:attrNameLst>
                                          <p:attrName>ppt_x</p:attrName>
                                        </p:attrNameLst>
                                      </p:cBhvr>
                                    </p:anim>
                                    <p:anim from="(-#ppt_h/2)" to="(#ppt_y)" calcmode="lin" valueType="num">
                                      <p:cBhvr>
                                        <p:cTn id="9" dur="500" fill="hold">
                                          <p:stCondLst>
                                            <p:cond delay="0"/>
                                          </p:stCondLst>
                                        </p:cTn>
                                        <p:tgtEl>
                                          <p:spTgt spid="29"/>
                                        </p:tgtEl>
                                        <p:attrNameLst>
                                          <p:attrName>ppt_y</p:attrName>
                                        </p:attrNameLst>
                                      </p:cBhvr>
                                    </p:anim>
                                    <p:animRot by="21600000">
                                      <p:cBhvr>
                                        <p:cTn id="10" dur="500" fill="hold">
                                          <p:stCondLst>
                                            <p:cond delay="0"/>
                                          </p:stCondLst>
                                        </p:cTn>
                                        <p:tgtEl>
                                          <p:spTgt spid="2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5011" y="247650"/>
            <a:ext cx="10860708" cy="634364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grpSp>
        <p:nvGrpSpPr>
          <p:cNvPr id="11" name="Group 10">
            <a:extLst>
              <a:ext uri="{FF2B5EF4-FFF2-40B4-BE49-F238E27FC236}">
                <a16:creationId xmlns:a16="http://schemas.microsoft.com/office/drawing/2014/main" id="{5978CEA2-37FD-4569-88A7-F4DECFC386FF}"/>
              </a:ext>
            </a:extLst>
          </p:cNvPr>
          <p:cNvGrpSpPr/>
          <p:nvPr/>
        </p:nvGrpSpPr>
        <p:grpSpPr>
          <a:xfrm>
            <a:off x="1367765" y="662608"/>
            <a:ext cx="2560320" cy="2560320"/>
            <a:chOff x="1367765" y="662608"/>
            <a:chExt cx="2560320" cy="2560320"/>
          </a:xfrm>
        </p:grpSpPr>
        <p:pic>
          <p:nvPicPr>
            <p:cNvPr id="12" name="Picture 2" descr="Purple Bubble Transparent">
              <a:extLst>
                <a:ext uri="{FF2B5EF4-FFF2-40B4-BE49-F238E27FC236}">
                  <a16:creationId xmlns:a16="http://schemas.microsoft.com/office/drawing/2014/main" id="{95E6E481-A552-4595-94F8-787B6AA27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765"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9AEE8AE-ACEF-4CCB-B369-5B4C1134693D}"/>
                </a:ext>
              </a:extLst>
            </p:cNvPr>
            <p:cNvSpPr txBox="1"/>
            <p:nvPr/>
          </p:nvSpPr>
          <p:spPr>
            <a:xfrm>
              <a:off x="1680216" y="1450085"/>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66"/>
                  </a:solidFill>
                  <a:effectLst>
                    <a:outerShdw blurRad="38100" dist="38100" dir="2700000" algn="tl">
                      <a:srgbClr val="000000">
                        <a:alpha val="43137"/>
                      </a:srgbClr>
                    </a:outerShdw>
                  </a:effectLst>
                  <a:latin typeface="Calibri"/>
                </a:rPr>
                <a:t>Câu</a:t>
              </a:r>
              <a:r>
                <a:rPr lang="en-US" sz="3200" b="1" dirty="0">
                  <a:solidFill>
                    <a:srgbClr val="FF0066"/>
                  </a:solidFill>
                  <a:effectLst>
                    <a:outerShdw blurRad="38100" dist="38100" dir="2700000" algn="tl">
                      <a:srgbClr val="000000">
                        <a:alpha val="43137"/>
                      </a:srgbClr>
                    </a:outerShdw>
                  </a:effectLst>
                  <a:latin typeface="Calibri"/>
                </a:rPr>
                <a:t> </a:t>
              </a:r>
              <a:r>
                <a:rPr lang="en-US" sz="3200" b="1" dirty="0" err="1">
                  <a:solidFill>
                    <a:srgbClr val="FF0066"/>
                  </a:solidFill>
                  <a:effectLst>
                    <a:outerShdw blurRad="38100" dist="38100" dir="2700000" algn="tl">
                      <a:srgbClr val="000000">
                        <a:alpha val="43137"/>
                      </a:srgbClr>
                    </a:outerShdw>
                  </a:effectLst>
                  <a:latin typeface="Calibri"/>
                </a:rPr>
                <a:t>cảm</a:t>
              </a:r>
              <a:endParaRPr kumimoji="0" lang="en-US" sz="3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endParaRPr>
            </a:p>
          </p:txBody>
        </p:sp>
      </p:grpSp>
      <p:sp>
        <p:nvSpPr>
          <p:cNvPr id="16" name="TextBox 15">
            <a:extLst>
              <a:ext uri="{FF2B5EF4-FFF2-40B4-BE49-F238E27FC236}">
                <a16:creationId xmlns:a16="http://schemas.microsoft.com/office/drawing/2014/main" id="{3CAE5D3C-7C1E-44A2-BA88-03C78F371FB6}"/>
              </a:ext>
            </a:extLst>
          </p:cNvPr>
          <p:cNvSpPr txBox="1"/>
          <p:nvPr/>
        </p:nvSpPr>
        <p:spPr>
          <a:xfrm>
            <a:off x="3971925" y="739259"/>
            <a:ext cx="6362700" cy="707886"/>
          </a:xfrm>
          <a:prstGeom prst="rect">
            <a:avLst/>
          </a:prstGeom>
          <a:noFill/>
        </p:spPr>
        <p:txBody>
          <a:bodyPr wrap="square">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1) Trời ơi! </a:t>
            </a:r>
            <a:endParaRPr lang="en-US" sz="4000" dirty="0"/>
          </a:p>
        </p:txBody>
      </p:sp>
      <p:sp>
        <p:nvSpPr>
          <p:cNvPr id="17" name="TextBox 16">
            <a:extLst>
              <a:ext uri="{FF2B5EF4-FFF2-40B4-BE49-F238E27FC236}">
                <a16:creationId xmlns:a16="http://schemas.microsoft.com/office/drawing/2014/main" id="{7AE7CAB8-6E87-4353-96EE-CE3EC9E59FC8}"/>
              </a:ext>
            </a:extLst>
          </p:cNvPr>
          <p:cNvSpPr txBox="1"/>
          <p:nvPr/>
        </p:nvSpPr>
        <p:spPr>
          <a:xfrm>
            <a:off x="4019550" y="1520309"/>
            <a:ext cx="6362700" cy="707886"/>
          </a:xfrm>
          <a:prstGeom prst="rect">
            <a:avLst/>
          </a:prstGeom>
          <a:noFill/>
        </p:spPr>
        <p:txBody>
          <a:bodyPr wrap="square">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8) Ôi trời đất ơi!</a:t>
            </a:r>
          </a:p>
        </p:txBody>
      </p:sp>
      <p:grpSp>
        <p:nvGrpSpPr>
          <p:cNvPr id="18" name="Group 17">
            <a:extLst>
              <a:ext uri="{FF2B5EF4-FFF2-40B4-BE49-F238E27FC236}">
                <a16:creationId xmlns:a16="http://schemas.microsoft.com/office/drawing/2014/main" id="{12B458B5-69A4-4661-9B5B-C19C47E68E5A}"/>
              </a:ext>
            </a:extLst>
          </p:cNvPr>
          <p:cNvGrpSpPr/>
          <p:nvPr/>
        </p:nvGrpSpPr>
        <p:grpSpPr>
          <a:xfrm>
            <a:off x="1329665" y="3253408"/>
            <a:ext cx="2560320" cy="2560320"/>
            <a:chOff x="1367765" y="662608"/>
            <a:chExt cx="2560320" cy="2560320"/>
          </a:xfrm>
        </p:grpSpPr>
        <p:pic>
          <p:nvPicPr>
            <p:cNvPr id="19" name="Picture 2" descr="Purple Bubble Transparent">
              <a:extLst>
                <a:ext uri="{FF2B5EF4-FFF2-40B4-BE49-F238E27FC236}">
                  <a16:creationId xmlns:a16="http://schemas.microsoft.com/office/drawing/2014/main" id="{64B6B9BA-021E-4D50-9655-F667CC54B8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765"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85880DC-B195-4665-9D45-D18E455C114F}"/>
                </a:ext>
              </a:extLst>
            </p:cNvPr>
            <p:cNvSpPr txBox="1"/>
            <p:nvPr/>
          </p:nvSpPr>
          <p:spPr>
            <a:xfrm>
              <a:off x="1680216" y="1450085"/>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66"/>
                  </a:solidFill>
                  <a:effectLst>
                    <a:outerShdw blurRad="38100" dist="38100" dir="2700000" algn="tl">
                      <a:srgbClr val="000000">
                        <a:alpha val="43137"/>
                      </a:srgbClr>
                    </a:outerShdw>
                  </a:effectLst>
                  <a:latin typeface="Calibri"/>
                </a:rPr>
                <a:t>Câu</a:t>
              </a:r>
              <a:r>
                <a:rPr lang="en-US" sz="3200" b="1" dirty="0">
                  <a:solidFill>
                    <a:srgbClr val="FF0066"/>
                  </a:solidFill>
                  <a:effectLst>
                    <a:outerShdw blurRad="38100" dist="38100" dir="2700000" algn="tl">
                      <a:srgbClr val="000000">
                        <a:alpha val="43137"/>
                      </a:srgbClr>
                    </a:outerShdw>
                  </a:effectLst>
                  <a:latin typeface="Calibri"/>
                </a:rPr>
                <a:t> </a:t>
              </a:r>
              <a:r>
                <a:rPr lang="en-US" sz="3200" b="1" dirty="0" err="1">
                  <a:solidFill>
                    <a:srgbClr val="FF0066"/>
                  </a:solidFill>
                  <a:effectLst>
                    <a:outerShdw blurRad="38100" dist="38100" dir="2700000" algn="tl">
                      <a:srgbClr val="000000">
                        <a:alpha val="43137"/>
                      </a:srgbClr>
                    </a:outerShdw>
                  </a:effectLst>
                  <a:latin typeface="Calibri"/>
                </a:rPr>
                <a:t>hỏi</a:t>
              </a:r>
              <a:endParaRPr kumimoji="0" lang="en-US" sz="3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endParaRPr>
            </a:p>
          </p:txBody>
        </p:sp>
      </p:grpSp>
      <p:sp>
        <p:nvSpPr>
          <p:cNvPr id="21" name="TextBox 20">
            <a:extLst>
              <a:ext uri="{FF2B5EF4-FFF2-40B4-BE49-F238E27FC236}">
                <a16:creationId xmlns:a16="http://schemas.microsoft.com/office/drawing/2014/main" id="{FEE50BD8-8791-4621-94EF-A3CE9CD41046}"/>
              </a:ext>
            </a:extLst>
          </p:cNvPr>
          <p:cNvSpPr txBox="1"/>
          <p:nvPr/>
        </p:nvSpPr>
        <p:spPr>
          <a:xfrm>
            <a:off x="3886200" y="3844409"/>
            <a:ext cx="6362700" cy="707886"/>
          </a:xfrm>
          <a:prstGeom prst="rect">
            <a:avLst/>
          </a:prstGeom>
          <a:noFill/>
        </p:spPr>
        <p:txBody>
          <a:bodyPr wrap="square">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(2) Sao con đi ngủ sớm thế?</a:t>
            </a:r>
            <a:endParaRPr lang="en-US" sz="4000" dirty="0"/>
          </a:p>
        </p:txBody>
      </p:sp>
    </p:spTree>
    <p:extLst>
      <p:ext uri="{BB962C8B-B14F-4D97-AF65-F5344CB8AC3E}">
        <p14:creationId xmlns:p14="http://schemas.microsoft.com/office/powerpoint/2010/main" val="3750996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grpSp>
        <p:nvGrpSpPr>
          <p:cNvPr id="2" name="组合 1"/>
          <p:cNvGrpSpPr/>
          <p:nvPr/>
        </p:nvGrpSpPr>
        <p:grpSpPr>
          <a:xfrm>
            <a:off x="665011" y="247650"/>
            <a:ext cx="10860708" cy="634364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grpSp>
        <p:nvGrpSpPr>
          <p:cNvPr id="11" name="Group 10">
            <a:extLst>
              <a:ext uri="{FF2B5EF4-FFF2-40B4-BE49-F238E27FC236}">
                <a16:creationId xmlns:a16="http://schemas.microsoft.com/office/drawing/2014/main" id="{5978CEA2-37FD-4569-88A7-F4DECFC386FF}"/>
              </a:ext>
            </a:extLst>
          </p:cNvPr>
          <p:cNvGrpSpPr/>
          <p:nvPr/>
        </p:nvGrpSpPr>
        <p:grpSpPr>
          <a:xfrm>
            <a:off x="400056" y="383341"/>
            <a:ext cx="2560320" cy="2560320"/>
            <a:chOff x="400056" y="383341"/>
            <a:chExt cx="2560320" cy="2560320"/>
          </a:xfrm>
        </p:grpSpPr>
        <p:pic>
          <p:nvPicPr>
            <p:cNvPr id="12" name="Picture 2" descr="Purple Bubble Transparent">
              <a:extLst>
                <a:ext uri="{FF2B5EF4-FFF2-40B4-BE49-F238E27FC236}">
                  <a16:creationId xmlns:a16="http://schemas.microsoft.com/office/drawing/2014/main" id="{95E6E481-A552-4595-94F8-787B6AA277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6" y="383341"/>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9AEE8AE-ACEF-4CCB-B369-5B4C1134693D}"/>
                </a:ext>
              </a:extLst>
            </p:cNvPr>
            <p:cNvSpPr txBox="1"/>
            <p:nvPr/>
          </p:nvSpPr>
          <p:spPr>
            <a:xfrm>
              <a:off x="681693" y="1179873"/>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Calibri"/>
                  <a:ea typeface="+mn-ea"/>
                  <a:cs typeface="+mn-cs"/>
                </a:rPr>
                <a:t>Câu</a:t>
              </a:r>
              <a:r>
                <a:rPr kumimoji="0" lang="en-US" sz="3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Calibri"/>
                  <a:ea typeface="+mn-ea"/>
                  <a:cs typeface="+mn-cs"/>
                </a:rPr>
                <a:t>khiến</a:t>
              </a:r>
              <a:endParaRPr kumimoji="0" lang="en-US" sz="3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endParaRPr>
            </a:p>
          </p:txBody>
        </p:sp>
      </p:grpSp>
      <p:sp>
        <p:nvSpPr>
          <p:cNvPr id="16" name="TextBox 15">
            <a:extLst>
              <a:ext uri="{FF2B5EF4-FFF2-40B4-BE49-F238E27FC236}">
                <a16:creationId xmlns:a16="http://schemas.microsoft.com/office/drawing/2014/main" id="{3CAE5D3C-7C1E-44A2-BA88-03C78F371FB6}"/>
              </a:ext>
            </a:extLst>
          </p:cNvPr>
          <p:cNvSpPr txBox="1"/>
          <p:nvPr/>
        </p:nvSpPr>
        <p:spPr>
          <a:xfrm>
            <a:off x="2960376" y="1014740"/>
            <a:ext cx="7727595" cy="523220"/>
          </a:xfrm>
          <a:prstGeom prst="rect">
            <a:avLst/>
          </a:prstGeom>
          <a:noFill/>
        </p:spPr>
        <p:txBody>
          <a:bodyPr wrap="square">
            <a:spAutoFit/>
          </a:bodyPr>
          <a:lstStyle/>
          <a:p>
            <a:pPr lvl="0"/>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3) Dậy chuẩn bị bài ngày mai đi!</a:t>
            </a:r>
            <a:endParaRPr kumimoji="0" lang="en-US" sz="2800" b="0" i="0" u="none" strike="noStrike" kern="1200" cap="none" spc="0" normalizeH="0" baseline="0" noProof="0" dirty="0">
              <a:ln>
                <a:noFill/>
              </a:ln>
              <a:solidFill>
                <a:prstClr val="black"/>
              </a:solidFill>
              <a:effectLst/>
              <a:uLnTx/>
              <a:uFillTx/>
              <a:latin typeface="Calibri"/>
            </a:endParaRPr>
          </a:p>
        </p:txBody>
      </p:sp>
      <p:sp>
        <p:nvSpPr>
          <p:cNvPr id="17" name="TextBox 16">
            <a:extLst>
              <a:ext uri="{FF2B5EF4-FFF2-40B4-BE49-F238E27FC236}">
                <a16:creationId xmlns:a16="http://schemas.microsoft.com/office/drawing/2014/main" id="{7AE7CAB8-6E87-4353-96EE-CE3EC9E59FC8}"/>
              </a:ext>
            </a:extLst>
          </p:cNvPr>
          <p:cNvSpPr txBox="1"/>
          <p:nvPr/>
        </p:nvSpPr>
        <p:spPr>
          <a:xfrm>
            <a:off x="3394710" y="1761929"/>
            <a:ext cx="6362700" cy="523220"/>
          </a:xfrm>
          <a:prstGeom prst="rect">
            <a:avLst/>
          </a:prstGeom>
          <a:noFill/>
        </p:spPr>
        <p:txBody>
          <a:bodyPr wrap="square">
            <a:spAutoFit/>
          </a:bodyPr>
          <a:lstStyle/>
          <a:p>
            <a:pPr lvl="0"/>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(5) Xin mẹ nói nhỏ một chút! </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8" name="Group 17">
            <a:extLst>
              <a:ext uri="{FF2B5EF4-FFF2-40B4-BE49-F238E27FC236}">
                <a16:creationId xmlns:a16="http://schemas.microsoft.com/office/drawing/2014/main" id="{12B458B5-69A4-4661-9B5B-C19C47E68E5A}"/>
              </a:ext>
            </a:extLst>
          </p:cNvPr>
          <p:cNvGrpSpPr/>
          <p:nvPr/>
        </p:nvGrpSpPr>
        <p:grpSpPr>
          <a:xfrm>
            <a:off x="1329665" y="3253408"/>
            <a:ext cx="2560320" cy="2560320"/>
            <a:chOff x="1367765" y="662608"/>
            <a:chExt cx="2560320" cy="2560320"/>
          </a:xfrm>
        </p:grpSpPr>
        <p:pic>
          <p:nvPicPr>
            <p:cNvPr id="19" name="Picture 2" descr="Purple Bubble Transparent">
              <a:extLst>
                <a:ext uri="{FF2B5EF4-FFF2-40B4-BE49-F238E27FC236}">
                  <a16:creationId xmlns:a16="http://schemas.microsoft.com/office/drawing/2014/main" id="{64B6B9BA-021E-4D50-9655-F667CC54B8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765"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885880DC-B195-4665-9D45-D18E455C114F}"/>
                </a:ext>
              </a:extLst>
            </p:cNvPr>
            <p:cNvSpPr txBox="1"/>
            <p:nvPr/>
          </p:nvSpPr>
          <p:spPr>
            <a:xfrm>
              <a:off x="1680216" y="1450085"/>
              <a:ext cx="19354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Calibri"/>
                  <a:ea typeface="+mn-ea"/>
                  <a:cs typeface="+mn-cs"/>
                </a:rPr>
                <a:t>Câu</a:t>
              </a:r>
              <a:r>
                <a:rPr kumimoji="0" lang="en-US" sz="3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Calibri"/>
                  <a:ea typeface="+mn-ea"/>
                  <a:cs typeface="+mn-cs"/>
                </a:rPr>
                <a:t>kể</a:t>
              </a:r>
              <a:endParaRPr kumimoji="0" lang="en-US" sz="3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a:ea typeface="+mn-ea"/>
                <a:cs typeface="+mn-cs"/>
              </a:endParaRPr>
            </a:p>
          </p:txBody>
        </p:sp>
      </p:grpSp>
      <p:sp>
        <p:nvSpPr>
          <p:cNvPr id="21" name="TextBox 20">
            <a:extLst>
              <a:ext uri="{FF2B5EF4-FFF2-40B4-BE49-F238E27FC236}">
                <a16:creationId xmlns:a16="http://schemas.microsoft.com/office/drawing/2014/main" id="{FEE50BD8-8791-4621-94EF-A3CE9CD41046}"/>
              </a:ext>
            </a:extLst>
          </p:cNvPr>
          <p:cNvSpPr txBox="1"/>
          <p:nvPr/>
        </p:nvSpPr>
        <p:spPr>
          <a:xfrm>
            <a:off x="3790950" y="3444359"/>
            <a:ext cx="6362700" cy="523220"/>
          </a:xfrm>
          <a:prstGeom prst="rect">
            <a:avLst/>
          </a:prstGeom>
          <a:noFill/>
        </p:spPr>
        <p:txBody>
          <a:bodyPr wrap="square">
            <a:spAutoFit/>
          </a:bodyPr>
          <a:lstStyle/>
          <a:p>
            <a:pPr lvl="0"/>
            <a:r>
              <a:rPr lang="vi-VN" sz="2800">
                <a:solidFill>
                  <a:prstClr val="black"/>
                </a:solidFill>
                <a:latin typeface="Arial-Rounded" panose="020B0500000000000000" pitchFamily="34" charset="0"/>
                <a:ea typeface="Arial-Rounded" panose="020B0500000000000000" pitchFamily="34" charset="0"/>
                <a:cs typeface="Arial-Rounded" panose="020B0500000000000000" pitchFamily="34" charset="0"/>
              </a:rPr>
              <a:t>(4) Con đang chuẩn bị bài. </a:t>
            </a:r>
            <a:endParaRPr kumimoji="0" lang="en-US" sz="2800" b="0" i="0" u="none" strike="noStrike" kern="1200" cap="none" spc="0" normalizeH="0" baseline="0" noProof="0" dirty="0">
              <a:ln>
                <a:noFill/>
              </a:ln>
              <a:solidFill>
                <a:prstClr val="black"/>
              </a:solidFill>
              <a:effectLst/>
              <a:uLnTx/>
              <a:uFillTx/>
              <a:latin typeface="Calibri"/>
            </a:endParaRPr>
          </a:p>
        </p:txBody>
      </p:sp>
      <p:sp>
        <p:nvSpPr>
          <p:cNvPr id="22" name="TextBox 21">
            <a:extLst>
              <a:ext uri="{FF2B5EF4-FFF2-40B4-BE49-F238E27FC236}">
                <a16:creationId xmlns:a16="http://schemas.microsoft.com/office/drawing/2014/main" id="{1D6DAD03-F570-4690-B5B3-BC3E2582031F}"/>
              </a:ext>
            </a:extLst>
          </p:cNvPr>
          <p:cNvSpPr txBox="1"/>
          <p:nvPr/>
        </p:nvSpPr>
        <p:spPr>
          <a:xfrm>
            <a:off x="3819524" y="4244459"/>
            <a:ext cx="7591425" cy="954107"/>
          </a:xfrm>
          <a:prstGeom prst="rect">
            <a:avLst/>
          </a:prstGeom>
          <a:noFill/>
        </p:spPr>
        <p:txBody>
          <a:bodyPr wrap="square">
            <a:spAutoFit/>
          </a:bodyP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(6) Thầy giáo ra đề bài cho chúng con là “Kể lại một giấc mơ của em.”</a:t>
            </a:r>
            <a:endParaRPr kumimoji="0" lang="en-US" sz="2800" b="0" i="0" u="none" strike="noStrike" kern="1200" cap="none" spc="0" normalizeH="0" baseline="0" noProof="0" dirty="0">
              <a:ln>
                <a:noFill/>
              </a:ln>
              <a:solidFill>
                <a:prstClr val="black"/>
              </a:solidFill>
              <a:effectLst/>
              <a:uLnTx/>
              <a:uFillTx/>
              <a:latin typeface="Calibri"/>
            </a:endParaRPr>
          </a:p>
        </p:txBody>
      </p:sp>
      <p:sp>
        <p:nvSpPr>
          <p:cNvPr id="23" name="TextBox 22">
            <a:extLst>
              <a:ext uri="{FF2B5EF4-FFF2-40B4-BE49-F238E27FC236}">
                <a16:creationId xmlns:a16="http://schemas.microsoft.com/office/drawing/2014/main" id="{842B66DA-AA86-4E9B-9A18-D09B920AED8C}"/>
              </a:ext>
            </a:extLst>
          </p:cNvPr>
          <p:cNvSpPr txBox="1"/>
          <p:nvPr/>
        </p:nvSpPr>
        <p:spPr>
          <a:xfrm>
            <a:off x="3838574" y="5435084"/>
            <a:ext cx="7591425" cy="954107"/>
          </a:xfrm>
          <a:prstGeom prst="rect">
            <a:avLst/>
          </a:prstGeom>
          <a:noFill/>
        </p:spPr>
        <p:txBody>
          <a:bodyPr wrap="square">
            <a:spAutoFit/>
          </a:bodyP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(7) Con ngủ sớm xem mơ thấy gì để ngày mai còn kể.</a:t>
            </a:r>
          </a:p>
        </p:txBody>
      </p:sp>
    </p:spTree>
    <p:extLst>
      <p:ext uri="{BB962C8B-B14F-4D97-AF65-F5344CB8AC3E}">
        <p14:creationId xmlns:p14="http://schemas.microsoft.com/office/powerpoint/2010/main" val="2569190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grpSp>
        <p:nvGrpSpPr>
          <p:cNvPr id="2" name="组合 1"/>
          <p:cNvGrpSpPr/>
          <p:nvPr/>
        </p:nvGrpSpPr>
        <p:grpSpPr>
          <a:xfrm>
            <a:off x="419100" y="665789"/>
            <a:ext cx="11477625" cy="5525785"/>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29" name="TextBox 28">
            <a:extLst>
              <a:ext uri="{FF2B5EF4-FFF2-40B4-BE49-F238E27FC236}">
                <a16:creationId xmlns:a16="http://schemas.microsoft.com/office/drawing/2014/main" id="{2C91287F-6FD2-412A-95A7-21632CCE99C7}"/>
              </a:ext>
            </a:extLst>
          </p:cNvPr>
          <p:cNvSpPr txBox="1"/>
          <p:nvPr/>
        </p:nvSpPr>
        <p:spPr>
          <a:xfrm>
            <a:off x="2222690" y="855994"/>
            <a:ext cx="9807385"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F0"/>
                </a:solidFill>
                <a:effectLst/>
                <a:uLnTx/>
                <a:uFillTx/>
                <a:latin typeface="Calibri"/>
                <a:ea typeface="+mn-ea"/>
                <a:cs typeface="+mn-cs"/>
              </a:rPr>
              <a:t>5. </a:t>
            </a:r>
            <a:r>
              <a:rPr kumimoji="0" lang="vi-VN" sz="3600" b="1" i="0" u="none" strike="noStrike" kern="1200" cap="none" spc="0" normalizeH="0" baseline="0" noProof="0" dirty="0">
                <a:ln>
                  <a:noFill/>
                </a:ln>
                <a:solidFill>
                  <a:srgbClr val="00B0F0"/>
                </a:solidFill>
                <a:effectLst/>
                <a:uLnTx/>
                <a:uFillTx/>
                <a:latin typeface="Calibri"/>
                <a:ea typeface="+mn-ea"/>
                <a:cs typeface="+mn-cs"/>
              </a:rPr>
              <a:t>Dựa vào các tranh dưới đây để đặt câu.</a:t>
            </a:r>
          </a:p>
        </p:txBody>
      </p:sp>
      <p:sp>
        <p:nvSpPr>
          <p:cNvPr id="12" name="Đáp Án D">
            <a:extLst>
              <a:ext uri="{FF2B5EF4-FFF2-40B4-BE49-F238E27FC236}">
                <a16:creationId xmlns:a16="http://schemas.microsoft.com/office/drawing/2014/main" id="{56B47196-8AAE-4644-AC1E-C6A7B6B12845}"/>
              </a:ext>
            </a:extLst>
          </p:cNvPr>
          <p:cNvSpPr/>
          <p:nvPr/>
        </p:nvSpPr>
        <p:spPr>
          <a:xfrm>
            <a:off x="488131" y="1760759"/>
            <a:ext cx="2579304" cy="746219"/>
          </a:xfrm>
          <a:prstGeom prst="roundRect">
            <a:avLst>
              <a:gd name="adj" fmla="val 18562"/>
            </a:avLst>
          </a:prstGeom>
          <a:solidFill>
            <a:schemeClr val="bg1"/>
          </a:solidFill>
          <a:ln w="57150">
            <a:solidFill>
              <a:srgbClr val="F58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28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Đáp Án D">
            <a:extLst>
              <a:ext uri="{FF2B5EF4-FFF2-40B4-BE49-F238E27FC236}">
                <a16:creationId xmlns:a16="http://schemas.microsoft.com/office/drawing/2014/main" id="{05FE5FA2-22AF-4EF6-AE20-F4139FA09E9C}"/>
              </a:ext>
            </a:extLst>
          </p:cNvPr>
          <p:cNvSpPr/>
          <p:nvPr/>
        </p:nvSpPr>
        <p:spPr>
          <a:xfrm>
            <a:off x="3286569" y="1761479"/>
            <a:ext cx="2774915" cy="746219"/>
          </a:xfrm>
          <a:prstGeom prst="roundRect">
            <a:avLst>
              <a:gd name="adj" fmla="val 18562"/>
            </a:avLst>
          </a:prstGeom>
          <a:solidFill>
            <a:schemeClr val="bg1"/>
          </a:solidFill>
          <a:ln w="57150">
            <a:solidFill>
              <a:srgbClr val="F58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Đáp Án D">
            <a:extLst>
              <a:ext uri="{FF2B5EF4-FFF2-40B4-BE49-F238E27FC236}">
                <a16:creationId xmlns:a16="http://schemas.microsoft.com/office/drawing/2014/main" id="{8C89A63E-DDFC-40A8-8C5F-27AD1A7661ED}"/>
              </a:ext>
            </a:extLst>
          </p:cNvPr>
          <p:cNvSpPr/>
          <p:nvPr/>
        </p:nvSpPr>
        <p:spPr>
          <a:xfrm>
            <a:off x="6192075" y="1773490"/>
            <a:ext cx="2428050" cy="746219"/>
          </a:xfrm>
          <a:prstGeom prst="roundRect">
            <a:avLst>
              <a:gd name="adj" fmla="val 18562"/>
            </a:avLst>
          </a:prstGeom>
          <a:solidFill>
            <a:schemeClr val="bg1"/>
          </a:solidFill>
          <a:ln w="57150">
            <a:solidFill>
              <a:srgbClr val="F58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endParaRPr kumimoji="0" lang="en-US" sz="28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Đáp Án D">
            <a:extLst>
              <a:ext uri="{FF2B5EF4-FFF2-40B4-BE49-F238E27FC236}">
                <a16:creationId xmlns:a16="http://schemas.microsoft.com/office/drawing/2014/main" id="{376D0D72-62B7-4DBF-9BE5-9AE6F3855336}"/>
              </a:ext>
            </a:extLst>
          </p:cNvPr>
          <p:cNvSpPr/>
          <p:nvPr/>
        </p:nvSpPr>
        <p:spPr>
          <a:xfrm>
            <a:off x="8746812" y="1762192"/>
            <a:ext cx="3080972" cy="746219"/>
          </a:xfrm>
          <a:prstGeom prst="roundRect">
            <a:avLst>
              <a:gd name="adj" fmla="val 18562"/>
            </a:avLst>
          </a:prstGeom>
          <a:solidFill>
            <a:schemeClr val="bg1"/>
          </a:solidFill>
          <a:ln w="57150">
            <a:solidFill>
              <a:srgbClr val="F58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d.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khiến</a:t>
            </a:r>
            <a:endParaRPr kumimoji="0" lang="en-US" sz="28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123D18ED-2B45-4B02-B4F8-C4CB9A63DDBD}"/>
              </a:ext>
            </a:extLst>
          </p:cNvPr>
          <p:cNvPicPr>
            <a:picLocks noChangeAspect="1"/>
          </p:cNvPicPr>
          <p:nvPr/>
        </p:nvPicPr>
        <p:blipFill>
          <a:blip r:embed="rId4"/>
          <a:stretch>
            <a:fillRect/>
          </a:stretch>
        </p:blipFill>
        <p:spPr>
          <a:xfrm>
            <a:off x="457200" y="3086100"/>
            <a:ext cx="5829300" cy="2552700"/>
          </a:xfrm>
          <a:prstGeom prst="rect">
            <a:avLst/>
          </a:prstGeom>
        </p:spPr>
      </p:pic>
      <p:pic>
        <p:nvPicPr>
          <p:cNvPr id="10" name="Picture 9">
            <a:extLst>
              <a:ext uri="{FF2B5EF4-FFF2-40B4-BE49-F238E27FC236}">
                <a16:creationId xmlns:a16="http://schemas.microsoft.com/office/drawing/2014/main" id="{8ACA96C7-90CE-453F-9691-A699FD0A384A}"/>
              </a:ext>
            </a:extLst>
          </p:cNvPr>
          <p:cNvPicPr>
            <a:picLocks noChangeAspect="1"/>
          </p:cNvPicPr>
          <p:nvPr/>
        </p:nvPicPr>
        <p:blipFill>
          <a:blip r:embed="rId5"/>
          <a:stretch>
            <a:fillRect/>
          </a:stretch>
        </p:blipFill>
        <p:spPr>
          <a:xfrm>
            <a:off x="6215062" y="3043237"/>
            <a:ext cx="5438775" cy="2486025"/>
          </a:xfrm>
          <a:prstGeom prst="rect">
            <a:avLst/>
          </a:prstGeom>
        </p:spPr>
      </p:pic>
    </p:spTree>
    <p:extLst>
      <p:ext uri="{BB962C8B-B14F-4D97-AF65-F5344CB8AC3E}">
        <p14:creationId xmlns:p14="http://schemas.microsoft.com/office/powerpoint/2010/main" val="1109791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2" name="Trò-chơi-chíu.wav"/>
                                        </p:tgtEl>
                                      </p:cMediaNode>
                                    </p:audio>
                                  </p:sub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2" name="Trò-chơi-chíu.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TotalTime>
  <Words>636</Words>
  <Application>Microsoft Office PowerPoint</Application>
  <PresentationFormat>Widescreen</PresentationFormat>
  <Paragraphs>65</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微软雅黑</vt:lpstr>
      <vt:lpstr>Arial</vt:lpstr>
      <vt:lpstr>Arial-Rounded</vt:lpstr>
      <vt:lpstr>Calibri</vt:lpstr>
      <vt:lpstr>Coiny</vt:lpstr>
      <vt:lpstr>等线</vt:lpstr>
      <vt:lpstr>Times New Roman</vt:lpstr>
      <vt:lpstr>Office 主题</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70</cp:revision>
  <dcterms:created xsi:type="dcterms:W3CDTF">2022-09-19T06:59:34Z</dcterms:created>
  <dcterms:modified xsi:type="dcterms:W3CDTF">2025-02-03T07:00:42Z</dcterms:modified>
</cp:coreProperties>
</file>