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382" r:id="rId2"/>
    <p:sldId id="285" r:id="rId3"/>
    <p:sldId id="288" r:id="rId4"/>
    <p:sldId id="290" r:id="rId5"/>
    <p:sldId id="258" r:id="rId6"/>
    <p:sldId id="357" r:id="rId7"/>
    <p:sldId id="307" r:id="rId8"/>
    <p:sldId id="360" r:id="rId9"/>
    <p:sldId id="361" r:id="rId10"/>
    <p:sldId id="362" r:id="rId11"/>
    <p:sldId id="313" r:id="rId12"/>
    <p:sldId id="363" r:id="rId13"/>
    <p:sldId id="364" r:id="rId14"/>
    <p:sldId id="365" r:id="rId15"/>
    <p:sldId id="366" r:id="rId16"/>
    <p:sldId id="380" r:id="rId17"/>
    <p:sldId id="381" r:id="rId18"/>
    <p:sldId id="315" r:id="rId19"/>
    <p:sldId id="367" r:id="rId20"/>
    <p:sldId id="326" r:id="rId21"/>
    <p:sldId id="368" r:id="rId22"/>
    <p:sldId id="369" r:id="rId23"/>
    <p:sldId id="370" r:id="rId24"/>
    <p:sldId id="371" r:id="rId25"/>
    <p:sldId id="372" r:id="rId26"/>
    <p:sldId id="373" r:id="rId27"/>
    <p:sldId id="374" r:id="rId28"/>
    <p:sldId id="332" r:id="rId29"/>
    <p:sldId id="375" r:id="rId30"/>
    <p:sldId id="335" r:id="rId31"/>
    <p:sldId id="336" r:id="rId32"/>
    <p:sldId id="338" r:id="rId33"/>
    <p:sldId id="339" r:id="rId34"/>
    <p:sldId id="341" r:id="rId35"/>
    <p:sldId id="342" r:id="rId36"/>
    <p:sldId id="344" r:id="rId37"/>
    <p:sldId id="345" r:id="rId38"/>
    <p:sldId id="376" r:id="rId39"/>
    <p:sldId id="379" r:id="rId40"/>
    <p:sldId id="377" r:id="rId41"/>
    <p:sldId id="347" r:id="rId42"/>
    <p:sldId id="349" r:id="rId43"/>
    <p:sldId id="350" r:id="rId44"/>
    <p:sldId id="351" r:id="rId45"/>
    <p:sldId id="352" r:id="rId46"/>
    <p:sldId id="353" r:id="rId47"/>
    <p:sldId id="354" r:id="rId48"/>
    <p:sldId id="355" r:id="rId49"/>
    <p:sldId id="35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3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76398-56D1-47E7-8D93-17DF39E079A1}"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B6D2A-D6BF-415E-B723-C12194D43AFA}" type="slidenum">
              <a:rPr lang="en-US" smtClean="0"/>
              <a:t>‹#›</a:t>
            </a:fld>
            <a:endParaRPr lang="en-US"/>
          </a:p>
        </p:txBody>
      </p:sp>
    </p:spTree>
    <p:extLst>
      <p:ext uri="{BB962C8B-B14F-4D97-AF65-F5344CB8AC3E}">
        <p14:creationId xmlns:p14="http://schemas.microsoft.com/office/powerpoint/2010/main" val="234074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a:xfrm>
            <a:off x="838200" y="6356350"/>
            <a:ext cx="2743200" cy="365125"/>
          </a:xfrm>
          <a:prstGeom prst="rect">
            <a:avLst/>
          </a:prstGeom>
        </p:spPr>
        <p:txBody>
          <a:bodyPr/>
          <a:lstStyle/>
          <a:p>
            <a:fld id="{0B4A6A72-1E61-4229-B982-FF8DCC04C140}" type="datetimeFigureOut">
              <a:rPr lang="en-US" smtClean="0"/>
              <a:t>2/26/2025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a:xfrm>
            <a:off x="8610600" y="6356350"/>
            <a:ext cx="2743200" cy="365125"/>
          </a:xfrm>
          <a:prstGeom prst="rect">
            <a:avLst/>
          </a:prstGeom>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026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101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98" r:id="rId4"/>
    <p:sldLayoutId id="2147483723"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28.svg"/><Relationship Id="rId2" Type="http://schemas.openxmlformats.org/officeDocument/2006/relationships/audio" Target="../media/audio1.wav"/><Relationship Id="rId1" Type="http://schemas.openxmlformats.org/officeDocument/2006/relationships/slideLayout" Target="../slideLayouts/slideLayout5.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33.sv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5.svg"/><Relationship Id="rId4" Type="http://schemas.openxmlformats.org/officeDocument/2006/relationships/image" Target="../media/image17.sv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audio" Target="NUL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audio" Target="NULL"/><Relationship Id="rId5" Type="http://schemas.openxmlformats.org/officeDocument/2006/relationships/image" Target="../media/image62.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4.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2.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audio" Target="NULL"/><Relationship Id="rId4" Type="http://schemas.openxmlformats.org/officeDocument/2006/relationships/image" Target="../media/image57.png"/><Relationship Id="rId9" Type="http://schemas.openxmlformats.org/officeDocument/2006/relationships/audio" Target="NUL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audio" Target="NULL"/><Relationship Id="rId3" Type="http://schemas.openxmlformats.org/officeDocument/2006/relationships/image" Target="../media/image57.png"/><Relationship Id="rId7" Type="http://schemas.openxmlformats.org/officeDocument/2006/relationships/image" Target="../media/image9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0.png"/><Relationship Id="rId4" Type="http://schemas.openxmlformats.org/officeDocument/2006/relationships/image" Target="../media/image89.png"/><Relationship Id="rId14" Type="http://schemas.openxmlformats.org/officeDocument/2006/relationships/audio" Target="NULL"/></Relationships>
</file>

<file path=ppt/slides/_rels/slide4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4.wav"/><Relationship Id="rId7" Type="http://schemas.openxmlformats.org/officeDocument/2006/relationships/image" Target="../media/image9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891480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4"/>
          <a:stretch>
            <a:fillRect/>
          </a:stretch>
        </p:blipFill>
        <p:spPr>
          <a:xfrm>
            <a:off x="4141294" y="-106681"/>
            <a:ext cx="4735629" cy="806065"/>
          </a:xfrm>
          <a:prstGeom prst="rect">
            <a:avLst/>
          </a:prstGeom>
        </p:spPr>
      </p:pic>
      <p:grpSp>
        <p:nvGrpSpPr>
          <p:cNvPr id="13" name="Group 12">
            <a:extLst>
              <a:ext uri="{FF2B5EF4-FFF2-40B4-BE49-F238E27FC236}">
                <a16:creationId xmlns:a16="http://schemas.microsoft.com/office/drawing/2014/main" id="{B368F429-7B12-47CE-866F-2112B9055153}"/>
              </a:ext>
            </a:extLst>
          </p:cNvPr>
          <p:cNvGrpSpPr/>
          <p:nvPr/>
        </p:nvGrpSpPr>
        <p:grpSpPr>
          <a:xfrm>
            <a:off x="179653" y="144424"/>
            <a:ext cx="608798" cy="658908"/>
            <a:chOff x="-93175" y="1999914"/>
            <a:chExt cx="931530" cy="991387"/>
          </a:xfrm>
        </p:grpSpPr>
        <p:pic>
          <p:nvPicPr>
            <p:cNvPr id="17" name="Picture 16"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0" name="Group 19">
            <a:extLst>
              <a:ext uri="{FF2B5EF4-FFF2-40B4-BE49-F238E27FC236}">
                <a16:creationId xmlns:a16="http://schemas.microsoft.com/office/drawing/2014/main" id="{B368F429-7B12-47CE-866F-2112B9055153}"/>
              </a:ext>
            </a:extLst>
          </p:cNvPr>
          <p:cNvGrpSpPr/>
          <p:nvPr/>
        </p:nvGrpSpPr>
        <p:grpSpPr>
          <a:xfrm>
            <a:off x="179653" y="1422981"/>
            <a:ext cx="608798" cy="658908"/>
            <a:chOff x="-93175" y="1999914"/>
            <a:chExt cx="931530" cy="991387"/>
          </a:xfrm>
        </p:grpSpPr>
        <p:pic>
          <p:nvPicPr>
            <p:cNvPr id="21" name="Picture 20"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23" name="Group 22">
            <a:extLst>
              <a:ext uri="{FF2B5EF4-FFF2-40B4-BE49-F238E27FC236}">
                <a16:creationId xmlns:a16="http://schemas.microsoft.com/office/drawing/2014/main" id="{B368F429-7B12-47CE-866F-2112B9055153}"/>
              </a:ext>
            </a:extLst>
          </p:cNvPr>
          <p:cNvGrpSpPr/>
          <p:nvPr/>
        </p:nvGrpSpPr>
        <p:grpSpPr>
          <a:xfrm>
            <a:off x="201417" y="2770091"/>
            <a:ext cx="608798" cy="658908"/>
            <a:chOff x="-93175" y="1999914"/>
            <a:chExt cx="931530" cy="991387"/>
          </a:xfrm>
        </p:grpSpPr>
        <p:pic>
          <p:nvPicPr>
            <p:cNvPr id="24" name="Picture 23"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26" name="Group 25">
            <a:extLst>
              <a:ext uri="{FF2B5EF4-FFF2-40B4-BE49-F238E27FC236}">
                <a16:creationId xmlns:a16="http://schemas.microsoft.com/office/drawing/2014/main" id="{B368F429-7B12-47CE-866F-2112B9055153}"/>
              </a:ext>
            </a:extLst>
          </p:cNvPr>
          <p:cNvGrpSpPr/>
          <p:nvPr/>
        </p:nvGrpSpPr>
        <p:grpSpPr>
          <a:xfrm>
            <a:off x="162938" y="5193605"/>
            <a:ext cx="608798" cy="658908"/>
            <a:chOff x="-93175" y="1999914"/>
            <a:chExt cx="931530" cy="991387"/>
          </a:xfrm>
        </p:grpSpPr>
        <p:pic>
          <p:nvPicPr>
            <p:cNvPr id="27" name="Picture 26"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8" name="TextBox 27">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870964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gọt</a:t>
              </a:r>
              <a:r>
                <a:rPr lang="en-US" sz="3600" b="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lịm</a:t>
              </a:r>
              <a:endPar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2"/>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iếm</a:t>
              </a:r>
              <a:r>
                <a:rPr lang="en-US" sz="3600" b="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môi</a:t>
              </a:r>
              <a:endPar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3"/>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Luyện</a:t>
            </a:r>
            <a:r>
              <a:rPr lang="en-US" sz="4000" b="1" dirty="0">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đọc</a:t>
            </a:r>
            <a:r>
              <a:rPr lang="en-US" sz="4000" b="1" dirty="0">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từ</a:t>
            </a:r>
            <a:r>
              <a:rPr lang="en-US" sz="4000" b="1" dirty="0">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khó</a:t>
            </a:r>
            <a:endParaRPr lang="en-US" sz="4000" b="1" dirty="0">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6717102" y="2209440"/>
            <a:ext cx="3298885" cy="1031631"/>
            <a:chOff x="6091865" y="3480242"/>
            <a:chExt cx="2001303" cy="103163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754874" y="3579193"/>
              <a:ext cx="1338294"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no </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bụng</a:t>
              </a:r>
              <a:endPar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4"/>
            <a:stretch>
              <a:fillRect/>
            </a:stretch>
          </p:blipFill>
          <p:spPr>
            <a:xfrm>
              <a:off x="6091865" y="3480242"/>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lúc</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lỉu</a:t>
              </a:r>
              <a:endPar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5"/>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207440" y="1885659"/>
            <a:ext cx="9777117" cy="3113178"/>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800" dirty="0" smtClean="0">
                <a:solidFill>
                  <a:prstClr val="black"/>
                </a:solidFill>
                <a:ea typeface="Arial-Rounded" panose="020B0500000000000000" pitchFamily="34" charset="0"/>
                <a:cs typeface="Arial" panose="020B0604020202020204" pitchFamily="34" charset="0"/>
              </a:rPr>
              <a:t>      </a:t>
            </a:r>
            <a:r>
              <a:rPr lang="vi-VN" sz="2800" dirty="0" smtClean="0">
                <a:solidFill>
                  <a:prstClr val="black"/>
                </a:solidFill>
                <a:ea typeface="Arial-Rounded" panose="020B0500000000000000" pitchFamily="34" charset="0"/>
                <a:cs typeface="Arial" panose="020B0604020202020204" pitchFamily="34" charset="0"/>
              </a:rPr>
              <a:t>Thỏ </a:t>
            </a:r>
            <a:r>
              <a:rPr lang="vi-VN" sz="2800" dirty="0">
                <a:solidFill>
                  <a:prstClr val="black"/>
                </a:solidFill>
                <a:ea typeface="Arial-Rounded" panose="020B0500000000000000" pitchFamily="34" charset="0"/>
                <a:cs typeface="Arial" panose="020B0604020202020204" pitchFamily="34" charset="0"/>
              </a:rPr>
              <a:t>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p:txBody>
      </p:sp>
      <p:grpSp>
        <p:nvGrpSpPr>
          <p:cNvPr id="9" name="Group 8">
            <a:extLst>
              <a:ext uri="{FF2B5EF4-FFF2-40B4-BE49-F238E27FC236}">
                <a16:creationId xmlns:a16="http://schemas.microsoft.com/office/drawing/2014/main" id="{B368F429-7B12-47CE-866F-2112B9055153}"/>
              </a:ext>
            </a:extLst>
          </p:cNvPr>
          <p:cNvGrpSpPr/>
          <p:nvPr/>
        </p:nvGrpSpPr>
        <p:grpSpPr>
          <a:xfrm>
            <a:off x="1067893" y="1918445"/>
            <a:ext cx="728166" cy="799583"/>
            <a:chOff x="-93175" y="1999914"/>
            <a:chExt cx="931530" cy="991387"/>
          </a:xfrm>
        </p:grpSpPr>
        <p:pic>
          <p:nvPicPr>
            <p:cNvPr id="10" name="Picture 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482F8185-32FE-4D15-83A6-6345124A4BC0}"/>
                </a:ext>
              </a:extLst>
            </p:cNvPr>
            <p:cNvSpPr txBox="1"/>
            <p:nvPr/>
          </p:nvSpPr>
          <p:spPr>
            <a:xfrm>
              <a:off x="98" y="2111454"/>
              <a:ext cx="826010" cy="8798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spTree>
    <p:extLst>
      <p:ext uri="{BB962C8B-B14F-4D97-AF65-F5344CB8AC3E}">
        <p14:creationId xmlns:p14="http://schemas.microsoft.com/office/powerpoint/2010/main" val="4200077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683929" y="1934817"/>
            <a:ext cx="10824139" cy="3113178"/>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Hồng của tớ!</a:t>
            </a:r>
          </a:p>
          <a:p>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Thấy vậy, đàn chim </a:t>
            </a:r>
            <a:r>
              <a:rPr lang="vi-VN" sz="2800" dirty="0">
                <a:solidFill>
                  <a:schemeClr val="bg1"/>
                </a:solidFill>
                <a:ea typeface="Arial-Rounded" panose="020B0500000000000000" pitchFamily="34" charset="0"/>
                <a:cs typeface="Arial" panose="020B0604020202020204" pitchFamily="34" charset="0"/>
              </a:rPr>
              <a:t>cầu khẩn</a:t>
            </a:r>
            <a:r>
              <a:rPr lang="vi-VN" sz="2800" dirty="0">
                <a:solidFill>
                  <a:prstClr val="black"/>
                </a:solidFill>
                <a:ea typeface="Arial-Rounded" panose="020B0500000000000000" pitchFamily="34" charset="0"/>
                <a:cs typeface="Arial" panose="020B0604020202020204" pitchFamily="34" charset="0"/>
              </a:rPr>
              <a:t>:</a:t>
            </a:r>
          </a:p>
          <a:p>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Cho chúng tớ ăn nhé. Chúng tớ </a:t>
            </a:r>
            <a:r>
              <a:rPr lang="vi-VN" sz="2800" dirty="0">
                <a:solidFill>
                  <a:schemeClr val="bg1"/>
                </a:solidFill>
                <a:ea typeface="Arial-Rounded" panose="020B0500000000000000" pitchFamily="34" charset="0"/>
                <a:cs typeface="Arial" panose="020B0604020202020204" pitchFamily="34" charset="0"/>
              </a:rPr>
              <a:t>đói lả </a:t>
            </a:r>
            <a:r>
              <a:rPr lang="vi-VN" sz="2800" dirty="0">
                <a:solidFill>
                  <a:prstClr val="black"/>
                </a:solidFill>
                <a:ea typeface="Arial-Rounded" panose="020B0500000000000000" pitchFamily="34" charset="0"/>
                <a:cs typeface="Arial" panose="020B0604020202020204" pitchFamily="34" charset="0"/>
              </a:rPr>
              <a:t>rồi.</a:t>
            </a:r>
          </a:p>
          <a:p>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p:txBody>
      </p:sp>
      <p:grpSp>
        <p:nvGrpSpPr>
          <p:cNvPr id="9" name="Group 8">
            <a:extLst>
              <a:ext uri="{FF2B5EF4-FFF2-40B4-BE49-F238E27FC236}">
                <a16:creationId xmlns:a16="http://schemas.microsoft.com/office/drawing/2014/main" id="{B368F429-7B12-47CE-866F-2112B9055153}"/>
              </a:ext>
            </a:extLst>
          </p:cNvPr>
          <p:cNvGrpSpPr/>
          <p:nvPr/>
        </p:nvGrpSpPr>
        <p:grpSpPr>
          <a:xfrm>
            <a:off x="447365" y="1903927"/>
            <a:ext cx="728166" cy="751307"/>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482F8185-32FE-4D15-83A6-6345124A4BC0}"/>
                </a:ext>
              </a:extLst>
            </p:cNvPr>
            <p:cNvSpPr txBox="1"/>
            <p:nvPr/>
          </p:nvSpPr>
          <p:spPr>
            <a:xfrm>
              <a:off x="97" y="2111454"/>
              <a:ext cx="826010" cy="725051"/>
            </a:xfrm>
            <a:prstGeom prst="rect">
              <a:avLst/>
            </a:prstGeom>
            <a:noFill/>
          </p:spPr>
          <p:txBody>
            <a:bodyPr wrap="square" rtlCol="0">
              <a:spAutoFit/>
            </a:bodyPr>
            <a:lstStyle/>
            <a:p>
              <a:pPr algn="ctr">
                <a:defRPr/>
              </a:pPr>
              <a:r>
                <a:rPr lang="en-US" sz="3200" b="1" dirty="0" smtClean="0">
                  <a:solidFill>
                    <a:srgbClr val="FF0000"/>
                  </a:solidFill>
                  <a:ea typeface="思源黑体 CN Medium"/>
                  <a:cs typeface="Calibri" panose="020F0502020204030204" pitchFamily="34" charset="0"/>
                </a:rPr>
                <a:t>2</a:t>
              </a:r>
              <a:endParaRPr lang="en-US" sz="3200" b="1" dirty="0">
                <a:solidFill>
                  <a:srgbClr val="FF0000"/>
                </a:solidFill>
                <a:ea typeface="思源黑体 CN Medium"/>
                <a:cs typeface="Calibri" panose="020F0502020204030204" pitchFamily="34" charset="0"/>
              </a:endParaRPr>
            </a:p>
          </p:txBody>
        </p:sp>
      </p:grpSp>
      <p:sp>
        <p:nvSpPr>
          <p:cNvPr id="2" name="TextBox 1"/>
          <p:cNvSpPr txBox="1"/>
          <p:nvPr/>
        </p:nvSpPr>
        <p:spPr>
          <a:xfrm>
            <a:off x="4090736" y="3461498"/>
            <a:ext cx="2800951" cy="523220"/>
          </a:xfrm>
          <a:prstGeom prst="rect">
            <a:avLst/>
          </a:prstGeom>
          <a:noFill/>
        </p:spPr>
        <p:txBody>
          <a:bodyPr wrap="square" rtlCol="0">
            <a:spAutoFit/>
          </a:bodyPr>
          <a:lstStyle/>
          <a:p>
            <a:r>
              <a:rPr lang="vi-VN" sz="2800" dirty="0">
                <a:solidFill>
                  <a:prstClr val="black"/>
                </a:solidFill>
                <a:ea typeface="Arial-Rounded" panose="020B0500000000000000" pitchFamily="34" charset="0"/>
                <a:cs typeface="Arial" panose="020B0604020202020204" pitchFamily="34" charset="0"/>
              </a:rPr>
              <a:t>cầu khẩn</a:t>
            </a:r>
            <a:endParaRPr lang="en-US" sz="2800" dirty="0"/>
          </a:p>
        </p:txBody>
      </p:sp>
      <p:sp>
        <p:nvSpPr>
          <p:cNvPr id="13" name="TextBox 12"/>
          <p:cNvSpPr txBox="1"/>
          <p:nvPr/>
        </p:nvSpPr>
        <p:spPr>
          <a:xfrm>
            <a:off x="6304546" y="3885566"/>
            <a:ext cx="2800951" cy="523220"/>
          </a:xfrm>
          <a:prstGeom prst="rect">
            <a:avLst/>
          </a:prstGeom>
          <a:noFill/>
        </p:spPr>
        <p:txBody>
          <a:bodyPr wrap="square" rtlCol="0">
            <a:spAutoFit/>
          </a:bodyPr>
          <a:lstStyle/>
          <a:p>
            <a:r>
              <a:rPr lang="vi-VN" sz="2800" dirty="0">
                <a:solidFill>
                  <a:prstClr val="black"/>
                </a:solidFill>
                <a:ea typeface="Arial-Rounded" panose="020B0500000000000000" pitchFamily="34" charset="0"/>
                <a:cs typeface="Arial" panose="020B0604020202020204" pitchFamily="34" charset="0"/>
              </a:rPr>
              <a:t>đói lả</a:t>
            </a:r>
            <a:endParaRPr lang="en-US" sz="2800" dirty="0"/>
          </a:p>
        </p:txBody>
      </p:sp>
      <p:sp>
        <p:nvSpPr>
          <p:cNvPr id="3" name="TextBox 2"/>
          <p:cNvSpPr txBox="1"/>
          <p:nvPr/>
        </p:nvSpPr>
        <p:spPr>
          <a:xfrm>
            <a:off x="2870908" y="5117968"/>
            <a:ext cx="7584708" cy="461665"/>
          </a:xfrm>
          <a:prstGeom prst="rect">
            <a:avLst/>
          </a:prstGeom>
          <a:noFill/>
        </p:spPr>
        <p:txBody>
          <a:bodyPr wrap="square" rtlCol="0">
            <a:spAutoFit/>
          </a:bodyPr>
          <a:lstStyle/>
          <a:p>
            <a:r>
              <a:rPr lang="en-US" sz="2400" dirty="0" err="1" smtClean="0">
                <a:solidFill>
                  <a:srgbClr val="FF0000"/>
                </a:solidFill>
                <a:latin typeface="Arial" panose="020B0604020202020204" pitchFamily="34" charset="0"/>
                <a:cs typeface="Arial" panose="020B0604020202020204" pitchFamily="34" charset="0"/>
              </a:rPr>
              <a:t>Cầu</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khẩn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tha</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thiết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xin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người</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khác</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điều</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gì</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đó</a:t>
            </a:r>
            <a:endParaRPr lang="en-US" sz="2400" dirty="0">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2941764" y="5606036"/>
            <a:ext cx="7584708" cy="461665"/>
          </a:xfrm>
          <a:prstGeom prst="rect">
            <a:avLst/>
          </a:prstGeom>
          <a:noFill/>
        </p:spPr>
        <p:txBody>
          <a:bodyPr wrap="square" rtlCol="0">
            <a:spAutoFit/>
          </a:bodyPr>
          <a:lstStyle/>
          <a:p>
            <a:r>
              <a:rPr lang="en-US" sz="2400" dirty="0" err="1" smtClean="0">
                <a:solidFill>
                  <a:srgbClr val="FF0000"/>
                </a:solidFill>
                <a:latin typeface="Arial" panose="020B0604020202020204" pitchFamily="34" charset="0"/>
                <a:cs typeface="Arial" panose="020B0604020202020204" pitchFamily="34" charset="0"/>
              </a:rPr>
              <a:t>Đói</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lả</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đói</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đến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mức</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không</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thể</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đứng</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vững</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284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13">
                                            <p:txEl>
                                              <p:pRg st="0" end="0"/>
                                            </p:txEl>
                                          </p:spTgt>
                                        </p:tgtEl>
                                        <p:attrNameLst>
                                          <p:attrName>style.color</p:attrName>
                                        </p:attrNameLst>
                                      </p:cBhvr>
                                      <p:to>
                                        <a:srgbClr val="FF0000"/>
                                      </p:to>
                                    </p:animClr>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683929" y="1723885"/>
            <a:ext cx="10824139" cy="3926144"/>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prstClr val="black"/>
                </a:solidFill>
                <a:ea typeface="Arial-Rounded" panose="020B0500000000000000" pitchFamily="34" charset="0"/>
                <a:cs typeface="Arial" panose="020B0604020202020204" pitchFamily="34" charset="0"/>
              </a:rPr>
              <a:t> </a:t>
            </a:r>
            <a:r>
              <a:rPr lang="en-US" sz="2400" dirty="0">
                <a:solidFill>
                  <a:prstClr val="black"/>
                </a:solidFill>
                <a:ea typeface="Arial-Rounded" panose="020B0500000000000000" pitchFamily="34" charset="0"/>
                <a:cs typeface="Arial" panose="020B0604020202020204" pitchFamily="34" charset="0"/>
              </a:rPr>
              <a:t> </a:t>
            </a:r>
            <a:r>
              <a:rPr lang="en-US" sz="2400" dirty="0" smtClean="0">
                <a:solidFill>
                  <a:prstClr val="black"/>
                </a:solidFill>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liếm môi, hỏi với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 Hồng ngọt giống dưa hấu hay mật ong?</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Đàn chim ngạc nhiên: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 </a:t>
            </a:r>
            <a:r>
              <a:rPr lang="vi-VN" sz="2400" dirty="0">
                <a:solidFill>
                  <a:prstClr val="black"/>
                </a:solidFill>
                <a:ea typeface="Arial-Rounded" panose="020B0500000000000000" pitchFamily="34" charset="0"/>
                <a:cs typeface="Arial" panose="020B0604020202020204" pitchFamily="34" charset="0"/>
              </a:rPr>
              <a:t>Cậu chưa ăn hồng bao giờ à?</a:t>
            </a:r>
            <a:endPar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đỏ mặt lắc đầu. Đàn chim ái ngại: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 Đúng ra, chúng tớ không nên ăn hồng của cậu.</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nói: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 Tớ ăn, chỉ một mình tớ no bụng. Các cậu ăn thì cả đàn no bụng.</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Đàn chim xúc động, cảm ơn thỏ rồi bay đi.</a:t>
            </a:r>
          </a:p>
        </p:txBody>
      </p:sp>
      <p:grpSp>
        <p:nvGrpSpPr>
          <p:cNvPr id="9" name="Group 8">
            <a:extLst>
              <a:ext uri="{FF2B5EF4-FFF2-40B4-BE49-F238E27FC236}">
                <a16:creationId xmlns:a16="http://schemas.microsoft.com/office/drawing/2014/main" id="{B368F429-7B12-47CE-866F-2112B9055153}"/>
              </a:ext>
            </a:extLst>
          </p:cNvPr>
          <p:cNvGrpSpPr/>
          <p:nvPr/>
        </p:nvGrpSpPr>
        <p:grpSpPr>
          <a:xfrm>
            <a:off x="201565" y="1391730"/>
            <a:ext cx="728166" cy="751307"/>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482F8185-32FE-4D15-83A6-6345124A4BC0}"/>
                </a:ext>
              </a:extLst>
            </p:cNvPr>
            <p:cNvSpPr txBox="1"/>
            <p:nvPr/>
          </p:nvSpPr>
          <p:spPr>
            <a:xfrm>
              <a:off x="97" y="2111454"/>
              <a:ext cx="826010" cy="725051"/>
            </a:xfrm>
            <a:prstGeom prst="rect">
              <a:avLst/>
            </a:prstGeom>
            <a:noFill/>
          </p:spPr>
          <p:txBody>
            <a:bodyPr wrap="square" rtlCol="0">
              <a:spAutoFit/>
            </a:bodyPr>
            <a:lstStyle/>
            <a:p>
              <a:pPr algn="ctr">
                <a:defRPr/>
              </a:pPr>
              <a:r>
                <a:rPr lang="en-US" sz="3200" b="1" dirty="0">
                  <a:solidFill>
                    <a:srgbClr val="FF0000"/>
                  </a:solidFill>
                  <a:ea typeface="思源黑体 CN Medium"/>
                  <a:cs typeface="Calibri" panose="020F0502020204030204" pitchFamily="34" charset="0"/>
                </a:rPr>
                <a:t>3</a:t>
              </a:r>
            </a:p>
          </p:txBody>
        </p:sp>
      </p:grpSp>
    </p:spTree>
    <p:extLst>
      <p:ext uri="{BB962C8B-B14F-4D97-AF65-F5344CB8AC3E}">
        <p14:creationId xmlns:p14="http://schemas.microsoft.com/office/powerpoint/2010/main" val="31219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683929" y="1972912"/>
            <a:ext cx="10824139" cy="2512193"/>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prstClr val="black"/>
                </a:solidFill>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Vài </a:t>
            </a:r>
            <a:r>
              <a:rPr lang="vi-VN" sz="2400" dirty="0">
                <a:solidFill>
                  <a:prstClr val="black"/>
                </a:solidFill>
                <a:ea typeface="Arial-Rounded" panose="020B0500000000000000" pitchFamily="34" charset="0"/>
                <a:cs typeface="Arial" panose="020B0604020202020204" pitchFamily="34" charset="0"/>
              </a:rPr>
              <a:t>ngày sau, thỏ đang ngồi nghỉ thì đàn chim lại bay đến:</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 Chúng tớ tìm cậu mấy ngày nay. Này cậu, bên kia sườn núi có cây hồng đầy quả chín.</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Rồi đàn chim đưa thỏ đến chỗ cây hồng </a:t>
            </a:r>
            <a:r>
              <a:rPr lang="vi-VN" sz="2400" dirty="0">
                <a:solidFill>
                  <a:schemeClr val="bg1"/>
                </a:solidFill>
                <a:ea typeface="Arial-Rounded" panose="020B0500000000000000" pitchFamily="34" charset="0"/>
                <a:cs typeface="Arial" panose="020B0604020202020204" pitchFamily="34" charset="0"/>
              </a:rPr>
              <a:t>lúc lỉu </a:t>
            </a:r>
            <a:r>
              <a:rPr lang="vi-VN" sz="2400" dirty="0">
                <a:solidFill>
                  <a:prstClr val="black"/>
                </a:solidFill>
                <a:ea typeface="Arial-Rounded" panose="020B0500000000000000" pitchFamily="34" charset="0"/>
                <a:cs typeface="Arial" panose="020B0604020202020204" pitchFamily="34" charset="0"/>
              </a:rPr>
              <a:t>quả. Chúng </a:t>
            </a:r>
            <a:r>
              <a:rPr lang="vi-VN" sz="2400" dirty="0">
                <a:solidFill>
                  <a:schemeClr val="bg1"/>
                </a:solidFill>
                <a:ea typeface="Arial-Rounded" panose="020B0500000000000000" pitchFamily="34" charset="0"/>
                <a:cs typeface="Arial" panose="020B0604020202020204" pitchFamily="34" charset="0"/>
              </a:rPr>
              <a:t>tíu tít </a:t>
            </a:r>
            <a:r>
              <a:rPr lang="vi-VN" sz="2400" dirty="0">
                <a:solidFill>
                  <a:prstClr val="black"/>
                </a:solidFill>
                <a:ea typeface="Arial-Rounded" panose="020B0500000000000000" pitchFamily="34" charset="0"/>
                <a:cs typeface="Arial" panose="020B0604020202020204" pitchFamily="34" charset="0"/>
              </a:rPr>
              <a:t>mổ nhiều quả chín mọng xuống cho thỏ.  Đúng là một cơn mưa hồng!</a:t>
            </a:r>
          </a:p>
        </p:txBody>
      </p:sp>
      <p:grpSp>
        <p:nvGrpSpPr>
          <p:cNvPr id="9" name="Group 8">
            <a:extLst>
              <a:ext uri="{FF2B5EF4-FFF2-40B4-BE49-F238E27FC236}">
                <a16:creationId xmlns:a16="http://schemas.microsoft.com/office/drawing/2014/main" id="{B368F429-7B12-47CE-866F-2112B9055153}"/>
              </a:ext>
            </a:extLst>
          </p:cNvPr>
          <p:cNvGrpSpPr/>
          <p:nvPr/>
        </p:nvGrpSpPr>
        <p:grpSpPr>
          <a:xfrm>
            <a:off x="319981" y="1805617"/>
            <a:ext cx="728166" cy="751307"/>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482F8185-32FE-4D15-83A6-6345124A4BC0}"/>
                </a:ext>
              </a:extLst>
            </p:cNvPr>
            <p:cNvSpPr txBox="1"/>
            <p:nvPr/>
          </p:nvSpPr>
          <p:spPr>
            <a:xfrm>
              <a:off x="97" y="2111454"/>
              <a:ext cx="826010" cy="725051"/>
            </a:xfrm>
            <a:prstGeom prst="rect">
              <a:avLst/>
            </a:prstGeom>
            <a:noFill/>
          </p:spPr>
          <p:txBody>
            <a:bodyPr wrap="square" rtlCol="0">
              <a:spAutoFit/>
            </a:bodyPr>
            <a:lstStyle/>
            <a:p>
              <a:pPr algn="ctr">
                <a:defRPr/>
              </a:pPr>
              <a:r>
                <a:rPr lang="en-US" sz="3200" b="1" dirty="0" smtClean="0">
                  <a:solidFill>
                    <a:srgbClr val="FF0000"/>
                  </a:solidFill>
                  <a:ea typeface="思源黑体 CN Medium"/>
                  <a:cs typeface="Calibri" panose="020F0502020204030204" pitchFamily="34" charset="0"/>
                </a:rPr>
                <a:t>4</a:t>
              </a:r>
              <a:endParaRPr lang="en-US" sz="3200" b="1" dirty="0">
                <a:solidFill>
                  <a:srgbClr val="FF0000"/>
                </a:solidFill>
                <a:ea typeface="思源黑体 CN Medium"/>
                <a:cs typeface="Calibri" panose="020F0502020204030204" pitchFamily="34" charset="0"/>
              </a:endParaRPr>
            </a:p>
          </p:txBody>
        </p:sp>
      </p:grpSp>
      <p:sp>
        <p:nvSpPr>
          <p:cNvPr id="2" name="TextBox 1"/>
          <p:cNvSpPr txBox="1"/>
          <p:nvPr/>
        </p:nvSpPr>
        <p:spPr>
          <a:xfrm>
            <a:off x="6641431" y="3375898"/>
            <a:ext cx="1376413" cy="461665"/>
          </a:xfrm>
          <a:prstGeom prst="rect">
            <a:avLst/>
          </a:prstGeom>
          <a:noFill/>
        </p:spPr>
        <p:txBody>
          <a:bodyPr wrap="square" rtlCol="0">
            <a:spAutoFit/>
          </a:bodyPr>
          <a:lstStyle/>
          <a:p>
            <a:r>
              <a:rPr lang="vi-VN" sz="2400" dirty="0">
                <a:solidFill>
                  <a:prstClr val="black"/>
                </a:solidFill>
                <a:ea typeface="Arial-Rounded" panose="020B0500000000000000" pitchFamily="34" charset="0"/>
                <a:cs typeface="Arial" panose="020B0604020202020204" pitchFamily="34" charset="0"/>
              </a:rPr>
              <a:t>lúc lỉu</a:t>
            </a:r>
            <a:endParaRPr lang="en-US" sz="2400" dirty="0"/>
          </a:p>
        </p:txBody>
      </p:sp>
      <p:sp>
        <p:nvSpPr>
          <p:cNvPr id="12" name="TextBox 11"/>
          <p:cNvSpPr txBox="1"/>
          <p:nvPr/>
        </p:nvSpPr>
        <p:spPr>
          <a:xfrm>
            <a:off x="9257898" y="3350420"/>
            <a:ext cx="1376413" cy="461665"/>
          </a:xfrm>
          <a:prstGeom prst="rect">
            <a:avLst/>
          </a:prstGeom>
          <a:noFill/>
        </p:spPr>
        <p:txBody>
          <a:bodyPr wrap="square" rtlCol="0">
            <a:spAutoFit/>
          </a:bodyPr>
          <a:lstStyle/>
          <a:p>
            <a:r>
              <a:rPr lang="en-US" sz="2400" dirty="0" err="1">
                <a:solidFill>
                  <a:prstClr val="black"/>
                </a:solidFill>
                <a:ea typeface="Arial-Rounded" panose="020B0500000000000000" pitchFamily="34" charset="0"/>
                <a:cs typeface="Arial" panose="020B0604020202020204" pitchFamily="34" charset="0"/>
              </a:rPr>
              <a:t>t</a:t>
            </a:r>
            <a:r>
              <a:rPr lang="en-US" sz="2400" dirty="0" err="1" smtClean="0">
                <a:solidFill>
                  <a:prstClr val="black"/>
                </a:solidFill>
                <a:ea typeface="Arial-Rounded" panose="020B0500000000000000" pitchFamily="34" charset="0"/>
                <a:cs typeface="Arial" panose="020B0604020202020204" pitchFamily="34" charset="0"/>
              </a:rPr>
              <a:t>íu</a:t>
            </a:r>
            <a:r>
              <a:rPr lang="en-US" sz="2400" dirty="0" smtClean="0">
                <a:solidFill>
                  <a:prstClr val="black"/>
                </a:solidFill>
                <a:ea typeface="Arial-Rounded" panose="020B0500000000000000" pitchFamily="34" charset="0"/>
                <a:cs typeface="Arial" panose="020B0604020202020204" pitchFamily="34" charset="0"/>
              </a:rPr>
              <a:t> </a:t>
            </a:r>
            <a:r>
              <a:rPr lang="en-US" sz="2400" dirty="0" err="1" smtClean="0">
                <a:solidFill>
                  <a:prstClr val="black"/>
                </a:solidFill>
                <a:ea typeface="Arial-Rounded" panose="020B0500000000000000" pitchFamily="34" charset="0"/>
                <a:cs typeface="Arial" panose="020B0604020202020204" pitchFamily="34" charset="0"/>
              </a:rPr>
              <a:t>tít</a:t>
            </a:r>
            <a:endParaRPr lang="en-US" sz="2400" dirty="0"/>
          </a:p>
        </p:txBody>
      </p:sp>
      <p:sp>
        <p:nvSpPr>
          <p:cNvPr id="15" name="TextBox 14"/>
          <p:cNvSpPr txBox="1"/>
          <p:nvPr/>
        </p:nvSpPr>
        <p:spPr>
          <a:xfrm>
            <a:off x="3537283" y="4668633"/>
            <a:ext cx="7584708" cy="461665"/>
          </a:xfrm>
          <a:prstGeom prst="rect">
            <a:avLst/>
          </a:prstGeom>
          <a:noFill/>
        </p:spPr>
        <p:txBody>
          <a:bodyPr wrap="square" rtlCol="0">
            <a:spAutoFit/>
          </a:bodyPr>
          <a:lstStyle/>
          <a:p>
            <a:r>
              <a:rPr lang="en-US" sz="2400" dirty="0" err="1" smtClean="0">
                <a:solidFill>
                  <a:srgbClr val="FF0000"/>
                </a:solidFill>
                <a:latin typeface="Arial" panose="020B0604020202020204" pitchFamily="34" charset="0"/>
                <a:cs typeface="Arial" panose="020B0604020202020204" pitchFamily="34" charset="0"/>
              </a:rPr>
              <a:t>Lúc</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lỉu</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chùm</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quả</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sai</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trĩu</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xuống</a:t>
            </a:r>
            <a:endParaRPr lang="en-US" sz="2400" dirty="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3537283" y="5215071"/>
            <a:ext cx="7584708" cy="461665"/>
          </a:xfrm>
          <a:prstGeom prst="rect">
            <a:avLst/>
          </a:prstGeom>
          <a:noFill/>
        </p:spPr>
        <p:txBody>
          <a:bodyPr wrap="square" rtlCol="0">
            <a:spAutoFit/>
          </a:bodyPr>
          <a:lstStyle/>
          <a:p>
            <a:r>
              <a:rPr lang="en-US" sz="2400" dirty="0" err="1" smtClean="0">
                <a:solidFill>
                  <a:srgbClr val="FF0000"/>
                </a:solidFill>
                <a:latin typeface="Arial" panose="020B0604020202020204" pitchFamily="34" charset="0"/>
                <a:cs typeface="Arial" panose="020B0604020202020204" pitchFamily="34" charset="0"/>
              </a:rPr>
              <a:t>Tíu</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tít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vẻ</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bận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rộn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tất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bật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của</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nhiều</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người</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82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12">
                                            <p:txEl>
                                              <p:pRg st="0" end="0"/>
                                            </p:txEl>
                                          </p:spTgt>
                                        </p:tgtEl>
                                        <p:attrNameLst>
                                          <p:attrName>style.color</p:attrName>
                                        </p:attrNameLst>
                                      </p:cBhvr>
                                      <p:to>
                                        <a:srgbClr val="FF0000"/>
                                      </p:to>
                                    </p:animClr>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3993" y="402011"/>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r>
              <a:rPr lang="en-US" smtClean="0"/>
              <a:t> </a:t>
            </a: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326948" y="2022268"/>
            <a:ext cx="9857607" cy="884561"/>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Vài ngày sau, thỏ đang ngồi nghỉ </a:t>
            </a:r>
            <a:r>
              <a:rPr lang="vi-VN" sz="2800" dirty="0" smtClean="0">
                <a:solidFill>
                  <a:prstClr val="black"/>
                </a:solidFill>
                <a:ea typeface="Arial-Rounded" panose="020B0500000000000000" pitchFamily="34" charset="0"/>
                <a:cs typeface="Arial" panose="020B0604020202020204" pitchFamily="34" charset="0"/>
              </a:rPr>
              <a:t>thì </a:t>
            </a:r>
            <a:r>
              <a:rPr lang="vi-VN" sz="2800" dirty="0">
                <a:solidFill>
                  <a:prstClr val="black"/>
                </a:solidFill>
                <a:ea typeface="Arial-Rounded" panose="020B0500000000000000" pitchFamily="34" charset="0"/>
                <a:cs typeface="Arial" panose="020B0604020202020204" pitchFamily="34" charset="0"/>
              </a:rPr>
              <a:t>đàn chim lại bay </a:t>
            </a:r>
            <a:r>
              <a:rPr lang="vi-VN" sz="2800" dirty="0" smtClean="0">
                <a:solidFill>
                  <a:prstClr val="black"/>
                </a:solidFill>
                <a:ea typeface="Arial-Rounded" panose="020B0500000000000000" pitchFamily="34" charset="0"/>
                <a:cs typeface="Arial" panose="020B0604020202020204" pitchFamily="34" charset="0"/>
              </a:rPr>
              <a:t>đến</a:t>
            </a:r>
            <a:r>
              <a:rPr lang="en-US" sz="2400" dirty="0" smtClean="0">
                <a:solidFill>
                  <a:prstClr val="black"/>
                </a:solidFill>
                <a:ea typeface="Arial-Rounded" panose="020B0500000000000000" pitchFamily="34" charset="0"/>
                <a:cs typeface="Arial" panose="020B0604020202020204" pitchFamily="34" charset="0"/>
              </a:rPr>
              <a:t>.</a:t>
            </a:r>
            <a:endParaRPr lang="vi-VN" sz="2400" dirty="0">
              <a:solidFill>
                <a:prstClr val="black"/>
              </a:solidFill>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043650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3993" y="402011"/>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sz="2800" kern="0"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326948" y="2022268"/>
            <a:ext cx="10021237" cy="884561"/>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Vài ngày sau, thỏ đang ngồi nghỉ </a:t>
            </a:r>
            <a:r>
              <a:rPr lang="en-US" sz="2800" dirty="0">
                <a:solidFill>
                  <a:srgbClr val="FF0000"/>
                </a:solidFill>
                <a:ea typeface="Arial-Rounded" panose="020B0500000000000000" pitchFamily="34" charset="0"/>
                <a:cs typeface="Arial" panose="020B0604020202020204" pitchFamily="34" charset="0"/>
              </a:rPr>
              <a:t>/ </a:t>
            </a:r>
            <a:r>
              <a:rPr lang="vi-VN" sz="2800" dirty="0" smtClean="0">
                <a:solidFill>
                  <a:prstClr val="black"/>
                </a:solidFill>
                <a:ea typeface="Arial-Rounded" panose="020B0500000000000000" pitchFamily="34" charset="0"/>
                <a:cs typeface="Arial" panose="020B0604020202020204" pitchFamily="34" charset="0"/>
              </a:rPr>
              <a:t>thì </a:t>
            </a:r>
            <a:r>
              <a:rPr lang="vi-VN" sz="2800" dirty="0">
                <a:solidFill>
                  <a:prstClr val="black"/>
                </a:solidFill>
                <a:ea typeface="Arial-Rounded" panose="020B0500000000000000" pitchFamily="34" charset="0"/>
                <a:cs typeface="Arial" panose="020B0604020202020204" pitchFamily="34" charset="0"/>
              </a:rPr>
              <a:t>đàn chim lại bay </a:t>
            </a:r>
            <a:r>
              <a:rPr lang="vi-VN" sz="2800" dirty="0" smtClean="0">
                <a:solidFill>
                  <a:prstClr val="black"/>
                </a:solidFill>
                <a:ea typeface="Arial-Rounded" panose="020B0500000000000000" pitchFamily="34" charset="0"/>
                <a:cs typeface="Arial" panose="020B0604020202020204" pitchFamily="34" charset="0"/>
              </a:rPr>
              <a:t>đến</a:t>
            </a:r>
            <a:r>
              <a:rPr lang="en-US" sz="2400" dirty="0" smtClean="0">
                <a:solidFill>
                  <a:prstClr val="black"/>
                </a:solidFill>
                <a:ea typeface="Arial-Rounded" panose="020B0500000000000000" pitchFamily="34" charset="0"/>
                <a:cs typeface="Arial" panose="020B0604020202020204" pitchFamily="34" charset="0"/>
              </a:rPr>
              <a:t>. </a:t>
            </a:r>
            <a:r>
              <a:rPr lang="en-US" sz="28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404386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rPr>
              <a:t>LUYỆN ĐỌC </a:t>
            </a:r>
            <a:endParaRPr lang="vi-VN"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4141294" y="-106681"/>
            <a:ext cx="4735629" cy="806065"/>
          </a:xfrm>
          <a:prstGeom prst="rect">
            <a:avLst/>
          </a:prstGeom>
        </p:spPr>
      </p:pic>
      <p:grpSp>
        <p:nvGrpSpPr>
          <p:cNvPr id="20" name="Group 19">
            <a:extLst>
              <a:ext uri="{FF2B5EF4-FFF2-40B4-BE49-F238E27FC236}">
                <a16:creationId xmlns:a16="http://schemas.microsoft.com/office/drawing/2014/main" id="{B368F429-7B12-47CE-866F-2112B9055153}"/>
              </a:ext>
            </a:extLst>
          </p:cNvPr>
          <p:cNvGrpSpPr/>
          <p:nvPr/>
        </p:nvGrpSpPr>
        <p:grpSpPr>
          <a:xfrm>
            <a:off x="179653" y="144424"/>
            <a:ext cx="608798" cy="658908"/>
            <a:chOff x="-93175" y="1999914"/>
            <a:chExt cx="931530" cy="991387"/>
          </a:xfrm>
        </p:grpSpPr>
        <p:pic>
          <p:nvPicPr>
            <p:cNvPr id="21" name="Picture 20"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algn="ctr">
                <a:defRPr/>
              </a:pPr>
              <a:r>
                <a:rPr lang="en-US" sz="2800" b="1" dirty="0">
                  <a:solidFill>
                    <a:srgbClr val="FF0000"/>
                  </a:solidFill>
                  <a:ea typeface="思源黑体 CN Medium"/>
                  <a:cs typeface="Calibri" panose="020F0502020204030204" pitchFamily="34" charset="0"/>
                </a:rPr>
                <a:t>1</a:t>
              </a:r>
            </a:p>
          </p:txBody>
        </p:sp>
      </p:grpSp>
      <p:grpSp>
        <p:nvGrpSpPr>
          <p:cNvPr id="24" name="Group 23">
            <a:extLst>
              <a:ext uri="{FF2B5EF4-FFF2-40B4-BE49-F238E27FC236}">
                <a16:creationId xmlns:a16="http://schemas.microsoft.com/office/drawing/2014/main" id="{B368F429-7B12-47CE-866F-2112B9055153}"/>
              </a:ext>
            </a:extLst>
          </p:cNvPr>
          <p:cNvGrpSpPr/>
          <p:nvPr/>
        </p:nvGrpSpPr>
        <p:grpSpPr>
          <a:xfrm>
            <a:off x="209910" y="1364181"/>
            <a:ext cx="608798" cy="658908"/>
            <a:chOff x="-93175" y="1999914"/>
            <a:chExt cx="931530" cy="991387"/>
          </a:xfrm>
        </p:grpSpPr>
        <p:pic>
          <p:nvPicPr>
            <p:cNvPr id="25" name="Picture 24"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algn="ctr">
                <a:defRPr/>
              </a:pPr>
              <a:r>
                <a:rPr lang="en-US" sz="2800" b="1" dirty="0" smtClean="0">
                  <a:solidFill>
                    <a:srgbClr val="FF0000"/>
                  </a:solidFill>
                  <a:ea typeface="思源黑体 CN Medium"/>
                  <a:cs typeface="Calibri" panose="020F0502020204030204" pitchFamily="34" charset="0"/>
                </a:rPr>
                <a:t>2</a:t>
              </a:r>
              <a:endParaRPr lang="en-US" sz="2800" b="1" dirty="0">
                <a:solidFill>
                  <a:srgbClr val="FF0000"/>
                </a:solidFill>
                <a:ea typeface="思源黑体 CN Medium"/>
                <a:cs typeface="Calibri" panose="020F0502020204030204" pitchFamily="34" charset="0"/>
              </a:endParaRPr>
            </a:p>
          </p:txBody>
        </p:sp>
      </p:grpSp>
      <p:grpSp>
        <p:nvGrpSpPr>
          <p:cNvPr id="29" name="Group 28">
            <a:extLst>
              <a:ext uri="{FF2B5EF4-FFF2-40B4-BE49-F238E27FC236}">
                <a16:creationId xmlns:a16="http://schemas.microsoft.com/office/drawing/2014/main" id="{B368F429-7B12-47CE-866F-2112B9055153}"/>
              </a:ext>
            </a:extLst>
          </p:cNvPr>
          <p:cNvGrpSpPr/>
          <p:nvPr/>
        </p:nvGrpSpPr>
        <p:grpSpPr>
          <a:xfrm>
            <a:off x="180214" y="2779962"/>
            <a:ext cx="608798" cy="658908"/>
            <a:chOff x="-93175" y="1999914"/>
            <a:chExt cx="931530" cy="991387"/>
          </a:xfrm>
        </p:grpSpPr>
        <p:pic>
          <p:nvPicPr>
            <p:cNvPr id="30" name="Picture 2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1" name="TextBox 30">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algn="ctr">
                <a:defRPr/>
              </a:pPr>
              <a:r>
                <a:rPr lang="en-US" sz="2800" b="1" dirty="0">
                  <a:solidFill>
                    <a:srgbClr val="FF0000"/>
                  </a:solidFill>
                  <a:ea typeface="思源黑体 CN Medium"/>
                  <a:cs typeface="Calibri" panose="020F0502020204030204" pitchFamily="34" charset="0"/>
                </a:rPr>
                <a:t>3</a:t>
              </a:r>
            </a:p>
          </p:txBody>
        </p:sp>
      </p:grpSp>
    </p:spTree>
    <p:extLst>
      <p:ext uri="{BB962C8B-B14F-4D97-AF65-F5344CB8AC3E}">
        <p14:creationId xmlns:p14="http://schemas.microsoft.com/office/powerpoint/2010/main" val="3290557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9"/>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1180075" y="119556"/>
            <a:ext cx="9721834" cy="1667959"/>
            <a:chOff x="519277" y="1391260"/>
            <a:chExt cx="10844405" cy="1169281"/>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671549" y="1745702"/>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1. Khi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nhìn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thấy</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cây</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hồng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có</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quả</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xanh</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thỏ</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đã</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nghĩ</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và</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
          <p:nvSpPr>
            <p:cNvPr id="11" name="Oval 10">
              <a:extLst>
                <a:ext uri="{FF2B5EF4-FFF2-40B4-BE49-F238E27FC236}">
                  <a16:creationId xmlns:a16="http://schemas.microsoft.com/office/drawing/2014/main" id="{E06A0091-37BB-4B0C-9343-D4D35B90295F}"/>
                </a:ext>
              </a:extLst>
            </p:cNvPr>
            <p:cNvSpPr/>
            <p:nvPr/>
          </p:nvSpPr>
          <p:spPr>
            <a:xfrm>
              <a:off x="519277" y="139126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ea typeface="Arial-Rounded" panose="020B0500000000000000" pitchFamily="34" charset="0"/>
                  <a:cs typeface="Arial" panose="020B0604020202020204" pitchFamily="34" charset="0"/>
                </a:rPr>
                <a:t>?</a:t>
              </a:r>
            </a:p>
          </p:txBody>
        </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963876" y="2697323"/>
            <a:ext cx="9864545" cy="1922803"/>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10173" y="2972641"/>
            <a:ext cx="9218447" cy="1384995"/>
          </a:xfrm>
          <a:prstGeom prst="rect">
            <a:avLst/>
          </a:prstGeom>
          <a:noFill/>
        </p:spPr>
        <p:txBody>
          <a:bodyPr wrap="square">
            <a:spAutoFit/>
          </a:bodyPr>
          <a:lstStyle/>
          <a:p>
            <a:pPr algn="just"/>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Khi </a:t>
            </a:r>
            <a:r>
              <a:rPr lang="vi-VN" sz="2800" dirty="0">
                <a:solidFill>
                  <a:srgbClr val="7030A0"/>
                </a:solidFill>
                <a:latin typeface="Arial" panose="020B0604020202020204" pitchFamily="34" charset="0"/>
                <a:ea typeface="Arial-Rounded" panose="020B0500000000000000" pitchFamily="34" charset="0"/>
                <a:cs typeface="Arial" panose="020B0604020202020204" pitchFamily="34" charset="0"/>
              </a:rPr>
              <a:t>nhìn thấy cây hồng có quả xanh, thỏ con đã nghĩ chờ hồng chín, sẽ thưởng thức vị ngọt lịm của nó và thỏ đã chăm chỉ tưới nước cho cây hằng ngày.</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48800" y="119556"/>
            <a:ext cx="10153109" cy="1667959"/>
            <a:chOff x="38203" y="1391260"/>
            <a:chExt cx="11325479" cy="1169281"/>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671549" y="1745702"/>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2.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Chuyện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đã</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xảy</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ra</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khi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thỏ</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đứng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đợi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quả</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hồng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rụng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xuống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38203" y="1391260"/>
              <a:ext cx="895440" cy="1028390"/>
              <a:chOff x="3871717" y="1686990"/>
              <a:chExt cx="895440" cy="1028390"/>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1717" y="1984871"/>
                <a:ext cx="688256" cy="730509"/>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352791" y="168699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anose="020B0604020202020204" pitchFamily="34" charset="0"/>
                    <a:ea typeface="Arial-Rounded" panose="020B0500000000000000" pitchFamily="34" charset="0"/>
                    <a:cs typeface="Arial" panose="020B0604020202020204"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963876" y="2752824"/>
            <a:ext cx="986454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10173" y="2972641"/>
            <a:ext cx="9218447" cy="954107"/>
          </a:xfrm>
          <a:prstGeom prst="rect">
            <a:avLst/>
          </a:prstGeom>
          <a:noFill/>
        </p:spPr>
        <p:txBody>
          <a:bodyPr wrap="square">
            <a:spAutoFit/>
          </a:bodyPr>
          <a:lstStyle/>
          <a:p>
            <a:pPr lvl="0" algn="just"/>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7030A0"/>
                </a:solidFill>
                <a:latin typeface="Arial" panose="020B0604020202020204" pitchFamily="34" charset="0"/>
                <a:ea typeface="Arial-Rounded" panose="020B0500000000000000" pitchFamily="34" charset="0"/>
                <a:cs typeface="Arial" panose="020B0604020202020204" pitchFamily="34" charset="0"/>
              </a:rPr>
              <a:t>Khi thỏ đứng đợi quả hồng rụng xuống thì có đàn chim bay đến định ăn quả hồng.</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011917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1180075" y="119556"/>
            <a:ext cx="9248545" cy="1612176"/>
            <a:chOff x="519277" y="1391260"/>
            <a:chExt cx="10316466" cy="1130176"/>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1181147" y="1706597"/>
              <a:ext cx="9654596"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defRPr/>
              </a:pPr>
              <a:r>
                <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3. Vì sao thỏ nhường quả hồng cho đàn chim?</a:t>
              </a:r>
            </a:p>
          </p:txBody>
        </p:sp>
        <p:sp>
          <p:nvSpPr>
            <p:cNvPr id="11" name="Oval 10">
              <a:extLst>
                <a:ext uri="{FF2B5EF4-FFF2-40B4-BE49-F238E27FC236}">
                  <a16:creationId xmlns:a16="http://schemas.microsoft.com/office/drawing/2014/main" id="{E06A0091-37BB-4B0C-9343-D4D35B90295F}"/>
                </a:ext>
              </a:extLst>
            </p:cNvPr>
            <p:cNvSpPr/>
            <p:nvPr/>
          </p:nvSpPr>
          <p:spPr>
            <a:xfrm>
              <a:off x="519277" y="139126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anose="020B0604020202020204" pitchFamily="34" charset="0"/>
                  <a:ea typeface="Arial-Rounded" panose="020B0500000000000000" pitchFamily="34" charset="0"/>
                  <a:cs typeface="Arial" panose="020B0604020202020204" pitchFamily="34" charset="0"/>
                </a:rPr>
                <a:t>?</a:t>
              </a:r>
            </a:p>
          </p:txBody>
        </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1057306" y="2752824"/>
            <a:ext cx="977111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10173" y="2972641"/>
            <a:ext cx="9218447" cy="954107"/>
          </a:xfrm>
          <a:prstGeom prst="rect">
            <a:avLst/>
          </a:prstGeom>
          <a:noFill/>
        </p:spPr>
        <p:txBody>
          <a:bodyPr wrap="square">
            <a:spAutoFit/>
          </a:bodyPr>
          <a:lstStyle/>
          <a:p>
            <a:pPr lvl="0" algn="just"/>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7030A0"/>
                </a:solidFill>
                <a:latin typeface="Arial" panose="020B0604020202020204" pitchFamily="34" charset="0"/>
                <a:ea typeface="Arial-Rounded" panose="020B0500000000000000" pitchFamily="34" charset="0"/>
                <a:cs typeface="Arial" panose="020B0604020202020204" pitchFamily="34" charset="0"/>
              </a:rPr>
              <a:t>Thỏ nhường quả hồng cho đàn chim vì biết đàn chim đang đói lả và cầu khẩn xin quả hồng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2779562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1057306" y="119556"/>
            <a:ext cx="9371314" cy="1612176"/>
            <a:chOff x="382332" y="1391260"/>
            <a:chExt cx="10453411" cy="1130176"/>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1181147" y="1706597"/>
              <a:ext cx="9654596"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defRPr/>
              </a:pP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4.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Kết</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hợp</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ý ở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cột</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với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ý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cột</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B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sao</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cho</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phù</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hợp</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với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nội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dung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bài</a:t>
              </a:r>
              <a:endPar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382332" y="1391260"/>
              <a:ext cx="688256" cy="1045846"/>
              <a:chOff x="4215846" y="1686990"/>
              <a:chExt cx="688256" cy="1045846"/>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846" y="2002327"/>
                <a:ext cx="688256" cy="730509"/>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352791" y="168699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anose="020B0604020202020204" pitchFamily="34" charset="0"/>
                    <a:ea typeface="Arial-Rounded" panose="020B0500000000000000" pitchFamily="34" charset="0"/>
                    <a:cs typeface="Arial" panose="020B0604020202020204" pitchFamily="34" charset="0"/>
                  </a:rPr>
                  <a:t>?</a:t>
                </a:r>
              </a:p>
            </p:txBody>
          </p:sp>
        </p:grpSp>
      </p:grpSp>
      <p:pic>
        <p:nvPicPr>
          <p:cNvPr id="12" name="Picture 11">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013024" cy="2757612"/>
          </a:xfrm>
          <a:prstGeom prst="rect">
            <a:avLst/>
          </a:prstGeom>
        </p:spPr>
      </p:pic>
      <p:pic>
        <p:nvPicPr>
          <p:cNvPr id="13" name="Picture 12">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5523897" cy="2715448"/>
          </a:xfrm>
          <a:prstGeom prst="rect">
            <a:avLst/>
          </a:prstGeom>
        </p:spPr>
      </p:pic>
      <p:cxnSp>
        <p:nvCxnSpPr>
          <p:cNvPr id="16" name="Straight Arrow Connector 15">
            <a:extLst>
              <a:ext uri="{FF2B5EF4-FFF2-40B4-BE49-F238E27FC236}">
                <a16:creationId xmlns:a16="http://schemas.microsoft.com/office/drawing/2014/main" id="{D712C273-1ABA-4AD1-9538-FEE4A699E5FF}"/>
              </a:ext>
            </a:extLst>
          </p:cNvPr>
          <p:cNvCxnSpPr>
            <a:cxnSpLocks/>
          </p:cNvCxnSpPr>
          <p:nvPr/>
        </p:nvCxnSpPr>
        <p:spPr>
          <a:xfrm>
            <a:off x="3827413" y="3571875"/>
            <a:ext cx="1563738"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4CA549-381E-400E-9818-453734ADF92A}"/>
              </a:ext>
            </a:extLst>
          </p:cNvPr>
          <p:cNvCxnSpPr>
            <a:cxnSpLocks/>
          </p:cNvCxnSpPr>
          <p:nvPr/>
        </p:nvCxnSpPr>
        <p:spPr>
          <a:xfrm>
            <a:off x="3827413" y="4105275"/>
            <a:ext cx="156373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436F9BF-0EF0-4165-AFD0-040EB13D8275}"/>
              </a:ext>
            </a:extLst>
          </p:cNvPr>
          <p:cNvCxnSpPr>
            <a:cxnSpLocks/>
          </p:cNvCxnSpPr>
          <p:nvPr/>
        </p:nvCxnSpPr>
        <p:spPr>
          <a:xfrm flipV="1">
            <a:off x="3827413" y="3532514"/>
            <a:ext cx="1563738" cy="12490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884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1057306" y="119556"/>
            <a:ext cx="9371314" cy="1612176"/>
            <a:chOff x="382332" y="1391260"/>
            <a:chExt cx="10453411" cy="1130176"/>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1181147" y="1706597"/>
              <a:ext cx="9654596"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defRPr/>
              </a:pP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5.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Câu</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chuyện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trên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muốn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nói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với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em</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điều</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382332" y="1391260"/>
              <a:ext cx="688256" cy="1045846"/>
              <a:chOff x="4215846" y="1686990"/>
              <a:chExt cx="688256" cy="1045846"/>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846" y="2002327"/>
                <a:ext cx="688256" cy="730509"/>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352791" y="168699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anose="020B0604020202020204" pitchFamily="34" charset="0"/>
                    <a:ea typeface="Arial-Rounded" panose="020B0500000000000000" pitchFamily="34" charset="0"/>
                    <a:cs typeface="Arial" panose="020B0604020202020204"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1057306" y="2752824"/>
            <a:ext cx="977111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10173" y="2972641"/>
            <a:ext cx="9218447" cy="954107"/>
          </a:xfrm>
          <a:prstGeom prst="rect">
            <a:avLst/>
          </a:prstGeom>
          <a:noFill/>
        </p:spPr>
        <p:txBody>
          <a:bodyPr wrap="square">
            <a:spAutoFit/>
          </a:bodyPr>
          <a:lstStyle/>
          <a:p>
            <a:pPr lvl="0" algn="just"/>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7030A0"/>
                </a:solidFill>
                <a:latin typeface="Arial" panose="020B0604020202020204" pitchFamily="34" charset="0"/>
                <a:ea typeface="Arial-Rounded" panose="020B0500000000000000" pitchFamily="34" charset="0"/>
                <a:cs typeface="Arial" panose="020B0604020202020204" pitchFamily="34" charset="0"/>
              </a:rPr>
              <a:t>Nếu yêu thương mọi người, chúng ta sẽ được nhận lại sự yêu thương.</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048645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37053BB-D970-617D-DEFC-3E42D28B1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3293789" y="36511"/>
            <a:ext cx="4713152" cy="2764591"/>
          </a:xfrm>
          <a:prstGeom prst="rect">
            <a:avLst/>
          </a:prstGeom>
        </p:spPr>
      </p:pic>
      <p:pic>
        <p:nvPicPr>
          <p:cNvPr id="3" name="图片 5" descr="图片包含 玩偶, 玩具, 室内, 天空&#10;&#10;已生成极高可信度的说明">
            <a:extLst>
              <a:ext uri="{FF2B5EF4-FFF2-40B4-BE49-F238E27FC236}">
                <a16:creationId xmlns:a16="http://schemas.microsoft.com/office/drawing/2014/main" id="{60EA505C-0399-8CAE-2367-D439B3DF4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678" y="-424558"/>
            <a:ext cx="2265335" cy="2265335"/>
          </a:xfrm>
          <a:prstGeom prst="rect">
            <a:avLst/>
          </a:prstGeom>
        </p:spPr>
      </p:pic>
      <p:pic>
        <p:nvPicPr>
          <p:cNvPr id="4" name="图片 8">
            <a:extLst>
              <a:ext uri="{FF2B5EF4-FFF2-40B4-BE49-F238E27FC236}">
                <a16:creationId xmlns:a16="http://schemas.microsoft.com/office/drawing/2014/main" id="{D96F26EA-D66F-671D-5B77-937D02A33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993" y="1306682"/>
            <a:ext cx="645126" cy="645126"/>
          </a:xfrm>
          <a:prstGeom prst="rect">
            <a:avLst/>
          </a:prstGeom>
        </p:spPr>
      </p:pic>
      <p:pic>
        <p:nvPicPr>
          <p:cNvPr id="5" name="图片 11">
            <a:extLst>
              <a:ext uri="{FF2B5EF4-FFF2-40B4-BE49-F238E27FC236}">
                <a16:creationId xmlns:a16="http://schemas.microsoft.com/office/drawing/2014/main" id="{DAFC8F2B-B37A-F3FD-AB6F-27AEB7D12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5642">
            <a:off x="7101755" y="1169786"/>
            <a:ext cx="1272762" cy="845921"/>
          </a:xfrm>
          <a:prstGeom prst="rect">
            <a:avLst/>
          </a:prstGeom>
        </p:spPr>
      </p:pic>
      <p:sp>
        <p:nvSpPr>
          <p:cNvPr id="6" name="TextBox 5">
            <a:extLst>
              <a:ext uri="{FF2B5EF4-FFF2-40B4-BE49-F238E27FC236}">
                <a16:creationId xmlns:a16="http://schemas.microsoft.com/office/drawing/2014/main" id="{ADA3427E-40D2-A6E8-1873-16643F438E5B}"/>
              </a:ext>
            </a:extLst>
          </p:cNvPr>
          <p:cNvSpPr txBox="1"/>
          <p:nvPr/>
        </p:nvSpPr>
        <p:spPr>
          <a:xfrm>
            <a:off x="3667556" y="1306682"/>
            <a:ext cx="4281012" cy="830997"/>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NỘI DUNG:</a:t>
            </a:r>
          </a:p>
        </p:txBody>
      </p:sp>
      <p:sp>
        <p:nvSpPr>
          <p:cNvPr id="7" name="Rounded Rectangle 1">
            <a:extLst>
              <a:ext uri="{FF2B5EF4-FFF2-40B4-BE49-F238E27FC236}">
                <a16:creationId xmlns:a16="http://schemas.microsoft.com/office/drawing/2014/main" id="{B9BD2AD0-BA0E-2560-D53D-1B4B6892B2E9}"/>
              </a:ext>
            </a:extLst>
          </p:cNvPr>
          <p:cNvSpPr/>
          <p:nvPr/>
        </p:nvSpPr>
        <p:spPr>
          <a:xfrm>
            <a:off x="1519348" y="2855097"/>
            <a:ext cx="9043638" cy="1830912"/>
          </a:xfrm>
          <a:prstGeom prst="roundRect">
            <a:avLst/>
          </a:prstGeom>
          <a:solidFill>
            <a:srgbClr val="FBF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en-US" sz="3200" dirty="0" err="1" smtClean="0">
                <a:solidFill>
                  <a:srgbClr val="7030A0"/>
                </a:solidFill>
                <a:latin typeface="Arial" panose="020B0604020202020204" pitchFamily="34" charset="0"/>
                <a:cs typeface="Arial" panose="020B0604020202020204" pitchFamily="34" charset="0"/>
              </a:rPr>
              <a:t>Nếu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dành</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yêu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thương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dành</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điều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tốt</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đẹp</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cho</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người</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khác</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chúng</a:t>
            </a:r>
            <a:r>
              <a:rPr lang="en-US" sz="3200" dirty="0" smtClean="0">
                <a:solidFill>
                  <a:srgbClr val="7030A0"/>
                </a:solidFill>
                <a:latin typeface="Arial" panose="020B0604020202020204" pitchFamily="34" charset="0"/>
                <a:cs typeface="Arial" panose="020B0604020202020204" pitchFamily="34" charset="0"/>
              </a:rPr>
              <a:t> ta </a:t>
            </a:r>
            <a:r>
              <a:rPr lang="en-US" sz="3200" dirty="0" err="1" smtClean="0">
                <a:solidFill>
                  <a:srgbClr val="7030A0"/>
                </a:solidFill>
                <a:latin typeface="Arial" panose="020B0604020202020204" pitchFamily="34" charset="0"/>
                <a:cs typeface="Arial" panose="020B0604020202020204" pitchFamily="34" charset="0"/>
              </a:rPr>
              <a:t>cũng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sẽ</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nhận</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lại</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yêu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thương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cùng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những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điều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tốt</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đẹp</a:t>
            </a:r>
            <a:r>
              <a:rPr lang="en-US" sz="3200" dirty="0" smtClean="0">
                <a:solidFill>
                  <a:srgbClr val="7030A0"/>
                </a:solidFill>
                <a:latin typeface="Arial" panose="020B0604020202020204" pitchFamily="34" charset="0"/>
                <a:cs typeface="Arial" panose="020B0604020202020204" pitchFamily="34" charset="0"/>
              </a:rPr>
              <a:t>.</a:t>
            </a:r>
            <a:endParaRPr lang="vi-VN" sz="32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1987408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308035" cy="6001643"/>
          </a:xfrm>
          <a:prstGeom prst="rect">
            <a:avLst/>
          </a:prstGeom>
          <a:noFill/>
        </p:spPr>
        <p:txBody>
          <a:bodyPr wrap="square" rtlCol="0">
            <a:spAutoFit/>
          </a:bodyPr>
          <a:lstStyle/>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endParaRPr lang="vi-VN" sz="2400" dirty="0">
              <a:solidFill>
                <a:prstClr val="black"/>
              </a:solidFill>
              <a:ea typeface="Arial-Rounded" panose="020B0500000000000000" pitchFamily="34" charset="0"/>
              <a:cs typeface="Arial" panose="020B0604020202020204" pitchFamily="34" charset="0"/>
            </a:endParaRP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Hồng của tớ!</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Thấy vậy, đàn chim cầu khẩn: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liếm môi, hỏi với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Hồng ngọt giống dưa hấu hay mật ong?</a:t>
            </a:r>
          </a:p>
          <a:p>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Đàn </a:t>
            </a:r>
            <a:r>
              <a:rPr lang="vi-VN" sz="2400" dirty="0">
                <a:solidFill>
                  <a:prstClr val="black"/>
                </a:solidFill>
                <a:ea typeface="Arial-Rounded" panose="020B0500000000000000" pitchFamily="34" charset="0"/>
                <a:cs typeface="Arial" panose="020B0604020202020204" pitchFamily="34" charset="0"/>
              </a:rPr>
              <a:t>chim ngạc nhiên: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Cậu </a:t>
            </a:r>
            <a:r>
              <a:rPr lang="vi-VN" sz="2400" dirty="0">
                <a:solidFill>
                  <a:prstClr val="black"/>
                </a:solidFill>
                <a:ea typeface="Arial-Rounded" panose="020B0500000000000000" pitchFamily="34" charset="0"/>
                <a:cs typeface="Arial" panose="020B0604020202020204" pitchFamily="34" charset="0"/>
              </a:rPr>
              <a:t>chưa ăn hồng bao giờ à</a:t>
            </a:r>
            <a:r>
              <a:rPr lang="vi-VN" sz="2400" dirty="0" smtClean="0">
                <a:solidFill>
                  <a:prstClr val="black"/>
                </a:solidFill>
                <a:ea typeface="Arial-Rounded" panose="020B0500000000000000" pitchFamily="34" charset="0"/>
                <a:cs typeface="Arial" panose="020B0604020202020204" pitchFamily="34" charset="0"/>
              </a:rPr>
              <a:t>?</a:t>
            </a:r>
            <a:endPar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nói: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Đàn chim xúc động, cảm ơn thỏ rồi bay đi</a:t>
            </a:r>
            <a:r>
              <a:rPr lang="vi-VN" sz="2400" dirty="0" smtClean="0">
                <a:solidFill>
                  <a:prstClr val="black"/>
                </a:solidFill>
                <a:ea typeface="Arial-Rounded" panose="020B0500000000000000" pitchFamily="34" charset="0"/>
                <a:cs typeface="Arial" panose="020B0604020202020204" pitchFamily="34" charset="0"/>
              </a:rPr>
              <a:t>.</a:t>
            </a:r>
            <a:endParaRPr lang="vi-VN" sz="2400" dirty="0">
              <a:solidFill>
                <a:prstClr val="black"/>
              </a:solidFill>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4"/>
          <a:stretch>
            <a:fillRect/>
          </a:stretch>
        </p:blipFill>
        <p:spPr>
          <a:xfrm>
            <a:off x="4112419" y="-107694"/>
            <a:ext cx="4735629" cy="806065"/>
          </a:xfrm>
          <a:prstGeom prst="rect">
            <a:avLst/>
          </a:prstGeom>
        </p:spPr>
      </p:pic>
    </p:spTree>
    <p:extLst>
      <p:ext uri="{BB962C8B-B14F-4D97-AF65-F5344CB8AC3E}">
        <p14:creationId xmlns:p14="http://schemas.microsoft.com/office/powerpoint/2010/main" val="3770949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308035" cy="6001643"/>
          </a:xfrm>
          <a:prstGeom prst="rect">
            <a:avLst/>
          </a:prstGeom>
          <a:noFill/>
        </p:spPr>
        <p:txBody>
          <a:bodyPr wrap="square" rtlCol="0">
            <a:spAutoFit/>
          </a:bodyPr>
          <a:lstStyle/>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endParaRPr lang="vi-VN" sz="2400" dirty="0">
              <a:solidFill>
                <a:prstClr val="black"/>
              </a:solidFill>
              <a:ea typeface="Arial-Rounded" panose="020B0500000000000000" pitchFamily="34" charset="0"/>
              <a:cs typeface="Arial" panose="020B0604020202020204" pitchFamily="34" charset="0"/>
            </a:endParaRP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Vừa lúc đó, có đàn chim bay đến, </a:t>
            </a:r>
            <a:r>
              <a:rPr lang="vi-VN" sz="2400" dirty="0">
                <a:solidFill>
                  <a:srgbClr val="FF0000"/>
                </a:solidFill>
                <a:ea typeface="Arial-Rounded" panose="020B0500000000000000" pitchFamily="34" charset="0"/>
                <a:cs typeface="Arial" panose="020B0604020202020204" pitchFamily="34" charset="0"/>
              </a:rPr>
              <a:t>định</a:t>
            </a:r>
            <a:r>
              <a:rPr lang="vi-VN" sz="2400" dirty="0">
                <a:solidFill>
                  <a:prstClr val="black"/>
                </a:solidFill>
                <a:ea typeface="Arial-Rounded" panose="020B0500000000000000" pitchFamily="34" charset="0"/>
                <a:cs typeface="Arial" panose="020B0604020202020204" pitchFamily="34" charset="0"/>
              </a:rPr>
              <a:t> ăn quả hồng. Thỏ </a:t>
            </a:r>
            <a:r>
              <a:rPr lang="vi-VN" sz="2400" dirty="0">
                <a:solidFill>
                  <a:srgbClr val="FF0000"/>
                </a:solidFill>
                <a:ea typeface="Arial-Rounded" panose="020B0500000000000000" pitchFamily="34" charset="0"/>
                <a:cs typeface="Arial" panose="020B0604020202020204" pitchFamily="34" charset="0"/>
              </a:rPr>
              <a:t>hốt hoảng </a:t>
            </a:r>
            <a:r>
              <a:rPr lang="vi-VN" sz="2400" dirty="0">
                <a:solidFill>
                  <a:prstClr val="black"/>
                </a:solidFill>
                <a:ea typeface="Arial-Rounded" panose="020B0500000000000000" pitchFamily="34" charset="0"/>
                <a:cs typeface="Arial" panose="020B0604020202020204" pitchFamily="34" charset="0"/>
              </a:rPr>
              <a:t>kêu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srgbClr val="FF0000"/>
                </a:solidFill>
                <a:ea typeface="Arial-Rounded" panose="020B0500000000000000" pitchFamily="34" charset="0"/>
                <a:cs typeface="Arial" panose="020B0604020202020204" pitchFamily="34" charset="0"/>
              </a:rPr>
              <a:t>Hồng của tớ!</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Thấy vậy, đàn chim </a:t>
            </a:r>
            <a:r>
              <a:rPr lang="vi-VN" sz="2400" dirty="0">
                <a:solidFill>
                  <a:srgbClr val="FF0000"/>
                </a:solidFill>
                <a:ea typeface="Arial-Rounded" panose="020B0500000000000000" pitchFamily="34" charset="0"/>
                <a:cs typeface="Arial" panose="020B0604020202020204" pitchFamily="34" charset="0"/>
              </a:rPr>
              <a:t>cầu khẩn</a:t>
            </a:r>
            <a:r>
              <a:rPr lang="vi-VN" sz="2400" dirty="0">
                <a:solidFill>
                  <a:prstClr val="black"/>
                </a:solidFill>
                <a:ea typeface="Arial-Rounded" panose="020B0500000000000000" pitchFamily="34" charset="0"/>
                <a:cs typeface="Arial" panose="020B0604020202020204" pitchFamily="34" charset="0"/>
              </a:rPr>
              <a:t>:</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Cho chúng tớ ăn </a:t>
            </a:r>
            <a:r>
              <a:rPr lang="vi-VN" sz="2400" dirty="0">
                <a:solidFill>
                  <a:srgbClr val="FF0000"/>
                </a:solidFill>
                <a:ea typeface="Arial-Rounded" panose="020B0500000000000000" pitchFamily="34" charset="0"/>
                <a:cs typeface="Arial" panose="020B0604020202020204" pitchFamily="34" charset="0"/>
              </a:rPr>
              <a:t>nhé</a:t>
            </a:r>
            <a:r>
              <a:rPr lang="vi-VN" sz="2400" dirty="0">
                <a:solidFill>
                  <a:prstClr val="black"/>
                </a:solidFill>
                <a:ea typeface="Arial-Rounded" panose="020B0500000000000000" pitchFamily="34" charset="0"/>
                <a:cs typeface="Arial" panose="020B0604020202020204" pitchFamily="34" charset="0"/>
              </a:rPr>
              <a:t>. Chúng tớ </a:t>
            </a:r>
            <a:r>
              <a:rPr lang="vi-VN" sz="2400" dirty="0">
                <a:solidFill>
                  <a:srgbClr val="FF0000"/>
                </a:solidFill>
                <a:ea typeface="Arial-Rounded" panose="020B0500000000000000" pitchFamily="34" charset="0"/>
                <a:cs typeface="Arial" panose="020B0604020202020204" pitchFamily="34" charset="0"/>
              </a:rPr>
              <a:t>đói lả </a:t>
            </a:r>
            <a:r>
              <a:rPr lang="vi-VN" sz="2400" dirty="0">
                <a:solidFill>
                  <a:prstClr val="black"/>
                </a:solidFill>
                <a:ea typeface="Arial-Rounded" panose="020B0500000000000000" pitchFamily="34" charset="0"/>
                <a:cs typeface="Arial" panose="020B0604020202020204" pitchFamily="34" charset="0"/>
              </a:rPr>
              <a:t>rồi.</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suy nghĩ một lát rồi đồng ý. Đàn chim </a:t>
            </a:r>
            <a:r>
              <a:rPr lang="vi-VN" sz="2400" dirty="0">
                <a:solidFill>
                  <a:srgbClr val="FF0000"/>
                </a:solidFill>
                <a:ea typeface="Arial-Rounded" panose="020B0500000000000000" pitchFamily="34" charset="0"/>
                <a:cs typeface="Arial" panose="020B0604020202020204" pitchFamily="34" charset="0"/>
              </a:rPr>
              <a:t>ríu rít </a:t>
            </a:r>
            <a:r>
              <a:rPr lang="vi-VN" sz="2400" dirty="0">
                <a:solidFill>
                  <a:prstClr val="black"/>
                </a:solidFill>
                <a:ea typeface="Arial-Rounded" panose="020B0500000000000000" pitchFamily="34" charset="0"/>
                <a:cs typeface="Arial" panose="020B0604020202020204" pitchFamily="34" charset="0"/>
              </a:rPr>
              <a:t>mổ ăn quả hồng.</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liếm môi, hỏi với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Hồng ngọt </a:t>
            </a:r>
            <a:r>
              <a:rPr lang="vi-VN" sz="2400" dirty="0">
                <a:solidFill>
                  <a:srgbClr val="FF0000"/>
                </a:solidFill>
                <a:ea typeface="Arial-Rounded" panose="020B0500000000000000" pitchFamily="34" charset="0"/>
                <a:cs typeface="Arial" panose="020B0604020202020204" pitchFamily="34" charset="0"/>
              </a:rPr>
              <a:t>giống</a:t>
            </a:r>
            <a:r>
              <a:rPr lang="vi-VN" sz="2400" dirty="0">
                <a:solidFill>
                  <a:prstClr val="black"/>
                </a:solidFill>
                <a:ea typeface="Arial-Rounded" panose="020B0500000000000000" pitchFamily="34" charset="0"/>
                <a:cs typeface="Arial" panose="020B0604020202020204" pitchFamily="34" charset="0"/>
              </a:rPr>
              <a:t> dưa hấu</a:t>
            </a:r>
            <a:r>
              <a:rPr lang="vi-VN" sz="2400" dirty="0">
                <a:solidFill>
                  <a:srgbClr val="FF0000"/>
                </a:solidFill>
                <a:ea typeface="Arial-Rounded" panose="020B0500000000000000" pitchFamily="34" charset="0"/>
                <a:cs typeface="Arial" panose="020B0604020202020204" pitchFamily="34" charset="0"/>
              </a:rPr>
              <a:t> hay </a:t>
            </a:r>
            <a:r>
              <a:rPr lang="vi-VN" sz="2400" dirty="0">
                <a:solidFill>
                  <a:prstClr val="black"/>
                </a:solidFill>
                <a:ea typeface="Arial-Rounded" panose="020B0500000000000000" pitchFamily="34" charset="0"/>
                <a:cs typeface="Arial" panose="020B0604020202020204" pitchFamily="34" charset="0"/>
              </a:rPr>
              <a:t>mật ong?</a:t>
            </a:r>
          </a:p>
          <a:p>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Đàn </a:t>
            </a:r>
            <a:r>
              <a:rPr lang="vi-VN" sz="2400" dirty="0">
                <a:solidFill>
                  <a:prstClr val="black"/>
                </a:solidFill>
                <a:ea typeface="Arial-Rounded" panose="020B0500000000000000" pitchFamily="34" charset="0"/>
                <a:cs typeface="Arial" panose="020B0604020202020204" pitchFamily="34" charset="0"/>
              </a:rPr>
              <a:t>chim </a:t>
            </a:r>
            <a:r>
              <a:rPr lang="vi-VN" sz="2400" dirty="0">
                <a:solidFill>
                  <a:srgbClr val="FF0000"/>
                </a:solidFill>
                <a:ea typeface="Arial-Rounded" panose="020B0500000000000000" pitchFamily="34" charset="0"/>
                <a:cs typeface="Arial" panose="020B0604020202020204" pitchFamily="34" charset="0"/>
              </a:rPr>
              <a:t>ngạc nhiên</a:t>
            </a:r>
            <a:r>
              <a:rPr lang="vi-VN" sz="2400" dirty="0">
                <a:solidFill>
                  <a:prstClr val="black"/>
                </a:solidFill>
                <a:ea typeface="Arial-Rounded" panose="020B0500000000000000" pitchFamily="34" charset="0"/>
                <a:cs typeface="Arial" panose="020B0604020202020204" pitchFamily="34" charset="0"/>
              </a:rPr>
              <a:t>:</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Cậu </a:t>
            </a:r>
            <a:r>
              <a:rPr lang="vi-VN" sz="2400" dirty="0">
                <a:solidFill>
                  <a:prstClr val="black"/>
                </a:solidFill>
                <a:ea typeface="Arial-Rounded" panose="020B0500000000000000" pitchFamily="34" charset="0"/>
                <a:cs typeface="Arial" panose="020B0604020202020204" pitchFamily="34" charset="0"/>
              </a:rPr>
              <a:t>chưa ăn hồng bao giờ à</a:t>
            </a:r>
            <a:r>
              <a:rPr lang="vi-VN" sz="2400" dirty="0" smtClean="0">
                <a:solidFill>
                  <a:prstClr val="black"/>
                </a:solidFill>
                <a:ea typeface="Arial-Rounded" panose="020B0500000000000000" pitchFamily="34" charset="0"/>
                <a:cs typeface="Arial" panose="020B0604020202020204" pitchFamily="34" charset="0"/>
              </a:rPr>
              <a:t>?</a:t>
            </a:r>
            <a:endPar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nói: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Tớ ăn, chỉ một mình tớ no bụng. Các cậu ăn thì </a:t>
            </a:r>
            <a:r>
              <a:rPr lang="vi-VN" sz="2400" dirty="0">
                <a:solidFill>
                  <a:srgbClr val="FF0000"/>
                </a:solidFill>
                <a:ea typeface="Arial-Rounded" panose="020B0500000000000000" pitchFamily="34" charset="0"/>
                <a:cs typeface="Arial" panose="020B0604020202020204" pitchFamily="34" charset="0"/>
              </a:rPr>
              <a:t>cả đàn </a:t>
            </a:r>
            <a:r>
              <a:rPr lang="vi-VN" sz="2400" dirty="0">
                <a:solidFill>
                  <a:prstClr val="black"/>
                </a:solidFill>
                <a:ea typeface="Arial-Rounded" panose="020B0500000000000000" pitchFamily="34" charset="0"/>
                <a:cs typeface="Arial" panose="020B0604020202020204" pitchFamily="34" charset="0"/>
              </a:rPr>
              <a:t>no bụng.</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Đàn chim xúc động, cảm ơn thỏ rồi bay đi</a:t>
            </a:r>
            <a:r>
              <a:rPr lang="vi-VN" sz="2400" dirty="0" smtClean="0">
                <a:solidFill>
                  <a:prstClr val="black"/>
                </a:solidFill>
                <a:ea typeface="Arial-Rounded" panose="020B0500000000000000" pitchFamily="34" charset="0"/>
                <a:cs typeface="Arial" panose="020B0604020202020204" pitchFamily="34" charset="0"/>
              </a:rPr>
              <a:t>.</a:t>
            </a:r>
            <a:endParaRPr lang="vi-VN" sz="2400" dirty="0">
              <a:solidFill>
                <a:prstClr val="black"/>
              </a:solidFill>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4112419" y="-107694"/>
            <a:ext cx="4735629" cy="806065"/>
          </a:xfrm>
          <a:prstGeom prst="rect">
            <a:avLst/>
          </a:prstGeom>
        </p:spPr>
      </p:pic>
    </p:spTree>
    <p:extLst>
      <p:ext uri="{BB962C8B-B14F-4D97-AF65-F5344CB8AC3E}">
        <p14:creationId xmlns:p14="http://schemas.microsoft.com/office/powerpoint/2010/main" val="1849910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4112419" y="-107694"/>
            <a:ext cx="4735629" cy="806065"/>
          </a:xfrm>
          <a:prstGeom prst="rect">
            <a:avLst/>
          </a:prstGeom>
        </p:spPr>
      </p:pic>
    </p:spTree>
    <p:extLst>
      <p:ext uri="{BB962C8B-B14F-4D97-AF65-F5344CB8AC3E}">
        <p14:creationId xmlns:p14="http://schemas.microsoft.com/office/powerpoint/2010/main" val="181651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3277772" y="135770"/>
            <a:ext cx="8778662" cy="6518247"/>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26439"/>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defRPr/>
              </a:pPr>
              <a:r>
                <a:rPr lang="en-US" sz="3200" b="1"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rPr>
                <a:t>TẬP VIẾT</a:t>
              </a:r>
            </a:p>
          </p:txBody>
        </p:sp>
      </p:grpSp>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9737478-F1F1-4917-AEE3-35F7852BA382}"/>
              </a:ext>
            </a:extLst>
          </p:cNvPr>
          <p:cNvPicPr>
            <a:picLocks noChangeAspect="1"/>
          </p:cNvPicPr>
          <p:nvPr/>
        </p:nvPicPr>
        <p:blipFill>
          <a:blip r:embed="rId6"/>
          <a:stretch>
            <a:fillRect/>
          </a:stretch>
        </p:blipFill>
        <p:spPr>
          <a:xfrm>
            <a:off x="5394393" y="1157061"/>
            <a:ext cx="4279763" cy="829128"/>
          </a:xfrm>
          <a:prstGeom prst="rect">
            <a:avLst/>
          </a:prstGeom>
        </p:spPr>
      </p:pic>
      <p:pic>
        <p:nvPicPr>
          <p:cNvPr id="8" name="Picture 7">
            <a:extLst>
              <a:ext uri="{FF2B5EF4-FFF2-40B4-BE49-F238E27FC236}">
                <a16:creationId xmlns:a16="http://schemas.microsoft.com/office/drawing/2014/main" id="{83DE53E5-B59B-46A7-BBCB-BAF194D79758}"/>
              </a:ext>
            </a:extLst>
          </p:cNvPr>
          <p:cNvPicPr>
            <a:picLocks noChangeAspect="1"/>
          </p:cNvPicPr>
          <p:nvPr/>
        </p:nvPicPr>
        <p:blipFill>
          <a:blip r:embed="rId7"/>
          <a:stretch>
            <a:fillRect/>
          </a:stretch>
        </p:blipFill>
        <p:spPr>
          <a:xfrm>
            <a:off x="4584289" y="2322506"/>
            <a:ext cx="6547671" cy="1603387"/>
          </a:xfrm>
          <a:prstGeom prst="rect">
            <a:avLst/>
          </a:prstGeom>
        </p:spPr>
      </p:pic>
    </p:spTree>
    <p:extLst>
      <p:ext uri="{BB962C8B-B14F-4D97-AF65-F5344CB8AC3E}">
        <p14:creationId xmlns:p14="http://schemas.microsoft.com/office/powerpoint/2010/main" val="343160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685925" y="397669"/>
              <a:ext cx="2657475"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ôn</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tập</a:t>
              </a:r>
              <a:endParaRPr lang="en-US" sz="3600" b="1" dirty="0">
                <a:ln w="0"/>
                <a:solidFill>
                  <a:srgbClr val="4C7716"/>
                </a:solidFill>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0" name="Picture 19">
            <a:extLst>
              <a:ext uri="{FF2B5EF4-FFF2-40B4-BE49-F238E27FC236}">
                <a16:creationId xmlns:a16="http://schemas.microsoft.com/office/drawing/2014/main" id="{C44EAF1A-2BEE-D500-8E74-31F4430EE7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56040" y="1543358"/>
            <a:ext cx="3556074" cy="3776656"/>
          </a:xfrm>
          <a:prstGeom prst="rect">
            <a:avLst/>
          </a:prstGeom>
        </p:spPr>
      </p:pic>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algn="ctr">
                <a:defRPr/>
              </a:pPr>
              <a:r>
                <a:rPr lang="en-US" sz="3200" dirty="0" err="1">
                  <a:solidFill>
                    <a:prstClr val="white"/>
                  </a:solidFill>
                  <a:effectLst>
                    <a:outerShdw blurRad="38100" dist="38100" dir="2700000" algn="tl">
                      <a:srgbClr val="000000">
                        <a:alpha val="43137"/>
                      </a:srgbClr>
                    </a:outerShdw>
                  </a:effectLst>
                </a:rPr>
                <a:t>Nhắc</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lại</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chiều</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cao</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độ</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rộng</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và</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cấu</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tạo</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nét</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của</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chữ</a:t>
              </a:r>
              <a:r>
                <a:rPr lang="en-US" sz="3200" b="1" dirty="0">
                  <a:solidFill>
                    <a:prstClr val="white"/>
                  </a:solidFill>
                  <a:effectLst>
                    <a:outerShdw blurRad="38100" dist="38100" dir="2700000" algn="tl">
                      <a:srgbClr val="000000">
                        <a:alpha val="43137"/>
                      </a:srgbClr>
                    </a:outerShdw>
                  </a:effectLst>
                  <a:latin typeface="HP001 5 hàng" panose="020B0603050302020204" pitchFamily="34" charset="0"/>
                </a:rPr>
                <a:t> R.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8"/>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3196934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2" presetClass="entr" presetSubtype="4" fill="hold" nodeType="after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11" name="click.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2"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3176" cy="1044000"/>
            <a:chOff x="515999" y="0"/>
            <a:chExt cx="431317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781175" y="397669"/>
              <a:ext cx="3048000"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quan</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sát</a:t>
              </a:r>
              <a:endParaRPr lang="en-US" sz="3600" b="1" dirty="0">
                <a:ln w="0"/>
                <a:solidFill>
                  <a:srgbClr val="4C7716"/>
                </a:solidFill>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 na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4591" y="1292088"/>
            <a:ext cx="7863494" cy="4423215"/>
          </a:xfrm>
          <a:prstGeom prst="rect">
            <a:avLst/>
          </a:prstGeom>
        </p:spPr>
      </p:pic>
      <p:sp>
        <p:nvSpPr>
          <p:cNvPr id="10" name="Rounded Rectangle 9"/>
          <p:cNvSpPr/>
          <p:nvPr/>
        </p:nvSpPr>
        <p:spPr>
          <a:xfrm>
            <a:off x="3599848" y="1302616"/>
            <a:ext cx="1434164" cy="9364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7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704975" y="397669"/>
              <a:ext cx="2638425"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Cùng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ôn</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tập</a:t>
              </a:r>
              <a:endParaRPr lang="en-US" sz="3600" b="1" dirty="0">
                <a:ln w="0"/>
                <a:solidFill>
                  <a:srgbClr val="4C7716"/>
                </a:solidFill>
                <a:ea typeface="LNTH-LuoLuoNotangYuanTi 1" pitchFamily="2" charset="-128"/>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0" name="Picture 19">
            <a:extLst>
              <a:ext uri="{FF2B5EF4-FFF2-40B4-BE49-F238E27FC236}">
                <a16:creationId xmlns:a16="http://schemas.microsoft.com/office/drawing/2014/main" id="{C44EAF1A-2BEE-D500-8E74-31F4430EE7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56040" y="1541687"/>
            <a:ext cx="3556073" cy="3779998"/>
          </a:xfrm>
          <a:prstGeom prst="rect">
            <a:avLst/>
          </a:prstGeom>
        </p:spPr>
      </p:pic>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algn="ctr">
                <a:defRPr/>
              </a:pPr>
              <a:r>
                <a:rPr lang="en-US" sz="3200" dirty="0" err="1">
                  <a:solidFill>
                    <a:prstClr val="white"/>
                  </a:solidFill>
                  <a:effectLst>
                    <a:outerShdw blurRad="38100" dist="38100" dir="2700000" algn="tl">
                      <a:srgbClr val="000000">
                        <a:alpha val="43137"/>
                      </a:srgbClr>
                    </a:outerShdw>
                  </a:effectLst>
                </a:rPr>
                <a:t>Nhắc</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lại</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chiều</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cao</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độ</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rộng</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và</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cấu</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tạo</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nét</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của</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chữ</a:t>
              </a:r>
              <a:r>
                <a:rPr lang="en-US" sz="3200" b="1" dirty="0">
                  <a:solidFill>
                    <a:prstClr val="white"/>
                  </a:solidFill>
                  <a:effectLst>
                    <a:outerShdw blurRad="38100" dist="38100" dir="2700000" algn="tl">
                      <a:srgbClr val="000000">
                        <a:alpha val="43137"/>
                      </a:srgbClr>
                    </a:outerShdw>
                  </a:effectLst>
                  <a:latin typeface="HP001 5 hàng" panose="020B0603050302020204" pitchFamily="34" charset="0"/>
                </a:rPr>
                <a:t> S.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8"/>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68753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2" presetClass="entr" presetSubtype="4" fill="hold" nodeType="after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11" name="click.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2"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752600" y="397669"/>
              <a:ext cx="2886075"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Cùng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quan</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sát</a:t>
              </a:r>
              <a:endParaRPr lang="en-US" sz="3600" b="1" dirty="0">
                <a:ln w="0"/>
                <a:solidFill>
                  <a:srgbClr val="4C7716"/>
                </a:solidFill>
                <a:ea typeface="LNTH-LuoLuoNotangYuanTi 1" pitchFamily="2" charset="-128"/>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3" nam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0160" y="1503000"/>
            <a:ext cx="7094354" cy="3990575"/>
          </a:xfrm>
          <a:prstGeom prst="rect">
            <a:avLst/>
          </a:prstGeom>
        </p:spPr>
      </p:pic>
      <p:sp>
        <p:nvSpPr>
          <p:cNvPr id="4" name="Rounded Rectangle 3"/>
          <p:cNvSpPr/>
          <p:nvPr/>
        </p:nvSpPr>
        <p:spPr>
          <a:xfrm>
            <a:off x="3628724" y="1503000"/>
            <a:ext cx="1434164" cy="797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47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672587" cy="1044000"/>
            <a:chOff x="515999" y="0"/>
            <a:chExt cx="467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324400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luyện</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viết</a:t>
              </a:r>
              <a:endParaRPr lang="en-US" sz="3600" b="1" dirty="0">
                <a:ln w="0"/>
                <a:solidFill>
                  <a:srgbClr val="4C7716"/>
                </a:solidFill>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14" name="Picture 13">
            <a:extLst>
              <a:ext uri="{FF2B5EF4-FFF2-40B4-BE49-F238E27FC236}">
                <a16:creationId xmlns:a16="http://schemas.microsoft.com/office/drawing/2014/main" id="{ECB6EC48-0B29-53E7-18A5-07282797B9A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5483" y="1504432"/>
            <a:ext cx="3048064" cy="3237135"/>
          </a:xfrm>
          <a:prstGeom prst="rect">
            <a:avLst/>
          </a:prstGeom>
        </p:spPr>
      </p:pic>
      <p:pic>
        <p:nvPicPr>
          <p:cNvPr id="15" name="Picture 14">
            <a:extLst>
              <a:ext uri="{FF2B5EF4-FFF2-40B4-BE49-F238E27FC236}">
                <a16:creationId xmlns:a16="http://schemas.microsoft.com/office/drawing/2014/main" id="{D5D9EA87-9AE4-8D8D-03BE-5491622512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63029" y="1503000"/>
            <a:ext cx="3048064" cy="3239999"/>
          </a:xfrm>
          <a:prstGeom prst="rect">
            <a:avLst/>
          </a:prstGeom>
        </p:spPr>
      </p:pic>
      <p:pic>
        <p:nvPicPr>
          <p:cNvPr id="23" name="Picture 6">
            <a:extLst>
              <a:ext uri="{FF2B5EF4-FFF2-40B4-BE49-F238E27FC236}">
                <a16:creationId xmlns:a16="http://schemas.microsoft.com/office/drawing/2014/main" id="{9FEC704B-D08D-2DE1-2485-497322584E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898"/>
          <a:stretch/>
        </p:blipFill>
        <p:spPr bwMode="auto">
          <a:xfrm>
            <a:off x="7385831" y="938909"/>
            <a:ext cx="3608694" cy="1834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03E3700-2B74-9444-9CBC-EFABC2355A21}"/>
              </a:ext>
            </a:extLst>
          </p:cNvPr>
          <p:cNvSpPr txBox="1"/>
          <p:nvPr/>
        </p:nvSpPr>
        <p:spPr>
          <a:xfrm>
            <a:off x="7627093" y="1194013"/>
            <a:ext cx="3024986" cy="523220"/>
          </a:xfrm>
          <a:prstGeom prst="rect">
            <a:avLst/>
          </a:prstGeom>
          <a:noFill/>
        </p:spPr>
        <p:txBody>
          <a:bodyPr wrap="square" rtlCol="0">
            <a:spAutoFit/>
          </a:bodyPr>
          <a:lstStyle/>
          <a:p>
            <a:pPr algn="ctr">
              <a:defRPr/>
            </a:pPr>
            <a:r>
              <a:rPr lang="en-US" sz="2800" b="1" dirty="0">
                <a:solidFill>
                  <a:srgbClr val="FF0000"/>
                </a:solidFill>
                <a:latin typeface="Nunito Black" panose="00000A00000000000000" pitchFamily="2" charset="0"/>
                <a:ea typeface="Open Sans" panose="020B0606030504020204" pitchFamily="34" charset="0"/>
                <a:cs typeface="Open Sans" panose="020B0606030504020204" pitchFamily="34" charset="0"/>
              </a:rPr>
              <a:t>VIẾT NHÁP </a:t>
            </a:r>
            <a:endParaRPr lang="en-US" sz="3200" b="1" i="1" dirty="0">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9A9B76A2-A50F-17EA-0CDC-D9AC2FBDC9B2}"/>
              </a:ext>
            </a:extLst>
          </p:cNvPr>
          <p:cNvSpPr txBox="1"/>
          <p:nvPr/>
        </p:nvSpPr>
        <p:spPr>
          <a:xfrm>
            <a:off x="7453746" y="1870980"/>
            <a:ext cx="3024986" cy="830997"/>
          </a:xfrm>
          <a:prstGeom prst="rect">
            <a:avLst/>
          </a:prstGeom>
          <a:noFill/>
        </p:spPr>
        <p:txBody>
          <a:bodyPr wrap="square" rtlCol="0">
            <a:spAutoFit/>
          </a:bodyPr>
          <a:lstStyle/>
          <a:p>
            <a:pPr algn="ctr">
              <a:defRPr/>
            </a:pPr>
            <a:r>
              <a:rPr lang="en-US" sz="2400" b="1" dirty="0">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algn="ctr">
              <a:defRPr/>
            </a:pPr>
            <a:r>
              <a:rPr lang="en-US" sz="2400" b="1" dirty="0">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lang="en-US" sz="2800" b="1" i="1" dirty="0">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556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 calcmode="lin" valueType="num">
                                      <p:cBhvr>
                                        <p:cTn id="23" dur="1000" fill="hold"/>
                                        <p:tgtEl>
                                          <p:spTgt spid="25"/>
                                        </p:tgtEl>
                                        <p:attrNameLst>
                                          <p:attrName>style.rotation</p:attrName>
                                        </p:attrNameLst>
                                      </p:cBhvr>
                                      <p:tavLst>
                                        <p:tav tm="0">
                                          <p:val>
                                            <p:fltVal val="90"/>
                                          </p:val>
                                        </p:tav>
                                        <p:tav tm="100000">
                                          <p:val>
                                            <p:fltVal val="0"/>
                                          </p:val>
                                        </p:tav>
                                      </p:tavLst>
                                    </p:anim>
                                    <p:animEffect transition="in" filter="fade">
                                      <p:cBhvr>
                                        <p:cTn id="24" dur="1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id="{BF8A5213-2BF0-3153-412E-B1DD02EFD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961" y="0"/>
            <a:ext cx="5940000" cy="5940000"/>
          </a:xfrm>
          <a:prstGeom prst="rect">
            <a:avLst/>
          </a:prstGeom>
        </p:spPr>
      </p:pic>
      <p:grpSp>
        <p:nvGrpSpPr>
          <p:cNvPr id="11" name="Group 10"/>
          <p:cNvGrpSpPr/>
          <p:nvPr/>
        </p:nvGrpSpPr>
        <p:grpSpPr>
          <a:xfrm>
            <a:off x="2144141" y="233184"/>
            <a:ext cx="2972161" cy="4860000"/>
            <a:chOff x="957761" y="1458000"/>
            <a:chExt cx="2972161" cy="4860000"/>
          </a:xfrm>
        </p:grpSpPr>
        <p:pic>
          <p:nvPicPr>
            <p:cNvPr id="12" name="Picture 11">
              <a:extLst>
                <a:ext uri="{FF2B5EF4-FFF2-40B4-BE49-F238E27FC236}">
                  <a16:creationId xmlns:a16="http://schemas.microsoft.com/office/drawing/2014/main" id="{0A684ED8-28A8-1E8A-12CC-4958D73998E4}"/>
                </a:ext>
              </a:extLst>
            </p:cNvPr>
            <p:cNvPicPr>
              <a:picLocks noChangeAspect="1"/>
            </p:cNvPicPr>
            <p:nvPr/>
          </p:nvPicPr>
          <p:blipFill>
            <a:blip r:embed="rId3"/>
            <a:stretch>
              <a:fillRect/>
            </a:stretch>
          </p:blipFill>
          <p:spPr>
            <a:xfrm>
              <a:off x="957761" y="1458000"/>
              <a:ext cx="2972161" cy="4860000"/>
            </a:xfrm>
            <a:prstGeom prst="rect">
              <a:avLst/>
            </a:prstGeom>
          </p:spPr>
        </p:pic>
        <p:pic>
          <p:nvPicPr>
            <p:cNvPr id="13"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2" name="Picture 1">
            <a:extLst>
              <a:ext uri="{FF2B5EF4-FFF2-40B4-BE49-F238E27FC236}">
                <a16:creationId xmlns:a16="http://schemas.microsoft.com/office/drawing/2014/main" id="{AEAD2F6C-8A9A-44DC-BD10-521AB45D077A}"/>
              </a:ext>
            </a:extLst>
          </p:cNvPr>
          <p:cNvPicPr>
            <a:picLocks noChangeAspect="1"/>
          </p:cNvPicPr>
          <p:nvPr/>
        </p:nvPicPr>
        <p:blipFill>
          <a:blip r:embed="rId5"/>
          <a:stretch>
            <a:fillRect/>
          </a:stretch>
        </p:blipFill>
        <p:spPr>
          <a:xfrm>
            <a:off x="5214873" y="1336429"/>
            <a:ext cx="5877053" cy="2737341"/>
          </a:xfrm>
          <a:prstGeom prst="rect">
            <a:avLst/>
          </a:prstGeom>
        </p:spPr>
      </p:pic>
    </p:spTree>
    <p:extLst>
      <p:ext uri="{BB962C8B-B14F-4D97-AF65-F5344CB8AC3E}">
        <p14:creationId xmlns:p14="http://schemas.microsoft.com/office/powerpoint/2010/main" val="2335775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275076"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424851"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Từ</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ứng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dụng</a:t>
              </a:r>
              <a:endParaRPr lang="en-US" sz="3600" b="1" dirty="0">
                <a:ln w="0"/>
                <a:solidFill>
                  <a:srgbClr val="4C7716"/>
                </a:solidFill>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17" name="Picture 16">
            <a:extLst>
              <a:ext uri="{FF2B5EF4-FFF2-40B4-BE49-F238E27FC236}">
                <a16:creationId xmlns:a16="http://schemas.microsoft.com/office/drawing/2014/main" id="{D287A0B3-C061-431A-B813-77B4F71F095E}"/>
              </a:ext>
            </a:extLst>
          </p:cNvPr>
          <p:cNvPicPr>
            <a:picLocks noChangeAspect="1"/>
          </p:cNvPicPr>
          <p:nvPr/>
        </p:nvPicPr>
        <p:blipFill>
          <a:blip r:embed="rId3"/>
          <a:stretch>
            <a:fillRect/>
          </a:stretch>
        </p:blipFill>
        <p:spPr>
          <a:xfrm>
            <a:off x="2535382" y="2106085"/>
            <a:ext cx="5921650" cy="2645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id="{EE2B9BDC-6300-41CD-98B5-195233EC7038}"/>
              </a:ext>
            </a:extLst>
          </p:cNvPr>
          <p:cNvSpPr txBox="1"/>
          <p:nvPr/>
        </p:nvSpPr>
        <p:spPr>
          <a:xfrm>
            <a:off x="3781662" y="2898000"/>
            <a:ext cx="4171950" cy="677108"/>
          </a:xfrm>
          <a:prstGeom prst="rect">
            <a:avLst/>
          </a:prstGeom>
          <a:noFill/>
        </p:spPr>
        <p:txBody>
          <a:bodyPr wrap="square" lIns="0" tIns="0" rIns="0" bIns="0" rtlCol="0">
            <a:spAutoFit/>
          </a:bodyPr>
          <a:lstStyle/>
          <a:p>
            <a:r>
              <a:rPr lang="en-US" sz="4400" b="1" dirty="0" err="1" smtClean="0">
                <a:solidFill>
                  <a:srgbClr val="002060"/>
                </a:solidFill>
                <a:latin typeface="Times New Roman" panose="02020603050405020304" pitchFamily="18" charset="0"/>
                <a:cs typeface="Times New Roman" panose="02020603050405020304" pitchFamily="18" charset="0"/>
              </a:rPr>
              <a:t>Ghềnh</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ráng</a:t>
            </a:r>
            <a:endParaRPr lang="en-US"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510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275076"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424851"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Từ</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ứng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dụng</a:t>
              </a:r>
              <a:endParaRPr lang="en-US" sz="3600" b="1" dirty="0">
                <a:ln w="0"/>
                <a:solidFill>
                  <a:srgbClr val="4C7716"/>
                </a:solidFill>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 name="Picture 2" descr="Khu du lịch Ghềnh Ráng Tiên Sa viên ngọc bích giữa biển xanh">
            <a:extLst>
              <a:ext uri="{FF2B5EF4-FFF2-40B4-BE49-F238E27FC236}">
                <a16:creationId xmlns:a16="http://schemas.microsoft.com/office/drawing/2014/main" id="{F282EA8E-EA2E-401A-87C5-E3083947C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119" y="1081652"/>
            <a:ext cx="6309388" cy="37856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1003CDA-1270-56EF-7798-967D1CE50C8F}"/>
              </a:ext>
            </a:extLst>
          </p:cNvPr>
          <p:cNvSpPr txBox="1"/>
          <p:nvPr/>
        </p:nvSpPr>
        <p:spPr>
          <a:xfrm rot="192619" flipH="1">
            <a:off x="3952874" y="2827156"/>
            <a:ext cx="5410201" cy="712824"/>
          </a:xfrm>
          <a:prstGeom prst="rect">
            <a:avLst/>
          </a:prstGeom>
          <a:noFill/>
        </p:spPr>
        <p:txBody>
          <a:bodyPr wrap="square" rtlCol="0">
            <a:spAutoFit/>
          </a:bodyPr>
          <a:lstStyle/>
          <a:p>
            <a:pPr algn="just">
              <a:lnSpc>
                <a:spcPct val="120000"/>
              </a:lnSpc>
            </a:pPr>
            <a:endParaRPr lang="en-US" sz="3600" b="1" dirty="0">
              <a:solidFill>
                <a:prstClr val="black"/>
              </a:solidFill>
              <a:ea typeface="Times New Roman" panose="02020603050405020304" pitchFamily="18" charset="0"/>
            </a:endParaRPr>
          </a:p>
        </p:txBody>
      </p:sp>
      <p:sp>
        <p:nvSpPr>
          <p:cNvPr id="4" name="Rectangle 3"/>
          <p:cNvSpPr/>
          <p:nvPr/>
        </p:nvSpPr>
        <p:spPr>
          <a:xfrm>
            <a:off x="2364606" y="5076907"/>
            <a:ext cx="8271310" cy="949171"/>
          </a:xfrm>
          <a:prstGeom prst="rect">
            <a:avLst/>
          </a:prstGeom>
        </p:spPr>
        <p:txBody>
          <a:bodyPr wrap="square">
            <a:spAutoFit/>
          </a:bodyPr>
          <a:lstStyle/>
          <a:p>
            <a:pPr algn="just">
              <a:lnSpc>
                <a:spcPct val="120000"/>
              </a:lnSpc>
            </a:pPr>
            <a:r>
              <a:rPr lang="nl-NL" sz="2400" dirty="0">
                <a:solidFill>
                  <a:srgbClr val="002060"/>
                </a:solidFill>
                <a:ea typeface="Times New Roman" panose="02020603050405020304" pitchFamily="18" charset="0"/>
              </a:rPr>
              <a:t>Ghềnh Ráng là khu du lịch nổi tiếng tại trung tâm thành phố Quy Nhơn, tỉnh Bình Định. </a:t>
            </a:r>
            <a:endParaRPr lang="en-US" sz="2400" dirty="0">
              <a:solidFill>
                <a:srgbClr val="002060"/>
              </a:solidFill>
              <a:ea typeface="Times New Roman" panose="02020603050405020304" pitchFamily="18" charset="0"/>
            </a:endParaRPr>
          </a:p>
        </p:txBody>
      </p:sp>
    </p:spTree>
    <p:extLst>
      <p:ext uri="{BB962C8B-B14F-4D97-AF65-F5344CB8AC3E}">
        <p14:creationId xmlns:p14="http://schemas.microsoft.com/office/powerpoint/2010/main" val="2763839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5085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275076"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424851"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Từ</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ứng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dụng</a:t>
              </a:r>
              <a:endParaRPr lang="en-US" sz="3600" b="1" dirty="0">
                <a:ln w="0"/>
                <a:solidFill>
                  <a:srgbClr val="4C7716"/>
                </a:solidFill>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a:defRPr/>
              </a:pPr>
              <a:r>
                <a:rPr lang="en-US" sz="4400" b="1">
                  <a:solidFill>
                    <a:srgbClr val="CC0099"/>
                  </a:solidFill>
                  <a:latin typeface="HP001 5 hàng" panose="020B0603050302020204" pitchFamily="34" charset="0"/>
                </a:rPr>
                <a:t>Vừ A Dí</a:t>
              </a:r>
              <a:r>
                <a:rPr lang="el-GR" sz="4400" b="1">
                  <a:solidFill>
                    <a:srgbClr val="CC0099"/>
                  </a:solidFill>
                  <a:latin typeface="HP001 5 hàng" panose="020B0603050302020204" pitchFamily="34" charset="0"/>
                </a:rPr>
                <a:t>ζ</a:t>
              </a:r>
              <a:endParaRPr lang="en-US" sz="4400" b="1">
                <a:solidFill>
                  <a:srgbClr val="CC0099"/>
                </a:solidFill>
                <a:latin typeface="HP001 5 hàng" panose="020B0603050302020204" pitchFamily="34" charset="0"/>
              </a:endParaRPr>
            </a:p>
          </p:txBody>
        </p:sp>
      </p:grpSp>
      <p:pic>
        <p:nvPicPr>
          <p:cNvPr id="17" name="Picture 16">
            <a:extLst>
              <a:ext uri="{FF2B5EF4-FFF2-40B4-BE49-F238E27FC236}">
                <a16:creationId xmlns:a16="http://schemas.microsoft.com/office/drawing/2014/main" id="{D287A0B3-C061-431A-B813-77B4F71F095E}"/>
              </a:ext>
            </a:extLst>
          </p:cNvPr>
          <p:cNvPicPr>
            <a:picLocks noChangeAspect="1"/>
          </p:cNvPicPr>
          <p:nvPr/>
        </p:nvPicPr>
        <p:blipFill>
          <a:blip r:embed="rId6"/>
          <a:stretch>
            <a:fillRect/>
          </a:stretch>
        </p:blipFill>
        <p:spPr>
          <a:xfrm>
            <a:off x="1013349" y="1550392"/>
            <a:ext cx="4416954" cy="19735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id="{EE2B9BDC-6300-41CD-98B5-195233EC7038}"/>
              </a:ext>
            </a:extLst>
          </p:cNvPr>
          <p:cNvSpPr txBox="1"/>
          <p:nvPr/>
        </p:nvSpPr>
        <p:spPr>
          <a:xfrm>
            <a:off x="1258353" y="1991392"/>
            <a:ext cx="4171950" cy="677108"/>
          </a:xfrm>
          <a:prstGeom prst="rect">
            <a:avLst/>
          </a:prstGeom>
          <a:noFill/>
        </p:spPr>
        <p:txBody>
          <a:bodyPr wrap="square" lIns="0" tIns="0" rIns="0" bIns="0"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Ghềnh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Ráng</a:t>
            </a:r>
            <a:endParaRPr lang="en-US" sz="4400" b="1" dirty="0">
              <a:solidFill>
                <a:srgbClr val="002060"/>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C3143432-8245-0920-9F72-782A926B3D7E}"/>
              </a:ext>
            </a:extLst>
          </p:cNvPr>
          <p:cNvGrpSpPr/>
          <p:nvPr/>
        </p:nvGrpSpPr>
        <p:grpSpPr>
          <a:xfrm>
            <a:off x="8143699" y="-351000"/>
            <a:ext cx="3600000" cy="3600000"/>
            <a:chOff x="682905" y="988886"/>
            <a:chExt cx="3600000" cy="3600000"/>
          </a:xfrm>
        </p:grpSpPr>
        <p:pic>
          <p:nvPicPr>
            <p:cNvPr id="20" name="Picture 19" descr="A picture containing mirror, arch&#10;&#10;Description automatically generated">
              <a:extLst>
                <a:ext uri="{FF2B5EF4-FFF2-40B4-BE49-F238E27FC236}">
                  <a16:creationId xmlns:a16="http://schemas.microsoft.com/office/drawing/2014/main" id="{25FE1F2B-7021-6CC3-972B-CE7A335145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21" name="TextBox 20">
              <a:extLst>
                <a:ext uri="{FF2B5EF4-FFF2-40B4-BE49-F238E27FC236}">
                  <a16:creationId xmlns:a16="http://schemas.microsoft.com/office/drawing/2014/main" id="{00906AC6-4813-5FD3-D808-907135CB2624}"/>
                </a:ext>
              </a:extLst>
            </p:cNvPr>
            <p:cNvSpPr txBox="1"/>
            <p:nvPr/>
          </p:nvSpPr>
          <p:spPr>
            <a:xfrm flipH="1">
              <a:off x="1085832" y="2106951"/>
              <a:ext cx="2806125" cy="1384995"/>
            </a:xfrm>
            <a:prstGeom prst="rect">
              <a:avLst/>
            </a:prstGeom>
            <a:noFill/>
          </p:spPr>
          <p:txBody>
            <a:bodyPr wrap="square" rtlCol="0">
              <a:spAutoFit/>
            </a:bodyPr>
            <a:lstStyle/>
            <a:p>
              <a:pPr algn="ctr">
                <a:defRPr/>
              </a:pPr>
              <a:r>
                <a:rPr lang="en-US" sz="2800" b="1">
                  <a:solidFill>
                    <a:srgbClr val="ED2525"/>
                  </a:solidFill>
                </a:rPr>
                <a:t>Khoảng cách giữa các chữ được viết ra sao?</a:t>
              </a:r>
            </a:p>
          </p:txBody>
        </p:sp>
      </p:grpSp>
      <p:sp>
        <p:nvSpPr>
          <p:cNvPr id="22" name="TextBox 21">
            <a:extLst>
              <a:ext uri="{FF2B5EF4-FFF2-40B4-BE49-F238E27FC236}">
                <a16:creationId xmlns:a16="http://schemas.microsoft.com/office/drawing/2014/main" id="{62F7EC99-A83B-F12E-AB0E-0C8DBC8FFCF7}"/>
              </a:ext>
            </a:extLst>
          </p:cNvPr>
          <p:cNvSpPr txBox="1"/>
          <p:nvPr/>
        </p:nvSpPr>
        <p:spPr>
          <a:xfrm>
            <a:off x="5277912" y="3887990"/>
            <a:ext cx="5415564" cy="584775"/>
          </a:xfrm>
          <a:prstGeom prst="rect">
            <a:avLst/>
          </a:prstGeom>
          <a:noFill/>
        </p:spPr>
        <p:txBody>
          <a:bodyPr wrap="square" rtlCol="0">
            <a:spAutoFit/>
          </a:bodyPr>
          <a:lstStyle/>
          <a:p>
            <a:pPr>
              <a:defRPr/>
            </a:pPr>
            <a:r>
              <a:rPr lang="en-US" sz="3200" b="1" dirty="0" err="1">
                <a:solidFill>
                  <a:srgbClr val="003399"/>
                </a:solidFill>
                <a:latin typeface="Times New Roman" panose="02020603050405020304" pitchFamily="18" charset="0"/>
                <a:cs typeface="Times New Roman" panose="02020603050405020304" pitchFamily="18" charset="0"/>
              </a:rPr>
              <a:t>Các</a:t>
            </a:r>
            <a:r>
              <a:rPr lang="en-US" sz="3200" b="1" dirty="0">
                <a:solidFill>
                  <a:srgbClr val="003399"/>
                </a:solidFill>
                <a:latin typeface="Times New Roman" panose="02020603050405020304" pitchFamily="18" charset="0"/>
                <a:cs typeface="Times New Roman" panose="02020603050405020304" pitchFamily="18" charset="0"/>
              </a:rPr>
              <a:t> con </a:t>
            </a:r>
            <a:r>
              <a:rPr lang="en-US" sz="3200" b="1" dirty="0" err="1">
                <a:solidFill>
                  <a:srgbClr val="003399"/>
                </a:solidFill>
                <a:latin typeface="Times New Roman" panose="02020603050405020304" pitchFamily="18" charset="0"/>
                <a:cs typeface="Times New Roman" panose="02020603050405020304" pitchFamily="18" charset="0"/>
              </a:rPr>
              <a:t>chữ</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còn</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lại</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cao</a:t>
            </a:r>
            <a:r>
              <a:rPr lang="en-US" sz="3200" b="1" dirty="0">
                <a:solidFill>
                  <a:srgbClr val="003399"/>
                </a:solidFill>
                <a:latin typeface="Times New Roman" panose="02020603050405020304" pitchFamily="18" charset="0"/>
                <a:cs typeface="Times New Roman" panose="02020603050405020304" pitchFamily="18" charset="0"/>
              </a:rPr>
              <a:t> 1 ô li.</a:t>
            </a:r>
          </a:p>
        </p:txBody>
      </p:sp>
      <p:sp>
        <p:nvSpPr>
          <p:cNvPr id="23" name="TextBox 22">
            <a:extLst>
              <a:ext uri="{FF2B5EF4-FFF2-40B4-BE49-F238E27FC236}">
                <a16:creationId xmlns:a16="http://schemas.microsoft.com/office/drawing/2014/main" id="{CD89FC25-F360-3ABA-E289-6767F4F7F8A1}"/>
              </a:ext>
            </a:extLst>
          </p:cNvPr>
          <p:cNvSpPr txBox="1"/>
          <p:nvPr/>
        </p:nvSpPr>
        <p:spPr>
          <a:xfrm>
            <a:off x="5277912" y="3265863"/>
            <a:ext cx="6677214" cy="584775"/>
          </a:xfrm>
          <a:prstGeom prst="rect">
            <a:avLst/>
          </a:prstGeom>
          <a:noFill/>
        </p:spPr>
        <p:txBody>
          <a:bodyPr wrap="square" rtlCol="0">
            <a:spAutoFit/>
          </a:bodyPr>
          <a:lstStyle/>
          <a:p>
            <a:pPr>
              <a:defRPr/>
            </a:pPr>
            <a:r>
              <a:rPr lang="en-US" sz="3200" b="1" dirty="0" err="1" smtClean="0">
                <a:solidFill>
                  <a:srgbClr val="003399"/>
                </a:solidFill>
                <a:latin typeface="Times New Roman" panose="02020603050405020304" pitchFamily="18" charset="0"/>
                <a:cs typeface="Times New Roman" panose="02020603050405020304" pitchFamily="18" charset="0"/>
              </a:rPr>
              <a:t>Chữ</a:t>
            </a:r>
            <a:r>
              <a:rPr lang="en-US" sz="3200" b="1" dirty="0" smtClean="0">
                <a:solidFill>
                  <a:srgbClr val="003399"/>
                </a:solidFill>
                <a:latin typeface="Times New Roman" panose="02020603050405020304" pitchFamily="18" charset="0"/>
                <a:cs typeface="Times New Roman" panose="02020603050405020304" pitchFamily="18" charset="0"/>
              </a:rPr>
              <a:t> G, R </a:t>
            </a:r>
            <a:r>
              <a:rPr lang="vi-VN" sz="3200" b="1" dirty="0">
                <a:solidFill>
                  <a:srgbClr val="003399"/>
                </a:solidFill>
                <a:latin typeface="Times New Roman" panose="02020603050405020304" pitchFamily="18" charset="0"/>
                <a:cs typeface="Times New Roman" panose="02020603050405020304" pitchFamily="18" charset="0"/>
              </a:rPr>
              <a:t>cao 2 ô l</a:t>
            </a:r>
            <a:r>
              <a:rPr lang="en-US" sz="3200" b="1" dirty="0" err="1">
                <a:solidFill>
                  <a:srgbClr val="003399"/>
                </a:solidFill>
                <a:latin typeface="Times New Roman" panose="02020603050405020304" pitchFamily="18" charset="0"/>
                <a:cs typeface="Times New Roman" panose="02020603050405020304" pitchFamily="18" charset="0"/>
              </a:rPr>
              <a:t>i</a:t>
            </a:r>
            <a:r>
              <a:rPr lang="vi-VN" sz="3200" b="1" dirty="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rưỡi</a:t>
            </a:r>
            <a:endParaRPr lang="en-US" sz="3200" b="1" dirty="0">
              <a:solidFill>
                <a:srgbClr val="003399"/>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67B8F03-6689-F3B6-EDB2-9D9A71E8DC8F}"/>
              </a:ext>
            </a:extLst>
          </p:cNvPr>
          <p:cNvSpPr txBox="1"/>
          <p:nvPr/>
        </p:nvSpPr>
        <p:spPr>
          <a:xfrm>
            <a:off x="5210213" y="4308030"/>
            <a:ext cx="6142538" cy="584775"/>
          </a:xfrm>
          <a:prstGeom prst="rect">
            <a:avLst/>
          </a:prstGeom>
          <a:noFill/>
        </p:spPr>
        <p:txBody>
          <a:bodyPr wrap="square" rtlCol="0">
            <a:spAutoFit/>
          </a:bodyPr>
          <a:lstStyle/>
          <a:p>
            <a:pPr>
              <a:defRPr/>
            </a:pPr>
            <a:r>
              <a:rPr lang="en-US" sz="3200" b="1" dirty="0" err="1" smtClean="0">
                <a:solidFill>
                  <a:srgbClr val="003399"/>
                </a:solidFill>
                <a:latin typeface="Times New Roman" panose="02020603050405020304" pitchFamily="18" charset="0"/>
                <a:cs typeface="Times New Roman" panose="02020603050405020304" pitchFamily="18" charset="0"/>
              </a:rPr>
              <a:t>Khoảng</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cách</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giữ</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các</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chữ</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là</a:t>
            </a:r>
            <a:r>
              <a:rPr lang="en-US" sz="3200" b="1" dirty="0" smtClean="0">
                <a:solidFill>
                  <a:srgbClr val="003399"/>
                </a:solidFill>
                <a:latin typeface="Times New Roman" panose="02020603050405020304" pitchFamily="18" charset="0"/>
                <a:cs typeface="Times New Roman" panose="02020603050405020304" pitchFamily="18" charset="0"/>
              </a:rPr>
              <a:t> 1 ô li</a:t>
            </a:r>
            <a:endParaRPr lang="en-US" sz="3200" b="1" dirty="0">
              <a:solidFill>
                <a:srgbClr val="003399"/>
              </a:solidFill>
              <a:latin typeface="Times New Roman" panose="02020603050405020304" pitchFamily="18" charset="0"/>
              <a:cs typeface="Times New Roman" panose="02020603050405020304" pitchFamily="18" charset="0"/>
            </a:endParaRPr>
          </a:p>
        </p:txBody>
      </p:sp>
      <p:pic>
        <p:nvPicPr>
          <p:cNvPr id="25" name="Picture 2" descr="The Gates Primary School: Puffins - Star of the Week">
            <a:extLst>
              <a:ext uri="{FF2B5EF4-FFF2-40B4-BE49-F238E27FC236}">
                <a16:creationId xmlns:a16="http://schemas.microsoft.com/office/drawing/2014/main" id="{A449B4C8-3375-EFEF-C83E-A6F0DDDE4B7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594664" y="3064204"/>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e Gates Primary School: Puffins - Star of the Week">
            <a:extLst>
              <a:ext uri="{FF2B5EF4-FFF2-40B4-BE49-F238E27FC236}">
                <a16:creationId xmlns:a16="http://schemas.microsoft.com/office/drawing/2014/main" id="{25953325-9389-1F15-A79C-4A3F3AE020E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591712" y="369427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e Gates Primary School: Puffins - Star of the Week">
            <a:extLst>
              <a:ext uri="{FF2B5EF4-FFF2-40B4-BE49-F238E27FC236}">
                <a16:creationId xmlns:a16="http://schemas.microsoft.com/office/drawing/2014/main" id="{E7DBF0EF-FAC2-E15F-873B-BEFCA090F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591712" y="4324343"/>
            <a:ext cx="684000" cy="6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35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Trò-chơi-ting.wav"/>
                                        </p:tgtEl>
                                      </p:cMediaNode>
                                    </p:audio>
                                  </p:sub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anim calcmode="lin" valueType="num">
                                      <p:cBhvr>
                                        <p:cTn id="43" dur="500" fill="hold"/>
                                        <p:tgtEl>
                                          <p:spTgt spid="26"/>
                                        </p:tgtEl>
                                        <p:attrNameLst>
                                          <p:attrName>ppt_x</p:attrName>
                                        </p:attrNameLst>
                                      </p:cBhvr>
                                      <p:tavLst>
                                        <p:tav tm="0">
                                          <p:val>
                                            <p:strVal val="#ppt_x"/>
                                          </p:val>
                                        </p:tav>
                                        <p:tav tm="100000">
                                          <p:val>
                                            <p:strVal val="#ppt_x"/>
                                          </p:val>
                                        </p:tav>
                                      </p:tavLst>
                                    </p:anim>
                                    <p:anim calcmode="lin" valueType="num">
                                      <p:cBhvr>
                                        <p:cTn id="44"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Trò-chơi-ting.wav"/>
                                        </p:tgtEl>
                                      </p:cMediaNode>
                                    </p:audio>
                                  </p:sub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anim calcmode="lin" valueType="num">
                                      <p:cBhvr>
                                        <p:cTn id="54" dur="500" fill="hold"/>
                                        <p:tgtEl>
                                          <p:spTgt spid="27"/>
                                        </p:tgtEl>
                                        <p:attrNameLst>
                                          <p:attrName>ppt_x</p:attrName>
                                        </p:attrNameLst>
                                      </p:cBhvr>
                                      <p:tavLst>
                                        <p:tav tm="0">
                                          <p:val>
                                            <p:strVal val="#ppt_x"/>
                                          </p:val>
                                        </p:tav>
                                        <p:tav tm="100000">
                                          <p:val>
                                            <p:strVal val="#ppt_x"/>
                                          </p:val>
                                        </p:tav>
                                      </p:tavLst>
                                    </p:anim>
                                    <p:anim calcmode="lin" valueType="num">
                                      <p:cBhvr>
                                        <p:cTn id="55"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Trò-chơi-ting.wav"/>
                                        </p:tgtEl>
                                      </p:cMediaNode>
                                    </p:audio>
                                  </p:sub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40225" y="206304"/>
            <a:ext cx="7010400" cy="1513417"/>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6"/>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7"/>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281808" y="2139631"/>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par>
                                <p:cTn id="39" presetID="16" presetClass="entr" presetSubtype="21"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 grpId="0" animBg="1"/>
      <p:bldP spid="22" grpId="0"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
        <p:nvSpPr>
          <p:cNvPr id="7" name="TextBox 6"/>
          <p:cNvSpPr txBox="1"/>
          <p:nvPr/>
        </p:nvSpPr>
        <p:spPr>
          <a:xfrm>
            <a:off x="-2000527" y="167148"/>
            <a:ext cx="1632155" cy="1790589"/>
          </a:xfrm>
          <a:prstGeom prst="rect">
            <a:avLst/>
          </a:prstGeom>
          <a:solidFill>
            <a:schemeClr val="bg2"/>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320577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779901" cy="1072575"/>
            <a:chOff x="515999" y="0"/>
            <a:chExt cx="4779901" cy="1072575"/>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728049" y="426244"/>
              <a:ext cx="356785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Viết</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từ</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ứng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dụng</a:t>
              </a:r>
              <a:endParaRPr lang="en-US" sz="3600" b="1" dirty="0">
                <a:ln w="0"/>
                <a:solidFill>
                  <a:srgbClr val="4C7716"/>
                </a:solidFill>
                <a:ea typeface="LNTH-LuoLuoNotangYuanTi 1"/>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algn="ctr">
                <a:defRPr/>
              </a:pPr>
              <a:r>
                <a:rPr lang="en-US" sz="3200" b="1" dirty="0" err="1">
                  <a:solidFill>
                    <a:srgbClr val="ED2525"/>
                  </a:solidFill>
                </a:rPr>
                <a:t>Viết</a:t>
              </a:r>
              <a:r>
                <a:rPr lang="en-US" sz="3200" b="1" dirty="0">
                  <a:solidFill>
                    <a:srgbClr val="ED2525"/>
                  </a:solidFill>
                </a:rPr>
                <a:t> </a:t>
              </a:r>
              <a:r>
                <a:rPr lang="en-US" sz="3200" b="1" dirty="0" err="1">
                  <a:solidFill>
                    <a:srgbClr val="ED2525"/>
                  </a:solidFill>
                </a:rPr>
                <a:t>vào</a:t>
              </a:r>
              <a:r>
                <a:rPr lang="en-US" sz="3200" b="1" dirty="0">
                  <a:solidFill>
                    <a:srgbClr val="ED2525"/>
                  </a:solidFill>
                </a:rPr>
                <a:t> </a:t>
              </a:r>
              <a:r>
                <a:rPr lang="en-US" sz="3200" b="1" dirty="0" err="1">
                  <a:solidFill>
                    <a:srgbClr val="ED2525"/>
                  </a:solidFill>
                </a:rPr>
                <a:t>vở</a:t>
              </a:r>
              <a:r>
                <a:rPr lang="en-US" sz="3200" b="1" dirty="0">
                  <a:solidFill>
                    <a:srgbClr val="ED2525"/>
                  </a:solidFill>
                </a:rPr>
                <a:t> </a:t>
              </a:r>
              <a:r>
                <a:rPr lang="en-US" sz="3200" b="1" dirty="0" err="1">
                  <a:solidFill>
                    <a:srgbClr val="ED2525"/>
                  </a:solidFill>
                </a:rPr>
                <a:t>tập</a:t>
              </a:r>
              <a:r>
                <a:rPr lang="en-US" sz="3200" b="1" dirty="0">
                  <a:solidFill>
                    <a:srgbClr val="ED2525"/>
                  </a:solidFill>
                </a:rPr>
                <a:t> </a:t>
              </a:r>
              <a:r>
                <a:rPr lang="en-US" sz="3200" b="1" dirty="0" err="1">
                  <a:solidFill>
                    <a:srgbClr val="ED2525"/>
                  </a:solidFill>
                </a:rPr>
                <a:t>viết</a:t>
              </a:r>
              <a:endParaRPr lang="en-US" sz="3200" b="1" dirty="0">
                <a:solidFill>
                  <a:srgbClr val="ED2525"/>
                </a:solidFill>
              </a:endParaRP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5033445" y="3095531"/>
            <a:ext cx="2953684" cy="3060000"/>
            <a:chOff x="0"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algn="ctr">
                <a:defRPr/>
              </a:pP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Em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chú</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ý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tư</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thế</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ngồi</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viết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và</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cách</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cầm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bút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nhé</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a:t>
              </a:r>
            </a:p>
          </p:txBody>
        </p:sp>
      </p:grpSp>
      <p:pic>
        <p:nvPicPr>
          <p:cNvPr id="2" name="Picture 1">
            <a:extLst>
              <a:ext uri="{FF2B5EF4-FFF2-40B4-BE49-F238E27FC236}">
                <a16:creationId xmlns:a16="http://schemas.microsoft.com/office/drawing/2014/main" id="{3D258E3E-6C5A-4480-9346-30B415BE2381}"/>
              </a:ext>
            </a:extLst>
          </p:cNvPr>
          <p:cNvPicPr>
            <a:picLocks noChangeAspect="1"/>
          </p:cNvPicPr>
          <p:nvPr/>
        </p:nvPicPr>
        <p:blipFill>
          <a:blip r:embed="rId6"/>
          <a:stretch>
            <a:fillRect/>
          </a:stretch>
        </p:blipFill>
        <p:spPr>
          <a:xfrm>
            <a:off x="723900" y="1335287"/>
            <a:ext cx="4718574" cy="2241669"/>
          </a:xfrm>
          <a:prstGeom prst="rect">
            <a:avLst/>
          </a:prstGeom>
        </p:spPr>
      </p:pic>
    </p:spTree>
    <p:extLst>
      <p:ext uri="{BB962C8B-B14F-4D97-AF65-F5344CB8AC3E}">
        <p14:creationId xmlns:p14="http://schemas.microsoft.com/office/powerpoint/2010/main" val="136656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750" fill="hold"/>
                                            <p:tgtEl>
                                              <p:spTgt spid="25"/>
                                            </p:tgtEl>
                                            <p:attrNameLst>
                                              <p:attrName>ppt_x</p:attrName>
                                            </p:attrNameLst>
                                          </p:cBhvr>
                                          <p:tavLst>
                                            <p:tav tm="0">
                                              <p:val>
                                                <p:strVal val="#ppt_x"/>
                                              </p:val>
                                            </p:tav>
                                            <p:tav tm="100000">
                                              <p:val>
                                                <p:strVal val="#ppt_x"/>
                                              </p:val>
                                            </p:tav>
                                          </p:tavLst>
                                        </p:anim>
                                        <p:anim calcmode="lin" valueType="num">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050597A0-FF02-BCED-05F6-2707DB48A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961" y="0"/>
            <a:ext cx="5940000" cy="5940000"/>
          </a:xfrm>
          <a:prstGeom prst="rect">
            <a:avLst/>
          </a:prstGeom>
        </p:spPr>
      </p:pic>
      <p:grpSp>
        <p:nvGrpSpPr>
          <p:cNvPr id="7" name="Group 6"/>
          <p:cNvGrpSpPr/>
          <p:nvPr/>
        </p:nvGrpSpPr>
        <p:grpSpPr>
          <a:xfrm>
            <a:off x="1309639" y="819111"/>
            <a:ext cx="2972161" cy="4860000"/>
            <a:chOff x="957761" y="1458000"/>
            <a:chExt cx="2972161" cy="4860000"/>
          </a:xfrm>
        </p:grpSpPr>
        <p:pic>
          <p:nvPicPr>
            <p:cNvPr id="8" name="Picture 7">
              <a:extLst>
                <a:ext uri="{FF2B5EF4-FFF2-40B4-BE49-F238E27FC236}">
                  <a16:creationId xmlns:a16="http://schemas.microsoft.com/office/drawing/2014/main" id="{0A684ED8-28A8-1E8A-12CC-4958D73998E4}"/>
                </a:ext>
              </a:extLst>
            </p:cNvPr>
            <p:cNvPicPr>
              <a:picLocks noChangeAspect="1"/>
            </p:cNvPicPr>
            <p:nvPr/>
          </p:nvPicPr>
          <p:blipFill>
            <a:blip r:embed="rId3"/>
            <a:stretch>
              <a:fillRect/>
            </a:stretch>
          </p:blipFill>
          <p:spPr>
            <a:xfrm>
              <a:off x="957761" y="1458000"/>
              <a:ext cx="2972161" cy="4860000"/>
            </a:xfrm>
            <a:prstGeom prst="rect">
              <a:avLst/>
            </a:prstGeom>
          </p:spPr>
        </p:pic>
        <p:pic>
          <p:nvPicPr>
            <p:cNvPr id="9"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2" name="Picture 1">
            <a:extLst>
              <a:ext uri="{FF2B5EF4-FFF2-40B4-BE49-F238E27FC236}">
                <a16:creationId xmlns:a16="http://schemas.microsoft.com/office/drawing/2014/main" id="{9EA46F95-6226-4DB0-A877-CFAC2ABCB3FB}"/>
              </a:ext>
            </a:extLst>
          </p:cNvPr>
          <p:cNvPicPr>
            <a:picLocks noChangeAspect="1"/>
          </p:cNvPicPr>
          <p:nvPr/>
        </p:nvPicPr>
        <p:blipFill>
          <a:blip r:embed="rId5"/>
          <a:stretch>
            <a:fillRect/>
          </a:stretch>
        </p:blipFill>
        <p:spPr>
          <a:xfrm>
            <a:off x="5294521" y="1031629"/>
            <a:ext cx="5432007" cy="2737341"/>
          </a:xfrm>
          <a:prstGeom prst="rect">
            <a:avLst/>
          </a:prstGeom>
        </p:spPr>
      </p:pic>
    </p:spTree>
    <p:extLst>
      <p:ext uri="{BB962C8B-B14F-4D97-AF65-F5344CB8AC3E}">
        <p14:creationId xmlns:p14="http://schemas.microsoft.com/office/powerpoint/2010/main" val="394040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58E76"/>
              </a:solidFill>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4379851" cy="1044000"/>
            <a:chOff x="515999" y="0"/>
            <a:chExt cx="4379851"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918549" y="397669"/>
              <a:ext cx="297730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Câu</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ứng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dụng</a:t>
              </a:r>
              <a:endParaRPr lang="en-US" sz="3600" b="1" dirty="0">
                <a:ln w="0"/>
                <a:solidFill>
                  <a:srgbClr val="4C7716"/>
                </a:solidFill>
                <a:ea typeface="LNTH-LuoLuoNotangYuanTi 1"/>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2A83A7CA-8004-5074-2534-4A11B30AD63C}"/>
              </a:ext>
            </a:extLst>
          </p:cNvPr>
          <p:cNvSpPr txBox="1"/>
          <p:nvPr/>
        </p:nvSpPr>
        <p:spPr>
          <a:xfrm>
            <a:off x="1386670" y="-3066778"/>
            <a:ext cx="6047289" cy="661720"/>
          </a:xfrm>
          <a:prstGeom prst="rect">
            <a:avLst/>
          </a:prstGeom>
          <a:noFill/>
        </p:spPr>
        <p:txBody>
          <a:bodyPr wrap="square" rtlCol="0">
            <a:spAutoFit/>
          </a:bodyPr>
          <a:lstStyle/>
          <a:p>
            <a:pPr>
              <a:defRPr/>
            </a:pPr>
            <a:r>
              <a:rPr lang="en-US" sz="3700" b="1">
                <a:solidFill>
                  <a:srgbClr val="CC0099"/>
                </a:solidFill>
                <a:latin typeface="HP001 5 hàng" panose="020B0603050302020204" pitchFamily="34" charset="0"/>
              </a:rPr>
              <a:t>Dù ai wĀ wgả wĀ w</a:t>
            </a:r>
            <a:r>
              <a:rPr lang="el-GR" sz="3700" b="1">
                <a:solidFill>
                  <a:srgbClr val="CC0099"/>
                </a:solidFill>
                <a:latin typeface="HP001 5 hàng" panose="020B0603050302020204" pitchFamily="34" charset="0"/>
              </a:rPr>
              <a:t>θΗ</a:t>
            </a:r>
            <a:r>
              <a:rPr lang="en-US" sz="3700" b="1">
                <a:solidFill>
                  <a:srgbClr val="CC0099"/>
                </a:solidFill>
                <a:latin typeface="HP001 5 hàng" panose="020B0603050302020204" pitchFamily="34" charset="0"/>
              </a:rPr>
              <a:t>łng, </a:t>
            </a:r>
            <a:endParaRPr lang="vi-VN" sz="3700" b="1">
              <a:solidFill>
                <a:srgbClr val="CC0099"/>
              </a:solidFill>
              <a:latin typeface="HP001 5 hàng" panose="020B0603050302020204" pitchFamily="34" charset="0"/>
            </a:endParaRPr>
          </a:p>
        </p:txBody>
      </p:sp>
      <p:sp>
        <p:nvSpPr>
          <p:cNvPr id="12" name="TextBox 11">
            <a:extLst>
              <a:ext uri="{FF2B5EF4-FFF2-40B4-BE49-F238E27FC236}">
                <a16:creationId xmlns:a16="http://schemas.microsoft.com/office/drawing/2014/main" id="{8129AEC1-B618-7E6A-A3A7-CFC60958DCED}"/>
              </a:ext>
            </a:extLst>
          </p:cNvPr>
          <p:cNvSpPr txBox="1"/>
          <p:nvPr/>
        </p:nvSpPr>
        <p:spPr>
          <a:xfrm>
            <a:off x="642669" y="-2334394"/>
            <a:ext cx="8639141" cy="661720"/>
          </a:xfrm>
          <a:prstGeom prst="rect">
            <a:avLst/>
          </a:prstGeom>
          <a:noFill/>
        </p:spPr>
        <p:txBody>
          <a:bodyPr wrap="square" rtlCol="0">
            <a:spAutoFit/>
          </a:bodyPr>
          <a:lstStyle/>
          <a:p>
            <a:pPr>
              <a:defRPr/>
            </a:pPr>
            <a:r>
              <a:rPr lang="vi-VN" sz="3700" b="1">
                <a:solidFill>
                  <a:srgbClr val="CC0099"/>
                </a:solidFill>
                <a:latin typeface="HP001 5 hàng" panose="020B0603050302020204" pitchFamily="34" charset="0"/>
              </a:rPr>
              <a:t>LŜg Ǉa vẫn νẄng ηư kΗϛng ba εân.</a:t>
            </a:r>
          </a:p>
        </p:txBody>
      </p:sp>
      <p:sp>
        <p:nvSpPr>
          <p:cNvPr id="13" name="TextBox 12">
            <a:extLst>
              <a:ext uri="{FF2B5EF4-FFF2-40B4-BE49-F238E27FC236}">
                <a16:creationId xmlns:a16="http://schemas.microsoft.com/office/drawing/2014/main" id="{2592B952-FA15-07A0-2B01-F88CA271138D}"/>
              </a:ext>
            </a:extLst>
          </p:cNvPr>
          <p:cNvSpPr txBox="1"/>
          <p:nvPr/>
        </p:nvSpPr>
        <p:spPr>
          <a:xfrm>
            <a:off x="5753967" y="-1603293"/>
            <a:ext cx="1679993" cy="661720"/>
          </a:xfrm>
          <a:prstGeom prst="rect">
            <a:avLst/>
          </a:prstGeom>
          <a:noFill/>
        </p:spPr>
        <p:txBody>
          <a:bodyPr wrap="square" rtlCol="0">
            <a:spAutoFit/>
          </a:bodyPr>
          <a:lstStyle/>
          <a:p>
            <a:pPr>
              <a:defRPr/>
            </a:pPr>
            <a:r>
              <a:rPr lang="vi-VN" sz="3700" b="1">
                <a:solidFill>
                  <a:srgbClr val="CC0099"/>
                </a:solidFill>
                <a:latin typeface="HP001 5 hàng" panose="020B0603050302020204" pitchFamily="34" charset="0"/>
              </a:rPr>
              <a:t>Ca dao</a:t>
            </a:r>
          </a:p>
        </p:txBody>
      </p:sp>
      <p:sp>
        <p:nvSpPr>
          <p:cNvPr id="34" name="TextBox 33">
            <a:extLst>
              <a:ext uri="{FF2B5EF4-FFF2-40B4-BE49-F238E27FC236}">
                <a16:creationId xmlns:a16="http://schemas.microsoft.com/office/drawing/2014/main" id="{0DBC595B-77F5-A520-E230-CDEEE0D82B0D}"/>
              </a:ext>
            </a:extLst>
          </p:cNvPr>
          <p:cNvSpPr txBox="1"/>
          <p:nvPr/>
        </p:nvSpPr>
        <p:spPr>
          <a:xfrm>
            <a:off x="2740586" y="3429000"/>
            <a:ext cx="7965514" cy="2308324"/>
          </a:xfrm>
          <a:prstGeom prst="rect">
            <a:avLst/>
          </a:prstGeom>
          <a:noFill/>
        </p:spPr>
        <p:txBody>
          <a:bodyPr wrap="square" rtlCol="0">
            <a:spAutoFit/>
          </a:bodyPr>
          <a:lstStyle/>
          <a:p>
            <a:pPr algn="just"/>
            <a:r>
              <a:rPr lang="en-US" sz="3600" dirty="0" err="1">
                <a:solidFill>
                  <a:srgbClr val="003399"/>
                </a:solidFill>
                <a:latin typeface="Arial" panose="020B0604020202020204" pitchFamily="34" charset="0"/>
                <a:ea typeface="LNTH-LuoLuoNotangYuanTi 1"/>
                <a:cs typeface="Arial" panose="020B0604020202020204" pitchFamily="34" charset="0"/>
              </a:rPr>
              <a:t>Câu</a:t>
            </a:r>
            <a:r>
              <a:rPr lang="en-US" sz="3600" dirty="0">
                <a:solidFill>
                  <a:srgbClr val="003399"/>
                </a:solidFill>
                <a:latin typeface="Arial" panose="020B0604020202020204" pitchFamily="34" charset="0"/>
                <a:ea typeface="LNTH-LuoLuoNotangYuanTi 1"/>
                <a:cs typeface="Arial" panose="020B0604020202020204" pitchFamily="34" charset="0"/>
              </a:rPr>
              <a:t> ca </a:t>
            </a:r>
            <a:r>
              <a:rPr lang="en-US" sz="3600" dirty="0" err="1">
                <a:solidFill>
                  <a:srgbClr val="003399"/>
                </a:solidFill>
                <a:latin typeface="Arial" panose="020B0604020202020204" pitchFamily="34" charset="0"/>
                <a:ea typeface="LNTH-LuoLuoNotangYuanTi 1"/>
                <a:cs typeface="Arial" panose="020B0604020202020204" pitchFamily="34" charset="0"/>
              </a:rPr>
              <a:t>dao</a:t>
            </a:r>
            <a:r>
              <a:rPr lang="en-US" sz="3600" dirty="0">
                <a:solidFill>
                  <a:srgbClr val="003399"/>
                </a:solidFill>
                <a:latin typeface="Arial" panose="020B0604020202020204" pitchFamily="34" charset="0"/>
                <a:ea typeface="LNTH-LuoLuoNotangYuanTi 1"/>
                <a:cs typeface="Arial" panose="020B0604020202020204" pitchFamily="34" charset="0"/>
              </a:rPr>
              <a:t> ca </a:t>
            </a:r>
            <a:r>
              <a:rPr lang="en-US" sz="3600" dirty="0" err="1">
                <a:solidFill>
                  <a:srgbClr val="003399"/>
                </a:solidFill>
                <a:latin typeface="Arial" panose="020B0604020202020204" pitchFamily="34" charset="0"/>
                <a:ea typeface="LNTH-LuoLuoNotangYuanTi 1"/>
                <a:cs typeface="Arial" panose="020B0604020202020204" pitchFamily="34" charset="0"/>
              </a:rPr>
              <a:t>ngợi</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vẻ</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đẹp</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của</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tỉnh</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Bình</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Định</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Đây</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là</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nơi</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vi-VN" sz="3600" dirty="0">
                <a:solidFill>
                  <a:srgbClr val="003399"/>
                </a:solidFill>
                <a:ea typeface="LNTH-LuoLuoNotangYuanTi 1"/>
                <a:cs typeface="Arial" panose="020B0604020202020204" pitchFamily="34" charset="0"/>
              </a:rPr>
              <a:t>có nhiều địa điểm hấp dẫn: bãi tắm Tiên Sa, bãi đá trứng, nhà thờ đá, mộ Hàn Mặc Tử...</a:t>
            </a:r>
            <a:endParaRPr lang="en-US" sz="3600" dirty="0">
              <a:solidFill>
                <a:srgbClr val="003399"/>
              </a:solidFill>
              <a:latin typeface="Arial" panose="020B0604020202020204" pitchFamily="34" charset="0"/>
              <a:ea typeface="LNTH-LuoLuoNotangYuanTi 1"/>
              <a:cs typeface="Arial" panose="020B0604020202020204" pitchFamily="34" charset="0"/>
            </a:endParaRPr>
          </a:p>
        </p:txBody>
      </p:sp>
      <p:pic>
        <p:nvPicPr>
          <p:cNvPr id="39" name="Picture 38">
            <a:extLst>
              <a:ext uri="{FF2B5EF4-FFF2-40B4-BE49-F238E27FC236}">
                <a16:creationId xmlns:a16="http://schemas.microsoft.com/office/drawing/2014/main" id="{E0A2390B-23F1-A19A-AEB1-95C35A85D992}"/>
              </a:ext>
            </a:extLst>
          </p:cNvPr>
          <p:cNvPicPr>
            <a:picLocks noChangeAspect="1"/>
          </p:cNvPicPr>
          <p:nvPr/>
        </p:nvPicPr>
        <p:blipFill>
          <a:blip r:embed="rId5"/>
          <a:stretch>
            <a:fillRect/>
          </a:stretch>
        </p:blipFill>
        <p:spPr>
          <a:xfrm>
            <a:off x="504277" y="2682001"/>
            <a:ext cx="2828544" cy="4176000"/>
          </a:xfrm>
          <a:prstGeom prst="rect">
            <a:avLst/>
          </a:prstGeom>
        </p:spPr>
      </p:pic>
      <p:pic>
        <p:nvPicPr>
          <p:cNvPr id="14" name="Picture 13">
            <a:extLst>
              <a:ext uri="{FF2B5EF4-FFF2-40B4-BE49-F238E27FC236}">
                <a16:creationId xmlns:a16="http://schemas.microsoft.com/office/drawing/2014/main" id="{4C587A14-1358-451C-8BC9-D2153AA9CB37}"/>
              </a:ext>
            </a:extLst>
          </p:cNvPr>
          <p:cNvPicPr>
            <a:picLocks noChangeAspect="1"/>
          </p:cNvPicPr>
          <p:nvPr/>
        </p:nvPicPr>
        <p:blipFill>
          <a:blip r:embed="rId6"/>
          <a:stretch>
            <a:fillRect/>
          </a:stretch>
        </p:blipFill>
        <p:spPr>
          <a:xfrm>
            <a:off x="1927147" y="1503000"/>
            <a:ext cx="9303302" cy="1835055"/>
          </a:xfrm>
          <a:prstGeom prst="rect">
            <a:avLst/>
          </a:prstGeom>
        </p:spPr>
      </p:pic>
    </p:spTree>
    <p:extLst>
      <p:ext uri="{BB962C8B-B14F-4D97-AF65-F5344CB8AC3E}">
        <p14:creationId xmlns:p14="http://schemas.microsoft.com/office/powerpoint/2010/main" val="247188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4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40000">
                                          <p:cBhvr additive="base">
                                            <p:cTn id="17" dur="750" fill="hold"/>
                                            <p:tgtEl>
                                              <p:spTgt spid="39"/>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par>
                              <p:cTn id="19" fill="hold">
                                <p:stCondLst>
                                  <p:cond delay="750"/>
                                </p:stCondLst>
                                <p:childTnLst>
                                  <p:par>
                                    <p:cTn id="20" presetID="18" presetClass="entr" presetSubtype="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750" fill="hold"/>
                                            <p:tgtEl>
                                              <p:spTgt spid="39"/>
                                            </p:tgtEl>
                                            <p:attrNameLst>
                                              <p:attrName>ppt_x</p:attrName>
                                            </p:attrNameLst>
                                          </p:cBhvr>
                                          <p:tavLst>
                                            <p:tav tm="0">
                                              <p:val>
                                                <p:strVal val="#ppt_x"/>
                                              </p:val>
                                            </p:tav>
                                            <p:tav tm="100000">
                                              <p:val>
                                                <p:strVal val="#ppt_x"/>
                                              </p:val>
                                            </p:tav>
                                          </p:tavLst>
                                        </p:anim>
                                        <p:anim calcmode="lin" valueType="num">
                                          <p:cBhvr additive="base">
                                            <p:cTn id="18" dur="75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uỷn.wav"/>
                                            </p:tgtEl>
                                          </p:cMediaNode>
                                        </p:audio>
                                      </p:subTnLst>
                                    </p:cTn>
                                  </p:par>
                                </p:childTnLst>
                              </p:cTn>
                            </p:par>
                            <p:par>
                              <p:cTn id="19" fill="hold">
                                <p:stCondLst>
                                  <p:cond delay="750"/>
                                </p:stCondLst>
                                <p:childTnLst>
                                  <p:par>
                                    <p:cTn id="20" presetID="18" presetClass="entr" presetSubtype="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11BE3FA7-0D70-4431-814F-D8C40576E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2050" name="Picture 2" descr="Khu du lịch Ghềnh Ráng Tiên Sa viên ngọc bích giữa biển xanh">
            <a:extLst>
              <a:ext uri="{FF2B5EF4-FFF2-40B4-BE49-F238E27FC236}">
                <a16:creationId xmlns:a16="http://schemas.microsoft.com/office/drawing/2014/main" id="{6EF5F996-A4B6-4A57-8BAF-4400489CB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369"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ÃI BIỂN TIÊN SA – KHU DU LỊCH SINH THÁI TIÊN SA ĐÀ NẴNG - Du Lịch Puolotrip">
            <a:extLst>
              <a:ext uri="{FF2B5EF4-FFF2-40B4-BE49-F238E27FC236}">
                <a16:creationId xmlns:a16="http://schemas.microsoft.com/office/drawing/2014/main" id="{3EF18E8D-D5DB-410B-92BF-68890C173B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65" r="15823" b="-1"/>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21F8675B-FE28-48A8-8F68-C9C352434812}"/>
              </a:ext>
            </a:extLst>
          </p:cNvPr>
          <p:cNvSpPr/>
          <p:nvPr/>
        </p:nvSpPr>
        <p:spPr>
          <a:xfrm>
            <a:off x="1990725" y="6019800"/>
            <a:ext cx="27051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rPr>
              <a:t>Ghềnh</a:t>
            </a:r>
            <a:r>
              <a:rPr lang="en-US" sz="3200" dirty="0">
                <a:solidFill>
                  <a:srgbClr val="7030A0"/>
                </a:solidFill>
              </a:rPr>
              <a:t> </a:t>
            </a:r>
            <a:r>
              <a:rPr lang="en-US" sz="3200" dirty="0" err="1">
                <a:solidFill>
                  <a:srgbClr val="7030A0"/>
                </a:solidFill>
              </a:rPr>
              <a:t>Ráng</a:t>
            </a:r>
            <a:endParaRPr lang="en-US" sz="3200" dirty="0">
              <a:solidFill>
                <a:srgbClr val="7030A0"/>
              </a:solidFill>
            </a:endParaRPr>
          </a:p>
        </p:txBody>
      </p:sp>
      <p:sp>
        <p:nvSpPr>
          <p:cNvPr id="8" name="Rectangle: Rounded Corners 7">
            <a:extLst>
              <a:ext uri="{FF2B5EF4-FFF2-40B4-BE49-F238E27FC236}">
                <a16:creationId xmlns:a16="http://schemas.microsoft.com/office/drawing/2014/main" id="{56572792-6CAB-459E-80CE-A5D8D88D8EDB}"/>
              </a:ext>
            </a:extLst>
          </p:cNvPr>
          <p:cNvSpPr/>
          <p:nvPr/>
        </p:nvSpPr>
        <p:spPr>
          <a:xfrm>
            <a:off x="7829550" y="6057900"/>
            <a:ext cx="27051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rPr>
              <a:t>Bãi</a:t>
            </a:r>
            <a:r>
              <a:rPr lang="en-US" sz="3200" dirty="0">
                <a:solidFill>
                  <a:srgbClr val="7030A0"/>
                </a:solidFill>
              </a:rPr>
              <a:t> </a:t>
            </a:r>
            <a:r>
              <a:rPr lang="en-US" sz="3200" dirty="0" err="1">
                <a:solidFill>
                  <a:srgbClr val="7030A0"/>
                </a:solidFill>
              </a:rPr>
              <a:t>Tiên</a:t>
            </a:r>
            <a:r>
              <a:rPr lang="en-US" sz="3200" dirty="0">
                <a:solidFill>
                  <a:srgbClr val="7030A0"/>
                </a:solidFill>
              </a:rPr>
              <a:t> Sa</a:t>
            </a:r>
          </a:p>
        </p:txBody>
      </p:sp>
    </p:spTree>
    <p:extLst>
      <p:ext uri="{BB962C8B-B14F-4D97-AF65-F5344CB8AC3E}">
        <p14:creationId xmlns:p14="http://schemas.microsoft.com/office/powerpoint/2010/main" val="202035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0" name="Group 9">
            <a:extLst>
              <a:ext uri="{FF2B5EF4-FFF2-40B4-BE49-F238E27FC236}">
                <a16:creationId xmlns:a16="http://schemas.microsoft.com/office/drawing/2014/main" id="{1F972E23-0CF1-D45C-3236-BED5B809A1F1}"/>
              </a:ext>
            </a:extLst>
          </p:cNvPr>
          <p:cNvGrpSpPr/>
          <p:nvPr/>
        </p:nvGrpSpPr>
        <p:grpSpPr>
          <a:xfrm>
            <a:off x="515999" y="0"/>
            <a:ext cx="4312587" cy="1053525"/>
            <a:chOff x="515999" y="0"/>
            <a:chExt cx="4312587" cy="1053525"/>
          </a:xfrm>
        </p:grpSpPr>
        <p:sp>
          <p:nvSpPr>
            <p:cNvPr id="11" name="Rectangle: Rounded Corners 10">
              <a:extLst>
                <a:ext uri="{FF2B5EF4-FFF2-40B4-BE49-F238E27FC236}">
                  <a16:creationId xmlns:a16="http://schemas.microsoft.com/office/drawing/2014/main" id="{E7F2E2DE-482C-E325-F49F-20DBF106A903}"/>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2" name="TextBox 11">
              <a:extLst>
                <a:ext uri="{FF2B5EF4-FFF2-40B4-BE49-F238E27FC236}">
                  <a16:creationId xmlns:a16="http://schemas.microsoft.com/office/drawing/2014/main" id="{9F58C13D-96D2-2AF9-2111-D27F52B1E7B2}"/>
                </a:ext>
              </a:extLst>
            </p:cNvPr>
            <p:cNvSpPr txBox="1"/>
            <p:nvPr/>
          </p:nvSpPr>
          <p:spPr>
            <a:xfrm>
              <a:off x="1804249" y="407194"/>
              <a:ext cx="292015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tìm</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hiểu</a:t>
              </a:r>
              <a:endParaRPr lang="en-US" sz="3600" b="1" dirty="0">
                <a:ln w="0"/>
                <a:solidFill>
                  <a:srgbClr val="4C7716"/>
                </a:solidFill>
                <a:ea typeface="LNTH-LuoLuoNotangYuanTi 1"/>
                <a:cs typeface="LNTH-LuoLuoNotangYuanTi 1" pitchFamily="2" charset="-128"/>
              </a:endParaRPr>
            </a:p>
          </p:txBody>
        </p:sp>
        <p:pic>
          <p:nvPicPr>
            <p:cNvPr id="13" name="Picture 12" descr="A snail on a leaf&#10;&#10;Description automatically generated with low confidence">
              <a:extLst>
                <a:ext uri="{FF2B5EF4-FFF2-40B4-BE49-F238E27FC236}">
                  <a16:creationId xmlns:a16="http://schemas.microsoft.com/office/drawing/2014/main" id="{F03BC817-0AEB-A78F-D2F7-7D060AEA5A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3" name="Group 32">
            <a:extLst>
              <a:ext uri="{FF2B5EF4-FFF2-40B4-BE49-F238E27FC236}">
                <a16:creationId xmlns:a16="http://schemas.microsoft.com/office/drawing/2014/main" id="{152AB8C6-E4BB-1DC5-F018-E07B0C1E2DD1}"/>
              </a:ext>
            </a:extLst>
          </p:cNvPr>
          <p:cNvGrpSpPr/>
          <p:nvPr/>
        </p:nvGrpSpPr>
        <p:grpSpPr>
          <a:xfrm>
            <a:off x="2513285" y="3856244"/>
            <a:ext cx="7165419" cy="2124000"/>
            <a:chOff x="2511839" y="1033472"/>
            <a:chExt cx="7165419" cy="2124000"/>
          </a:xfrm>
        </p:grpSpPr>
        <p:pic>
          <p:nvPicPr>
            <p:cNvPr id="34" name="Picture 33">
              <a:extLst>
                <a:ext uri="{FF2B5EF4-FFF2-40B4-BE49-F238E27FC236}">
                  <a16:creationId xmlns:a16="http://schemas.microsoft.com/office/drawing/2014/main" id="{DEC755CB-DF00-631C-C7D8-882F9687C1A3}"/>
                </a:ext>
              </a:extLst>
            </p:cNvPr>
            <p:cNvPicPr>
              <a:picLocks noChangeAspect="1"/>
            </p:cNvPicPr>
            <p:nvPr/>
          </p:nvPicPr>
          <p:blipFill>
            <a:blip r:embed="rId3"/>
            <a:stretch>
              <a:fillRect/>
            </a:stretch>
          </p:blipFill>
          <p:spPr>
            <a:xfrm>
              <a:off x="2511839" y="1033472"/>
              <a:ext cx="7165419" cy="2124000"/>
            </a:xfrm>
            <a:prstGeom prst="rect">
              <a:avLst/>
            </a:prstGeom>
          </p:spPr>
        </p:pic>
        <p:sp>
          <p:nvSpPr>
            <p:cNvPr id="35" name="TextBox 34">
              <a:extLst>
                <a:ext uri="{FF2B5EF4-FFF2-40B4-BE49-F238E27FC236}">
                  <a16:creationId xmlns:a16="http://schemas.microsoft.com/office/drawing/2014/main" id="{6F57CC41-4B22-78A1-1E98-D111132D7D28}"/>
                </a:ext>
              </a:extLst>
            </p:cNvPr>
            <p:cNvSpPr txBox="1"/>
            <p:nvPr/>
          </p:nvSpPr>
          <p:spPr>
            <a:xfrm>
              <a:off x="2810960" y="1771145"/>
              <a:ext cx="6039002" cy="1077218"/>
            </a:xfrm>
            <a:prstGeom prst="rect">
              <a:avLst/>
            </a:prstGeom>
            <a:noFill/>
          </p:spPr>
          <p:txBody>
            <a:bodyPr wrap="square" rtlCol="0">
              <a:spAutoFit/>
            </a:bodyPr>
            <a:lstStyle/>
            <a:p>
              <a:pPr algn="ctr">
                <a:defRPr/>
              </a:pPr>
              <a:r>
                <a:rPr lang="en-US" sz="3200" dirty="0" err="1">
                  <a:solidFill>
                    <a:srgbClr val="FF0066"/>
                  </a:solidFill>
                </a:rPr>
                <a:t>Trong</a:t>
              </a:r>
              <a:r>
                <a:rPr lang="en-US" sz="3200" dirty="0">
                  <a:solidFill>
                    <a:srgbClr val="FF0066"/>
                  </a:solidFill>
                </a:rPr>
                <a:t> </a:t>
              </a:r>
              <a:r>
                <a:rPr lang="en-US" sz="3200" dirty="0" err="1">
                  <a:solidFill>
                    <a:srgbClr val="FF0066"/>
                  </a:solidFill>
                </a:rPr>
                <a:t>câu</a:t>
              </a:r>
              <a:r>
                <a:rPr lang="en-US" sz="3200" dirty="0">
                  <a:solidFill>
                    <a:srgbClr val="FF0066"/>
                  </a:solidFill>
                </a:rPr>
                <a:t> </a:t>
              </a:r>
              <a:r>
                <a:rPr lang="en-US" sz="3200" dirty="0" err="1">
                  <a:solidFill>
                    <a:srgbClr val="FF0066"/>
                  </a:solidFill>
                </a:rPr>
                <a:t>ứng</a:t>
              </a:r>
              <a:r>
                <a:rPr lang="en-US" sz="3200" dirty="0">
                  <a:solidFill>
                    <a:srgbClr val="FF0066"/>
                  </a:solidFill>
                </a:rPr>
                <a:t> </a:t>
              </a:r>
              <a:r>
                <a:rPr lang="en-US" sz="3200" dirty="0" err="1">
                  <a:solidFill>
                    <a:srgbClr val="FF0066"/>
                  </a:solidFill>
                </a:rPr>
                <a:t>dụng</a:t>
              </a:r>
              <a:r>
                <a:rPr lang="en-US" sz="3200" dirty="0">
                  <a:solidFill>
                    <a:srgbClr val="FF0066"/>
                  </a:solidFill>
                </a:rPr>
                <a:t> </a:t>
              </a:r>
              <a:r>
                <a:rPr lang="en-US" sz="3200" dirty="0" err="1">
                  <a:solidFill>
                    <a:srgbClr val="FF0066"/>
                  </a:solidFill>
                </a:rPr>
                <a:t>trên</a:t>
              </a:r>
              <a:r>
                <a:rPr lang="en-US" sz="3200" dirty="0">
                  <a:solidFill>
                    <a:srgbClr val="FF0066"/>
                  </a:solidFill>
                </a:rPr>
                <a:t>, </a:t>
              </a:r>
              <a:r>
                <a:rPr lang="en-US" sz="3200" dirty="0" err="1">
                  <a:solidFill>
                    <a:srgbClr val="FF0066"/>
                  </a:solidFill>
                </a:rPr>
                <a:t>chữ</a:t>
              </a:r>
              <a:r>
                <a:rPr lang="en-US" sz="3200" dirty="0">
                  <a:solidFill>
                    <a:srgbClr val="FF0066"/>
                  </a:solidFill>
                </a:rPr>
                <a:t> </a:t>
              </a:r>
              <a:r>
                <a:rPr lang="en-US" sz="3200" dirty="0" err="1">
                  <a:solidFill>
                    <a:srgbClr val="FF0066"/>
                  </a:solidFill>
                </a:rPr>
                <a:t>nào</a:t>
              </a:r>
              <a:r>
                <a:rPr lang="en-US" sz="3200" dirty="0">
                  <a:solidFill>
                    <a:srgbClr val="FF0066"/>
                  </a:solidFill>
                </a:rPr>
                <a:t> </a:t>
              </a:r>
              <a:r>
                <a:rPr lang="en-US" sz="3200" dirty="0" err="1">
                  <a:solidFill>
                    <a:srgbClr val="FF0066"/>
                  </a:solidFill>
                </a:rPr>
                <a:t>được</a:t>
              </a:r>
              <a:r>
                <a:rPr lang="en-US" sz="3200" dirty="0">
                  <a:solidFill>
                    <a:srgbClr val="FF0066"/>
                  </a:solidFill>
                </a:rPr>
                <a:t> </a:t>
              </a:r>
              <a:r>
                <a:rPr lang="en-US" sz="3200" dirty="0" err="1">
                  <a:solidFill>
                    <a:srgbClr val="FF0066"/>
                  </a:solidFill>
                </a:rPr>
                <a:t>viết</a:t>
              </a:r>
              <a:r>
                <a:rPr lang="en-US" sz="3200" dirty="0">
                  <a:solidFill>
                    <a:srgbClr val="FF0066"/>
                  </a:solidFill>
                </a:rPr>
                <a:t> </a:t>
              </a:r>
              <a:r>
                <a:rPr lang="en-US" sz="3200" dirty="0" err="1">
                  <a:solidFill>
                    <a:srgbClr val="FF0066"/>
                  </a:solidFill>
                </a:rPr>
                <a:t>hoa</a:t>
              </a:r>
              <a:r>
                <a:rPr lang="en-US" sz="3200" dirty="0">
                  <a:solidFill>
                    <a:srgbClr val="FF0066"/>
                  </a:solidFill>
                </a:rPr>
                <a:t>? </a:t>
              </a:r>
              <a:r>
                <a:rPr lang="en-US" sz="3200" dirty="0" err="1">
                  <a:solidFill>
                    <a:srgbClr val="FF0066"/>
                  </a:solidFill>
                </a:rPr>
                <a:t>Vì</a:t>
              </a:r>
              <a:r>
                <a:rPr lang="en-US" sz="3200" dirty="0">
                  <a:solidFill>
                    <a:srgbClr val="FF0066"/>
                  </a:solidFill>
                </a:rPr>
                <a:t> </a:t>
              </a:r>
              <a:r>
                <a:rPr lang="en-US" sz="3200" dirty="0" err="1">
                  <a:solidFill>
                    <a:srgbClr val="FF0066"/>
                  </a:solidFill>
                </a:rPr>
                <a:t>sao</a:t>
              </a:r>
              <a:r>
                <a:rPr lang="en-US" sz="3200" dirty="0">
                  <a:solidFill>
                    <a:srgbClr val="FF0066"/>
                  </a:solidFill>
                </a:rPr>
                <a:t>?</a:t>
              </a:r>
            </a:p>
          </p:txBody>
        </p:sp>
      </p:grpSp>
      <p:pic>
        <p:nvPicPr>
          <p:cNvPr id="15" name="Picture 14">
            <a:extLst>
              <a:ext uri="{FF2B5EF4-FFF2-40B4-BE49-F238E27FC236}">
                <a16:creationId xmlns:a16="http://schemas.microsoft.com/office/drawing/2014/main" id="{1ADEB096-B845-42F8-BA48-68AF1777712E}"/>
              </a:ext>
            </a:extLst>
          </p:cNvPr>
          <p:cNvPicPr>
            <a:picLocks noChangeAspect="1"/>
          </p:cNvPicPr>
          <p:nvPr/>
        </p:nvPicPr>
        <p:blipFill rotWithShape="1">
          <a:blip r:embed="rId4"/>
          <a:srcRect l="48692" t="996" r="13566" b="819"/>
          <a:stretch/>
        </p:blipFill>
        <p:spPr>
          <a:xfrm rot="16200000">
            <a:off x="5382886" y="-1966274"/>
            <a:ext cx="2675532" cy="8980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B190B9CE-8DA7-4B6A-90CD-2D63E555FD1B}"/>
              </a:ext>
            </a:extLst>
          </p:cNvPr>
          <p:cNvSpPr txBox="1"/>
          <p:nvPr/>
        </p:nvSpPr>
        <p:spPr>
          <a:xfrm>
            <a:off x="3696621" y="1444507"/>
            <a:ext cx="5618505" cy="492443"/>
          </a:xfrm>
          <a:prstGeom prst="rect">
            <a:avLst/>
          </a:prstGeom>
          <a:noFill/>
        </p:spPr>
        <p:txBody>
          <a:bodyPr wrap="square" lIns="0" tIns="0" rIns="0" bIns="0"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a:t>
            </a:r>
            <a:r>
              <a:rPr lang="en-US" sz="3200" b="1" dirty="0">
                <a:solidFill>
                  <a:srgbClr val="FF0000"/>
                </a:solidFill>
                <a:latin typeface="Times New Roman" panose="02020603050405020304" pitchFamily="18" charset="0"/>
                <a:cs typeface="Times New Roman" panose="02020603050405020304" pitchFamily="18" charset="0"/>
              </a:rPr>
              <a:t> ta</a:t>
            </a:r>
          </a:p>
        </p:txBody>
      </p:sp>
      <p:sp>
        <p:nvSpPr>
          <p:cNvPr id="17" name="TextBox 16">
            <a:extLst>
              <a:ext uri="{FF2B5EF4-FFF2-40B4-BE49-F238E27FC236}">
                <a16:creationId xmlns:a16="http://schemas.microsoft.com/office/drawing/2014/main" id="{1009A4E9-D7C3-406A-BECC-200D9FAEA494}"/>
              </a:ext>
            </a:extLst>
          </p:cNvPr>
          <p:cNvSpPr txBox="1"/>
          <p:nvPr/>
        </p:nvSpPr>
        <p:spPr>
          <a:xfrm>
            <a:off x="2869580" y="2117971"/>
            <a:ext cx="8601075" cy="492443"/>
          </a:xfrm>
          <a:prstGeom prst="rect">
            <a:avLst/>
          </a:prstGeom>
          <a:noFill/>
        </p:spPr>
        <p:txBody>
          <a:bodyPr wrap="square" lIns="0" tIns="0" rIns="0" bIns="0"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Tiên</a:t>
            </a:r>
            <a:r>
              <a:rPr lang="en-US" sz="3200" b="1" dirty="0">
                <a:solidFill>
                  <a:srgbClr val="FF0000"/>
                </a:solidFill>
                <a:latin typeface="Times New Roman" panose="02020603050405020304" pitchFamily="18" charset="0"/>
                <a:cs typeface="Times New Roman" panose="02020603050405020304" pitchFamily="18" charset="0"/>
              </a:rPr>
              <a:t> Sa </a:t>
            </a:r>
            <a:r>
              <a:rPr lang="en-US" sz="3200" b="1" dirty="0" err="1">
                <a:solidFill>
                  <a:srgbClr val="FF0000"/>
                </a:solidFill>
                <a:latin typeface="Times New Roman" panose="02020603050405020304" pitchFamily="18" charset="0"/>
                <a:cs typeface="Times New Roman" panose="02020603050405020304" pitchFamily="18" charset="0"/>
              </a:rPr>
              <a:t>hữu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tình</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AB9325EF-B50F-46A0-B92C-EFA1F55E762D}"/>
              </a:ext>
            </a:extLst>
          </p:cNvPr>
          <p:cNvSpPr txBox="1"/>
          <p:nvPr/>
        </p:nvSpPr>
        <p:spPr>
          <a:xfrm>
            <a:off x="8173753" y="2834444"/>
            <a:ext cx="3009901" cy="492443"/>
          </a:xfrm>
          <a:prstGeom prst="rect">
            <a:avLst/>
          </a:prstGeom>
          <a:noFill/>
        </p:spPr>
        <p:txBody>
          <a:bodyPr wrap="square" lIns="0" tIns="0" rIns="0" bIns="0" rtlCol="0">
            <a:spAutoFit/>
          </a:bodyPr>
          <a:lstStyle/>
          <a:p>
            <a:r>
              <a:rPr lang="en-US" sz="3200" b="1" dirty="0">
                <a:solidFill>
                  <a:srgbClr val="FF0000"/>
                </a:solidFill>
                <a:latin typeface="HP001 4 hàng" panose="020B0603050302020204" pitchFamily="34" charset="0"/>
              </a:rPr>
              <a:t>(</a:t>
            </a:r>
            <a:r>
              <a:rPr lang="en-US" sz="3200" b="1" dirty="0" err="1">
                <a:solidFill>
                  <a:srgbClr val="FF0000"/>
                </a:solidFill>
                <a:latin typeface="Times New Roman" panose="02020603050405020304" pitchFamily="18" charset="0"/>
                <a:cs typeface="Times New Roman" panose="02020603050405020304" pitchFamily="18" charset="0"/>
              </a:rPr>
              <a:t>Tuấn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Mạnh</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098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5032587" cy="1044000"/>
            <a:chOff x="515999" y="0"/>
            <a:chExt cx="5032587"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896000" cy="574473"/>
            </a:xfrm>
            <a:custGeom>
              <a:avLst/>
              <a:gdLst>
                <a:gd name="connsiteX0" fmla="*/ 0 w 4896000"/>
                <a:gd name="connsiteY0" fmla="*/ 82942 h 574473"/>
                <a:gd name="connsiteX1" fmla="*/ 82942 w 4896000"/>
                <a:gd name="connsiteY1" fmla="*/ 0 h 574473"/>
                <a:gd name="connsiteX2" fmla="*/ 4813058 w 4896000"/>
                <a:gd name="connsiteY2" fmla="*/ 0 h 574473"/>
                <a:gd name="connsiteX3" fmla="*/ 4896000 w 4896000"/>
                <a:gd name="connsiteY3" fmla="*/ 82942 h 574473"/>
                <a:gd name="connsiteX4" fmla="*/ 4896000 w 4896000"/>
                <a:gd name="connsiteY4" fmla="*/ 491531 h 574473"/>
                <a:gd name="connsiteX5" fmla="*/ 4813058 w 4896000"/>
                <a:gd name="connsiteY5" fmla="*/ 574473 h 574473"/>
                <a:gd name="connsiteX6" fmla="*/ 82942 w 4896000"/>
                <a:gd name="connsiteY6" fmla="*/ 574473 h 574473"/>
                <a:gd name="connsiteX7" fmla="*/ 0 w 4896000"/>
                <a:gd name="connsiteY7" fmla="*/ 491531 h 574473"/>
                <a:gd name="connsiteX8" fmla="*/ 0 w 489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6000" h="574473" fill="none" extrusionOk="0">
                  <a:moveTo>
                    <a:pt x="0" y="82942"/>
                  </a:moveTo>
                  <a:cubicBezTo>
                    <a:pt x="-4220" y="31159"/>
                    <a:pt x="29000" y="2771"/>
                    <a:pt x="82942" y="0"/>
                  </a:cubicBezTo>
                  <a:cubicBezTo>
                    <a:pt x="1371964" y="-92351"/>
                    <a:pt x="2894129" y="104030"/>
                    <a:pt x="4813058" y="0"/>
                  </a:cubicBezTo>
                  <a:cubicBezTo>
                    <a:pt x="4857008" y="2172"/>
                    <a:pt x="4899811" y="29465"/>
                    <a:pt x="4896000" y="82942"/>
                  </a:cubicBezTo>
                  <a:cubicBezTo>
                    <a:pt x="4887915" y="244919"/>
                    <a:pt x="4882797" y="382450"/>
                    <a:pt x="4896000" y="491531"/>
                  </a:cubicBezTo>
                  <a:cubicBezTo>
                    <a:pt x="4895626" y="542904"/>
                    <a:pt x="4853905" y="567011"/>
                    <a:pt x="4813058" y="574473"/>
                  </a:cubicBezTo>
                  <a:cubicBezTo>
                    <a:pt x="2918240" y="437847"/>
                    <a:pt x="639974" y="565650"/>
                    <a:pt x="82942" y="574473"/>
                  </a:cubicBezTo>
                  <a:cubicBezTo>
                    <a:pt x="37508" y="567174"/>
                    <a:pt x="2781" y="542620"/>
                    <a:pt x="0" y="491531"/>
                  </a:cubicBezTo>
                  <a:cubicBezTo>
                    <a:pt x="24640" y="405180"/>
                    <a:pt x="-27775" y="183803"/>
                    <a:pt x="0" y="82942"/>
                  </a:cubicBezTo>
                  <a:close/>
                </a:path>
                <a:path w="4896000" h="574473" stroke="0" extrusionOk="0">
                  <a:moveTo>
                    <a:pt x="0" y="82942"/>
                  </a:moveTo>
                  <a:cubicBezTo>
                    <a:pt x="148" y="37911"/>
                    <a:pt x="32618" y="-6924"/>
                    <a:pt x="82942" y="0"/>
                  </a:cubicBezTo>
                  <a:cubicBezTo>
                    <a:pt x="1266398" y="-168373"/>
                    <a:pt x="4279558" y="-141978"/>
                    <a:pt x="4813058" y="0"/>
                  </a:cubicBezTo>
                  <a:cubicBezTo>
                    <a:pt x="4857402" y="1693"/>
                    <a:pt x="4898644" y="35760"/>
                    <a:pt x="4896000" y="82942"/>
                  </a:cubicBezTo>
                  <a:cubicBezTo>
                    <a:pt x="4882215" y="283589"/>
                    <a:pt x="4859465" y="429706"/>
                    <a:pt x="4896000" y="491531"/>
                  </a:cubicBezTo>
                  <a:cubicBezTo>
                    <a:pt x="4892089" y="543285"/>
                    <a:pt x="4863490" y="577198"/>
                    <a:pt x="4813058" y="574473"/>
                  </a:cubicBezTo>
                  <a:cubicBezTo>
                    <a:pt x="3280846" y="662374"/>
                    <a:pt x="1527023"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918549" y="397669"/>
              <a:ext cx="3615475" cy="646331"/>
            </a:xfrm>
            <a:prstGeom prst="rect">
              <a:avLst/>
            </a:prstGeom>
            <a:noFill/>
          </p:spPr>
          <p:txBody>
            <a:bodyPr wrap="square" rtlCol="0">
              <a:spAutoFit/>
            </a:bodyPr>
            <a:lstStyle/>
            <a:p>
              <a:pPr>
                <a:defRPr/>
              </a:pPr>
              <a:r>
                <a:rPr lang="en-US" sz="3600" dirty="0" err="1">
                  <a:ln w="0"/>
                  <a:solidFill>
                    <a:srgbClr val="4C7716"/>
                  </a:solidFill>
                  <a:ea typeface="LNTH-LuoLuoNotangYuanTi 1" pitchFamily="2" charset="-128"/>
                  <a:cs typeface="LNTH-LuoLuoNotangYuanTi 1" pitchFamily="2" charset="-128"/>
                </a:rPr>
                <a:t>Viết</a:t>
              </a:r>
              <a:r>
                <a:rPr lang="en-US" sz="3600" dirty="0">
                  <a:ln w="0"/>
                  <a:solidFill>
                    <a:srgbClr val="4C7716"/>
                  </a:solidFill>
                  <a:ea typeface="LNTH-LuoLuoNotangYuanTi 1" pitchFamily="2" charset="-128"/>
                  <a:cs typeface="LNTH-LuoLuoNotangYuanTi 1" pitchFamily="2" charset="-128"/>
                </a:rPr>
                <a:t> </a:t>
              </a:r>
              <a:r>
                <a:rPr lang="en-US" sz="3600" dirty="0" err="1">
                  <a:ln w="0"/>
                  <a:solidFill>
                    <a:srgbClr val="4C7716"/>
                  </a:solidFill>
                  <a:ea typeface="LNTH-LuoLuoNotangYuanTi 1" pitchFamily="2" charset="-128"/>
                  <a:cs typeface="LNTH-LuoLuoNotangYuanTi 1" pitchFamily="2" charset="-128"/>
                </a:rPr>
                <a:t>câu</a:t>
              </a:r>
              <a:r>
                <a:rPr lang="en-US" sz="3600" dirty="0">
                  <a:ln w="0"/>
                  <a:solidFill>
                    <a:srgbClr val="4C7716"/>
                  </a:solidFill>
                  <a:ea typeface="LNTH-LuoLuoNotangYuanTi 1" pitchFamily="2" charset="-128"/>
                  <a:cs typeface="LNTH-LuoLuoNotangYuanTi 1" pitchFamily="2" charset="-128"/>
                </a:rPr>
                <a:t> </a:t>
              </a:r>
              <a:r>
                <a:rPr lang="en-US" sz="3600" dirty="0" err="1">
                  <a:ln w="0"/>
                  <a:solidFill>
                    <a:srgbClr val="4C7716"/>
                  </a:solidFill>
                  <a:ea typeface="LNTH-LuoLuoNotangYuanTi 1" pitchFamily="2" charset="-128"/>
                  <a:cs typeface="LNTH-LuoLuoNotangYuanTi 1" pitchFamily="2" charset="-128"/>
                </a:rPr>
                <a:t>ứng</a:t>
              </a:r>
              <a:r>
                <a:rPr lang="en-US" sz="3600" dirty="0">
                  <a:ln w="0"/>
                  <a:solidFill>
                    <a:srgbClr val="4C7716"/>
                  </a:solidFill>
                  <a:ea typeface="LNTH-LuoLuoNotangYuanTi 1" pitchFamily="2" charset="-128"/>
                  <a:cs typeface="LNTH-LuoLuoNotangYuanTi 1" pitchFamily="2" charset="-128"/>
                </a:rPr>
                <a:t> </a:t>
              </a:r>
              <a:r>
                <a:rPr lang="en-US" sz="3600" dirty="0" err="1">
                  <a:ln w="0"/>
                  <a:solidFill>
                    <a:srgbClr val="4C7716"/>
                  </a:solidFill>
                  <a:ea typeface="LNTH-LuoLuoNotangYuanTi 1" pitchFamily="2" charset="-128"/>
                  <a:cs typeface="LNTH-LuoLuoNotangYuanTi 1" pitchFamily="2" charset="-128"/>
                </a:rPr>
                <a:t>dụng</a:t>
              </a:r>
              <a:endParaRPr lang="en-US" sz="3600" dirty="0">
                <a:ln w="0"/>
                <a:solidFill>
                  <a:srgbClr val="4C7716"/>
                </a:solidFill>
                <a:ea typeface="LNTH-LuoLuoNotangYuanTi 1" pitchFamily="2" charset="-128"/>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8" name="Picture 27">
            <a:extLst>
              <a:ext uri="{FF2B5EF4-FFF2-40B4-BE49-F238E27FC236}">
                <a16:creationId xmlns:a16="http://schemas.microsoft.com/office/drawing/2014/main" id="{B90D3E23-4267-EF7C-690F-DD56D171E5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8006" y="1169767"/>
            <a:ext cx="7583152" cy="2310491"/>
          </a:xfrm>
          <a:prstGeom prst="rect">
            <a:avLst/>
          </a:prstGeom>
        </p:spPr>
      </p:pic>
      <p:grpSp>
        <p:nvGrpSpPr>
          <p:cNvPr id="24" name="Group 23">
            <a:extLst>
              <a:ext uri="{FF2B5EF4-FFF2-40B4-BE49-F238E27FC236}">
                <a16:creationId xmlns:a16="http://schemas.microsoft.com/office/drawing/2014/main" id="{2F923011-F298-E020-4F0C-CBDB3155E548}"/>
              </a:ext>
            </a:extLst>
          </p:cNvPr>
          <p:cNvGrpSpPr/>
          <p:nvPr/>
        </p:nvGrpSpPr>
        <p:grpSpPr>
          <a:xfrm>
            <a:off x="2872740" y="3329428"/>
            <a:ext cx="2953684" cy="3060000"/>
            <a:chOff x="0" y="3798000"/>
            <a:chExt cx="2953684" cy="3060000"/>
          </a:xfrm>
        </p:grpSpPr>
        <p:pic>
          <p:nvPicPr>
            <p:cNvPr id="25" name="Picture 24" descr="Graphical user interface, application&#10;&#10;Description automatically generated">
              <a:extLst>
                <a:ext uri="{FF2B5EF4-FFF2-40B4-BE49-F238E27FC236}">
                  <a16:creationId xmlns:a16="http://schemas.microsoft.com/office/drawing/2014/main" id="{81E8731A-5F97-381C-992A-1B13703972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6" name="TextBox 25">
              <a:extLst>
                <a:ext uri="{FF2B5EF4-FFF2-40B4-BE49-F238E27FC236}">
                  <a16:creationId xmlns:a16="http://schemas.microsoft.com/office/drawing/2014/main" id="{39169155-48D1-7371-7D88-80933DA9DE15}"/>
                </a:ext>
              </a:extLst>
            </p:cNvPr>
            <p:cNvSpPr txBox="1"/>
            <p:nvPr/>
          </p:nvSpPr>
          <p:spPr>
            <a:xfrm>
              <a:off x="214607" y="5535023"/>
              <a:ext cx="2524469" cy="1200329"/>
            </a:xfrm>
            <a:prstGeom prst="rect">
              <a:avLst/>
            </a:prstGeom>
            <a:noFill/>
          </p:spPr>
          <p:txBody>
            <a:bodyPr wrap="square" rtlCol="0">
              <a:spAutoFit/>
            </a:bodyPr>
            <a:lstStyle/>
            <a:p>
              <a:pPr algn="ctr">
                <a:defRPr/>
              </a:pP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Em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chú</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ý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tư</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thế</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ngồi</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viết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và</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cách</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cầm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bút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nhé</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a:t>
              </a:r>
            </a:p>
          </p:txBody>
        </p:sp>
      </p:grpSp>
      <p:cxnSp>
        <p:nvCxnSpPr>
          <p:cNvPr id="29" name="Straight Arrow Connector 28">
            <a:extLst>
              <a:ext uri="{FF2B5EF4-FFF2-40B4-BE49-F238E27FC236}">
                <a16:creationId xmlns:a16="http://schemas.microsoft.com/office/drawing/2014/main" id="{5500F0AB-B0EA-175A-8B81-9C0053197E68}"/>
              </a:ext>
            </a:extLst>
          </p:cNvPr>
          <p:cNvCxnSpPr>
            <a:cxnSpLocks/>
          </p:cNvCxnSpPr>
          <p:nvPr/>
        </p:nvCxnSpPr>
        <p:spPr>
          <a:xfrm flipV="1">
            <a:off x="563480" y="1748256"/>
            <a:ext cx="1166332" cy="37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DF81DB1-9B10-1114-4E41-A03ACDAC76E5}"/>
              </a:ext>
            </a:extLst>
          </p:cNvPr>
          <p:cNvSpPr txBox="1"/>
          <p:nvPr/>
        </p:nvSpPr>
        <p:spPr>
          <a:xfrm>
            <a:off x="847053" y="1181836"/>
            <a:ext cx="710443" cy="584775"/>
          </a:xfrm>
          <a:prstGeom prst="rect">
            <a:avLst/>
          </a:prstGeom>
          <a:noFill/>
        </p:spPr>
        <p:txBody>
          <a:bodyPr wrap="square" rtlCol="0">
            <a:spAutoFit/>
          </a:bodyPr>
          <a:lstStyle/>
          <a:p>
            <a:pPr>
              <a:defRPr/>
            </a:pPr>
            <a:r>
              <a:rPr lang="en-US" sz="3200">
                <a:solidFill>
                  <a:srgbClr val="FF3399"/>
                </a:solidFill>
              </a:rPr>
              <a:t>2 ô</a:t>
            </a:r>
          </a:p>
        </p:txBody>
      </p:sp>
      <p:sp>
        <p:nvSpPr>
          <p:cNvPr id="31" name="TextBox 30">
            <a:extLst>
              <a:ext uri="{FF2B5EF4-FFF2-40B4-BE49-F238E27FC236}">
                <a16:creationId xmlns:a16="http://schemas.microsoft.com/office/drawing/2014/main" id="{21B75973-85B6-7EE8-6D1A-3470A36CEB22}"/>
              </a:ext>
            </a:extLst>
          </p:cNvPr>
          <p:cNvSpPr txBox="1"/>
          <p:nvPr/>
        </p:nvSpPr>
        <p:spPr>
          <a:xfrm>
            <a:off x="491831" y="1758975"/>
            <a:ext cx="710443" cy="584775"/>
          </a:xfrm>
          <a:prstGeom prst="rect">
            <a:avLst/>
          </a:prstGeom>
          <a:noFill/>
        </p:spPr>
        <p:txBody>
          <a:bodyPr wrap="square" rtlCol="0">
            <a:spAutoFit/>
          </a:bodyPr>
          <a:lstStyle/>
          <a:p>
            <a:pPr>
              <a:defRPr/>
            </a:pPr>
            <a:r>
              <a:rPr lang="en-US" sz="3200">
                <a:solidFill>
                  <a:srgbClr val="FF3399"/>
                </a:solidFill>
              </a:rPr>
              <a:t>1 ô</a:t>
            </a:r>
          </a:p>
        </p:txBody>
      </p:sp>
      <p:cxnSp>
        <p:nvCxnSpPr>
          <p:cNvPr id="32" name="Straight Arrow Connector 31">
            <a:extLst>
              <a:ext uri="{FF2B5EF4-FFF2-40B4-BE49-F238E27FC236}">
                <a16:creationId xmlns:a16="http://schemas.microsoft.com/office/drawing/2014/main" id="{DB2056B9-2D6E-A58B-90D5-A0D09EC887E5}"/>
              </a:ext>
            </a:extLst>
          </p:cNvPr>
          <p:cNvCxnSpPr>
            <a:cxnSpLocks/>
          </p:cNvCxnSpPr>
          <p:nvPr/>
        </p:nvCxnSpPr>
        <p:spPr>
          <a:xfrm>
            <a:off x="563480" y="2327711"/>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DACD09D-AE77-A974-18EC-2CEDF9B74812}"/>
              </a:ext>
            </a:extLst>
          </p:cNvPr>
          <p:cNvGrpSpPr/>
          <p:nvPr/>
        </p:nvGrpSpPr>
        <p:grpSpPr>
          <a:xfrm>
            <a:off x="7689536" y="-135000"/>
            <a:ext cx="3420000" cy="3420000"/>
            <a:chOff x="7809698" y="585143"/>
            <a:chExt cx="3420000" cy="3420000"/>
          </a:xfrm>
        </p:grpSpPr>
        <p:pic>
          <p:nvPicPr>
            <p:cNvPr id="20" name="Picture 19">
              <a:extLst>
                <a:ext uri="{FF2B5EF4-FFF2-40B4-BE49-F238E27FC236}">
                  <a16:creationId xmlns:a16="http://schemas.microsoft.com/office/drawing/2014/main" id="{26558C11-161E-1BCD-9CFC-ADF03691D8DF}"/>
                </a:ext>
              </a:extLst>
            </p:cNvPr>
            <p:cNvPicPr>
              <a:picLocks noChangeAspect="1"/>
            </p:cNvPicPr>
            <p:nvPr/>
          </p:nvPicPr>
          <p:blipFill>
            <a:blip r:embed="rId6"/>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461DDF36-CD36-EB53-E2D3-B169CB56D62C}"/>
                </a:ext>
              </a:extLst>
            </p:cNvPr>
            <p:cNvSpPr txBox="1"/>
            <p:nvPr/>
          </p:nvSpPr>
          <p:spPr>
            <a:xfrm>
              <a:off x="8488944" y="1806624"/>
              <a:ext cx="2061507" cy="1077218"/>
            </a:xfrm>
            <a:prstGeom prst="rect">
              <a:avLst/>
            </a:prstGeom>
            <a:noFill/>
          </p:spPr>
          <p:txBody>
            <a:bodyPr wrap="square" rtlCol="0">
              <a:spAutoFit/>
            </a:bodyPr>
            <a:lstStyle/>
            <a:p>
              <a:pPr algn="ctr">
                <a:defRPr/>
              </a:pPr>
              <a:r>
                <a:rPr lang="en-US" sz="3200" b="1">
                  <a:solidFill>
                    <a:srgbClr val="ED2525"/>
                  </a:solidFill>
                </a:rPr>
                <a:t>Viết vào vở tập viết</a:t>
              </a:r>
            </a:p>
          </p:txBody>
        </p:sp>
      </p:grpSp>
      <p:grpSp>
        <p:nvGrpSpPr>
          <p:cNvPr id="27" name="Group 26"/>
          <p:cNvGrpSpPr/>
          <p:nvPr/>
        </p:nvGrpSpPr>
        <p:grpSpPr>
          <a:xfrm>
            <a:off x="8892897" y="2188296"/>
            <a:ext cx="2709761" cy="4176000"/>
            <a:chOff x="8966239" y="2223000"/>
            <a:chExt cx="2709761" cy="4176000"/>
          </a:xfrm>
        </p:grpSpPr>
        <p:pic>
          <p:nvPicPr>
            <p:cNvPr id="33" name="Picture 32">
              <a:extLst>
                <a:ext uri="{FF2B5EF4-FFF2-40B4-BE49-F238E27FC236}">
                  <a16:creationId xmlns:a16="http://schemas.microsoft.com/office/drawing/2014/main" id="{040925A3-E5E4-F8D4-773C-CA49B4BF61D6}"/>
                </a:ext>
              </a:extLst>
            </p:cNvPr>
            <p:cNvPicPr>
              <a:picLocks noChangeAspect="1"/>
            </p:cNvPicPr>
            <p:nvPr/>
          </p:nvPicPr>
          <p:blipFill>
            <a:blip r:embed="rId7"/>
            <a:stretch>
              <a:fillRect/>
            </a:stretch>
          </p:blipFill>
          <p:spPr>
            <a:xfrm>
              <a:off x="8966239" y="2223000"/>
              <a:ext cx="2709761" cy="4176000"/>
            </a:xfrm>
            <a:prstGeom prst="rect">
              <a:avLst/>
            </a:prstGeom>
          </p:spPr>
        </p:pic>
        <p:pic>
          <p:nvPicPr>
            <p:cNvPr id="34"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spTree>
    <p:extLst>
      <p:ext uri="{BB962C8B-B14F-4D97-AF65-F5344CB8AC3E}">
        <p14:creationId xmlns:p14="http://schemas.microsoft.com/office/powerpoint/2010/main" val="144751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14:presetBounceEnd="40000">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14:bounceEnd="40000">
                                          <p:cBhvr additive="base">
                                            <p:cTn id="46"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anim calcmode="lin" valueType="num">
                                          <p:cBhvr>
                                            <p:cTn id="46" dur="500" fill="hold"/>
                                            <p:tgtEl>
                                              <p:spTgt spid="23"/>
                                            </p:tgtEl>
                                            <p:attrNameLst>
                                              <p:attrName>ppt_x</p:attrName>
                                            </p:attrNameLst>
                                          </p:cBhvr>
                                          <p:tavLst>
                                            <p:tav tm="0">
                                              <p:val>
                                                <p:strVal val="#ppt_x"/>
                                              </p:val>
                                            </p:tav>
                                            <p:tav tm="100000">
                                              <p:val>
                                                <p:strVal val="#ppt_x"/>
                                              </p:val>
                                            </p:tav>
                                          </p:tavLst>
                                        </p:anim>
                                        <p:anim calcmode="lin" valueType="num">
                                          <p:cBhvr>
                                            <p:cTn id="4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13" name="Trò-chơi-ting.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750" fill="hold"/>
                                            <p:tgtEl>
                                              <p:spTgt spid="24"/>
                                            </p:tgtEl>
                                            <p:attrNameLst>
                                              <p:attrName>ppt_x</p:attrName>
                                            </p:attrNameLst>
                                          </p:cBhvr>
                                          <p:tavLst>
                                            <p:tav tm="0">
                                              <p:val>
                                                <p:strVal val="#ppt_x"/>
                                              </p:val>
                                            </p:tav>
                                            <p:tav tm="100000">
                                              <p:val>
                                                <p:strVal val="#ppt_x"/>
                                              </p:val>
                                            </p:tav>
                                          </p:tavLst>
                                        </p:anim>
                                        <p:anim calcmode="lin" valueType="num">
                                          <p:cBhvr additive="base">
                                            <p:cTn id="53"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27" name="Picture 26">
            <a:extLst>
              <a:ext uri="{FF2B5EF4-FFF2-40B4-BE49-F238E27FC236}">
                <a16:creationId xmlns:a16="http://schemas.microsoft.com/office/drawing/2014/main" id="{3BC68344-EB90-27F0-B62A-0326B3C50133}"/>
              </a:ext>
            </a:extLst>
          </p:cNvPr>
          <p:cNvPicPr>
            <a:picLocks noChangeAspect="1"/>
          </p:cNvPicPr>
          <p:nvPr/>
        </p:nvPicPr>
        <p:blipFill>
          <a:blip r:embed="rId4"/>
          <a:stretch>
            <a:fillRect/>
          </a:stretch>
        </p:blipFill>
        <p:spPr>
          <a:xfrm>
            <a:off x="515999" y="453963"/>
            <a:ext cx="4352921" cy="938865"/>
          </a:xfrm>
          <a:prstGeom prst="rect">
            <a:avLst/>
          </a:prstGeom>
        </p:spPr>
      </p:pic>
      <p:pic>
        <p:nvPicPr>
          <p:cNvPr id="33" name="Picture 32">
            <a:extLst>
              <a:ext uri="{FF2B5EF4-FFF2-40B4-BE49-F238E27FC236}">
                <a16:creationId xmlns:a16="http://schemas.microsoft.com/office/drawing/2014/main" id="{E2564629-3BE0-FDBB-B139-4915BE982B72}"/>
              </a:ext>
            </a:extLst>
          </p:cNvPr>
          <p:cNvPicPr>
            <a:picLocks noChangeAspect="1"/>
          </p:cNvPicPr>
          <p:nvPr/>
        </p:nvPicPr>
        <p:blipFill>
          <a:blip r:embed="rId5"/>
          <a:stretch>
            <a:fillRect/>
          </a:stretch>
        </p:blipFill>
        <p:spPr>
          <a:xfrm>
            <a:off x="5317905" y="1392828"/>
            <a:ext cx="5903288" cy="1764000"/>
          </a:xfrm>
          <a:prstGeom prst="rect">
            <a:avLst/>
          </a:prstGeom>
        </p:spPr>
      </p:pic>
      <p:pic>
        <p:nvPicPr>
          <p:cNvPr id="34" name="Picture 33">
            <a:extLst>
              <a:ext uri="{FF2B5EF4-FFF2-40B4-BE49-F238E27FC236}">
                <a16:creationId xmlns:a16="http://schemas.microsoft.com/office/drawing/2014/main" id="{E29D3854-9AD1-3447-7652-A0B78F816B4B}"/>
              </a:ext>
            </a:extLst>
          </p:cNvPr>
          <p:cNvPicPr>
            <a:picLocks noChangeAspect="1"/>
          </p:cNvPicPr>
          <p:nvPr/>
        </p:nvPicPr>
        <p:blipFill>
          <a:blip r:embed="rId6"/>
          <a:stretch>
            <a:fillRect/>
          </a:stretch>
        </p:blipFill>
        <p:spPr>
          <a:xfrm>
            <a:off x="975011" y="3031682"/>
            <a:ext cx="5815961" cy="1764000"/>
          </a:xfrm>
          <a:prstGeom prst="rect">
            <a:avLst/>
          </a:prstGeom>
        </p:spPr>
      </p:pic>
      <p:pic>
        <p:nvPicPr>
          <p:cNvPr id="35" name="Picture 34">
            <a:extLst>
              <a:ext uri="{FF2B5EF4-FFF2-40B4-BE49-F238E27FC236}">
                <a16:creationId xmlns:a16="http://schemas.microsoft.com/office/drawing/2014/main" id="{4CDD5EC1-A005-268A-8C2D-F20B92589851}"/>
              </a:ext>
            </a:extLst>
          </p:cNvPr>
          <p:cNvPicPr>
            <a:picLocks noChangeAspect="1"/>
          </p:cNvPicPr>
          <p:nvPr/>
        </p:nvPicPr>
        <p:blipFill>
          <a:blip r:embed="rId7"/>
          <a:stretch>
            <a:fillRect/>
          </a:stretch>
        </p:blipFill>
        <p:spPr>
          <a:xfrm>
            <a:off x="4371492" y="4670536"/>
            <a:ext cx="5968382" cy="172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7599" y="470516"/>
            <a:ext cx="874541" cy="874541"/>
          </a:xfrm>
          <a:prstGeom prst="rect">
            <a:avLst/>
          </a:prstGeom>
        </p:spPr>
      </p:pic>
      <p:pic>
        <p:nvPicPr>
          <p:cNvPr id="11"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5132" y="1651246"/>
            <a:ext cx="874541" cy="874541"/>
          </a:xfrm>
          <a:prstGeom prst="rect">
            <a:avLst/>
          </a:prstGeom>
        </p:spPr>
      </p:pic>
      <p:pic>
        <p:nvPicPr>
          <p:cNvPr id="12"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0010" y="3293615"/>
            <a:ext cx="874541" cy="874541"/>
          </a:xfrm>
          <a:prstGeom prst="rect">
            <a:avLst/>
          </a:prstGeom>
        </p:spPr>
      </p:pic>
      <p:pic>
        <p:nvPicPr>
          <p:cNvPr id="13"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66344" y="4900473"/>
            <a:ext cx="874541" cy="874541"/>
          </a:xfrm>
          <a:prstGeom prst="rect">
            <a:avLst/>
          </a:prstGeom>
        </p:spPr>
      </p:pic>
    </p:spTree>
    <p:extLst>
      <p:ext uri="{BB962C8B-B14F-4D97-AF65-F5344CB8AC3E}">
        <p14:creationId xmlns:p14="http://schemas.microsoft.com/office/powerpoint/2010/main" val="4218334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p:tgtEl>
                                          <p:spTgt spid="33"/>
                                        </p:tgtEl>
                                        <p:attrNameLst>
                                          <p:attrName>ppt_x</p:attrName>
                                        </p:attrNameLst>
                                      </p:cBhvr>
                                      <p:tavLst>
                                        <p:tav tm="0">
                                          <p:val>
                                            <p:strVal val="#ppt_x+#ppt_w*1.125000"/>
                                          </p:val>
                                        </p:tav>
                                        <p:tav tm="100000">
                                          <p:val>
                                            <p:strVal val="#ppt_x"/>
                                          </p:val>
                                        </p:tav>
                                      </p:tavLst>
                                    </p:anim>
                                    <p:animEffect transition="in" filter="wipe(left)">
                                      <p:cBhvr>
                                        <p:cTn id="13"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ting.wav"/>
                                        </p:tgtEl>
                                      </p:cMediaNode>
                                    </p:audio>
                                  </p:subTnLst>
                                </p:cTn>
                              </p:par>
                            </p:childTnLst>
                          </p:cTn>
                        </p:par>
                      </p:childTnLst>
                    </p:cTn>
                  </p:par>
                  <p:par>
                    <p:cTn id="20" fill="hold">
                      <p:stCondLst>
                        <p:cond delay="indefinite"/>
                      </p:stCondLst>
                      <p:childTnLst>
                        <p:par>
                          <p:cTn id="21" fill="hold">
                            <p:stCondLst>
                              <p:cond delay="0"/>
                            </p:stCondLst>
                            <p:childTnLst>
                              <p:par>
                                <p:cTn id="22" presetID="12" presetClass="entr" presetSubtype="2"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p:tgtEl>
                                          <p:spTgt spid="35"/>
                                        </p:tgtEl>
                                        <p:attrNameLst>
                                          <p:attrName>ppt_x</p:attrName>
                                        </p:attrNameLst>
                                      </p:cBhvr>
                                      <p:tavLst>
                                        <p:tav tm="0">
                                          <p:val>
                                            <p:strVal val="#ppt_x+#ppt_w*1.125000"/>
                                          </p:val>
                                        </p:tav>
                                        <p:tav tm="100000">
                                          <p:val>
                                            <p:strVal val="#ppt_x"/>
                                          </p:val>
                                        </p:tav>
                                      </p:tavLst>
                                    </p:anim>
                                    <p:animEffect transition="in" filter="wipe(left)">
                                      <p:cBhvr>
                                        <p:cTn id="25" dur="5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166425" y="421310"/>
            <a:ext cx="10025575"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3409566" cy="707886"/>
          </a:xfrm>
          <a:prstGeom prst="rect">
            <a:avLst/>
          </a:prstGeom>
          <a:noFill/>
        </p:spPr>
        <p:txBody>
          <a:bodyPr wrap="square" rtlCol="0">
            <a:spAutoFit/>
          </a:bodyPr>
          <a:lstStyle/>
          <a:p>
            <a:pPr>
              <a:defRPr/>
            </a:pPr>
            <a:r>
              <a:rPr lang="en-US" sz="4000" b="1" dirty="0" err="1" smtClean="0">
                <a:solidFill>
                  <a:srgbClr val="FF0000"/>
                </a:solidFill>
              </a:rPr>
              <a:t>Vận</a:t>
            </a:r>
            <a:r>
              <a:rPr lang="en-US" sz="4000" b="1" dirty="0" smtClean="0">
                <a:solidFill>
                  <a:srgbClr val="FF0000"/>
                </a:solidFill>
              </a:rPr>
              <a:t> </a:t>
            </a:r>
            <a:r>
              <a:rPr lang="en-US" sz="4000" b="1" dirty="0" err="1" smtClean="0">
                <a:solidFill>
                  <a:srgbClr val="FF0000"/>
                </a:solidFill>
              </a:rPr>
              <a:t>dụng</a:t>
            </a:r>
            <a:endParaRPr lang="en-US" sz="4000" b="1" dirty="0">
              <a:solidFill>
                <a:srgbClr val="FF0000"/>
              </a:solidFill>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162300" y="1705128"/>
            <a:ext cx="7601509" cy="584775"/>
          </a:xfrm>
          <a:prstGeom prst="rect">
            <a:avLst/>
          </a:prstGeom>
          <a:noFill/>
        </p:spPr>
        <p:txBody>
          <a:bodyPr wrap="square" rtlCol="0">
            <a:spAutoFit/>
          </a:bodyPr>
          <a:lstStyle/>
          <a:p>
            <a:pPr>
              <a:defRPr/>
            </a:pPr>
            <a:r>
              <a:rPr lang="en-US" sz="3200" b="1" dirty="0">
                <a:solidFill>
                  <a:srgbClr val="003399"/>
                </a:solidFill>
              </a:rPr>
              <a:t>- </a:t>
            </a:r>
            <a:r>
              <a:rPr lang="en-US" sz="3200" b="1" dirty="0" err="1">
                <a:solidFill>
                  <a:srgbClr val="003399"/>
                </a:solidFill>
              </a:rPr>
              <a:t>Luyện</a:t>
            </a:r>
            <a:r>
              <a:rPr lang="en-US" sz="3200" b="1" dirty="0">
                <a:solidFill>
                  <a:srgbClr val="003399"/>
                </a:solidFill>
              </a:rPr>
              <a:t> </a:t>
            </a:r>
            <a:r>
              <a:rPr lang="en-US" sz="3200" b="1" dirty="0" err="1">
                <a:solidFill>
                  <a:srgbClr val="003399"/>
                </a:solidFill>
              </a:rPr>
              <a:t>viết</a:t>
            </a:r>
            <a:r>
              <a:rPr lang="en-US" sz="3200" b="1" dirty="0">
                <a:solidFill>
                  <a:srgbClr val="003399"/>
                </a:solidFill>
              </a:rPr>
              <a:t> </a:t>
            </a:r>
            <a:r>
              <a:rPr lang="en-US" sz="3200" b="1" dirty="0" err="1">
                <a:solidFill>
                  <a:srgbClr val="003399"/>
                </a:solidFill>
              </a:rPr>
              <a:t>các</a:t>
            </a:r>
            <a:r>
              <a:rPr lang="en-US" sz="3200" b="1" dirty="0">
                <a:solidFill>
                  <a:srgbClr val="003399"/>
                </a:solidFill>
              </a:rPr>
              <a:t> </a:t>
            </a:r>
            <a:r>
              <a:rPr lang="en-US" sz="3200" b="1" dirty="0" err="1">
                <a:solidFill>
                  <a:srgbClr val="003399"/>
                </a:solidFill>
              </a:rPr>
              <a:t>chữ</a:t>
            </a:r>
            <a:r>
              <a:rPr lang="en-US" sz="3200" b="1" dirty="0">
                <a:solidFill>
                  <a:srgbClr val="003399"/>
                </a:solidFill>
              </a:rPr>
              <a:t> </a:t>
            </a:r>
            <a:r>
              <a:rPr lang="en-US" sz="3200" b="1" dirty="0" err="1">
                <a:solidFill>
                  <a:srgbClr val="003399"/>
                </a:solidFill>
              </a:rPr>
              <a:t>hoa</a:t>
            </a:r>
            <a:r>
              <a:rPr lang="en-US" sz="3200" b="1" dirty="0">
                <a:solidFill>
                  <a:srgbClr val="003399"/>
                </a:solidFill>
              </a:rPr>
              <a:t> </a:t>
            </a:r>
            <a:r>
              <a:rPr lang="en-US" sz="3200" b="1" dirty="0" err="1">
                <a:solidFill>
                  <a:srgbClr val="003399"/>
                </a:solidFill>
              </a:rPr>
              <a:t>đã</a:t>
            </a:r>
            <a:r>
              <a:rPr lang="en-US" sz="3200" b="1" dirty="0">
                <a:solidFill>
                  <a:srgbClr val="003399"/>
                </a:solidFill>
              </a:rPr>
              <a:t> </a:t>
            </a:r>
            <a:r>
              <a:rPr lang="en-US" sz="3200" b="1" dirty="0" err="1">
                <a:solidFill>
                  <a:srgbClr val="003399"/>
                </a:solidFill>
              </a:rPr>
              <a:t>học</a:t>
            </a:r>
            <a:r>
              <a:rPr lang="en-US" sz="3200" b="1" dirty="0">
                <a:solidFill>
                  <a:srgbClr val="003399"/>
                </a:solidFill>
              </a:rPr>
              <a:t> </a:t>
            </a:r>
            <a:r>
              <a:rPr lang="en-US" sz="3200" b="1" dirty="0" err="1">
                <a:solidFill>
                  <a:srgbClr val="003399"/>
                </a:solidFill>
              </a:rPr>
              <a:t>trong</a:t>
            </a:r>
            <a:r>
              <a:rPr lang="en-US" sz="3200" b="1" dirty="0">
                <a:solidFill>
                  <a:srgbClr val="003399"/>
                </a:solidFill>
              </a:rPr>
              <a:t> </a:t>
            </a:r>
            <a:r>
              <a:rPr lang="en-US" sz="3200" b="1" dirty="0" err="1">
                <a:solidFill>
                  <a:srgbClr val="003399"/>
                </a:solidFill>
              </a:rPr>
              <a:t>bài</a:t>
            </a:r>
            <a:r>
              <a:rPr lang="en-US" sz="3200" b="1" dirty="0">
                <a:solidFill>
                  <a:srgbClr val="003399"/>
                </a:solidFill>
              </a:rPr>
              <a:t>.</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143250" y="3211310"/>
            <a:ext cx="7620559" cy="584775"/>
          </a:xfrm>
          <a:prstGeom prst="rect">
            <a:avLst/>
          </a:prstGeom>
          <a:noFill/>
        </p:spPr>
        <p:txBody>
          <a:bodyPr wrap="square" rtlCol="0">
            <a:spAutoFit/>
          </a:bodyPr>
          <a:lstStyle/>
          <a:p>
            <a:pPr>
              <a:defRPr/>
            </a:pPr>
            <a:endParaRPr lang="en-US" sz="3200" b="1" dirty="0">
              <a:solidFill>
                <a:srgbClr val="003399"/>
              </a:solidFill>
            </a:endParaRPr>
          </a:p>
        </p:txBody>
      </p:sp>
      <p:sp>
        <p:nvSpPr>
          <p:cNvPr id="21" name="TextBox 20">
            <a:extLst>
              <a:ext uri="{FF2B5EF4-FFF2-40B4-BE49-F238E27FC236}">
                <a16:creationId xmlns:a16="http://schemas.microsoft.com/office/drawing/2014/main" id="{5A7D3A4C-4389-BED3-37AC-B5A167D37BE4}"/>
              </a:ext>
            </a:extLst>
          </p:cNvPr>
          <p:cNvSpPr txBox="1"/>
          <p:nvPr/>
        </p:nvSpPr>
        <p:spPr>
          <a:xfrm>
            <a:off x="3124200" y="2436097"/>
            <a:ext cx="8619323" cy="584775"/>
          </a:xfrm>
          <a:prstGeom prst="rect">
            <a:avLst/>
          </a:prstGeom>
          <a:noFill/>
        </p:spPr>
        <p:txBody>
          <a:bodyPr wrap="square" rtlCol="0">
            <a:spAutoFit/>
          </a:bodyPr>
          <a:lstStyle/>
          <a:p>
            <a:pPr>
              <a:defRPr/>
            </a:pPr>
            <a:r>
              <a:rPr lang="en-US" sz="3200" b="1" dirty="0">
                <a:solidFill>
                  <a:srgbClr val="003399"/>
                </a:solidFill>
              </a:rPr>
              <a:t>- </a:t>
            </a:r>
            <a:r>
              <a:rPr lang="en-US" sz="3200" b="1" dirty="0" err="1">
                <a:solidFill>
                  <a:srgbClr val="003399"/>
                </a:solidFill>
              </a:rPr>
              <a:t>Thực</a:t>
            </a:r>
            <a:r>
              <a:rPr lang="en-US" sz="3200" b="1" dirty="0">
                <a:solidFill>
                  <a:srgbClr val="003399"/>
                </a:solidFill>
              </a:rPr>
              <a:t> </a:t>
            </a:r>
            <a:r>
              <a:rPr lang="en-US" sz="3200" b="1" dirty="0" err="1">
                <a:solidFill>
                  <a:srgbClr val="003399"/>
                </a:solidFill>
              </a:rPr>
              <a:t>hiện</a:t>
            </a:r>
            <a:r>
              <a:rPr lang="en-US" sz="3200" b="1" dirty="0">
                <a:solidFill>
                  <a:srgbClr val="003399"/>
                </a:solidFill>
              </a:rPr>
              <a:t> </a:t>
            </a:r>
            <a:r>
              <a:rPr lang="en-US" sz="3200" b="1" dirty="0" err="1">
                <a:solidFill>
                  <a:srgbClr val="003399"/>
                </a:solidFill>
              </a:rPr>
              <a:t>các</a:t>
            </a:r>
            <a:r>
              <a:rPr lang="en-US" sz="3200" b="1" dirty="0">
                <a:solidFill>
                  <a:srgbClr val="003399"/>
                </a:solidFill>
              </a:rPr>
              <a:t> </a:t>
            </a:r>
            <a:r>
              <a:rPr lang="en-US" sz="3200" b="1" dirty="0" err="1">
                <a:solidFill>
                  <a:srgbClr val="003399"/>
                </a:solidFill>
              </a:rPr>
              <a:t>phần</a:t>
            </a:r>
            <a:r>
              <a:rPr lang="en-US" sz="3200" b="1" dirty="0">
                <a:solidFill>
                  <a:srgbClr val="003399"/>
                </a:solidFill>
              </a:rPr>
              <a:t> </a:t>
            </a:r>
            <a:r>
              <a:rPr lang="en-US" sz="3200" b="1" dirty="0" err="1">
                <a:solidFill>
                  <a:srgbClr val="003399"/>
                </a:solidFill>
              </a:rPr>
              <a:t>viết</a:t>
            </a:r>
            <a:r>
              <a:rPr lang="en-US" sz="3200" b="1" dirty="0">
                <a:solidFill>
                  <a:srgbClr val="003399"/>
                </a:solidFill>
              </a:rPr>
              <a:t> ở </a:t>
            </a:r>
            <a:r>
              <a:rPr lang="en-US" sz="3200" b="1" dirty="0" err="1">
                <a:solidFill>
                  <a:srgbClr val="003399"/>
                </a:solidFill>
              </a:rPr>
              <a:t>nhà</a:t>
            </a:r>
            <a:r>
              <a:rPr lang="en-US" sz="3200" b="1" dirty="0">
                <a:solidFill>
                  <a:srgbClr val="003399"/>
                </a:solidFill>
              </a:rPr>
              <a:t> </a:t>
            </a:r>
            <a:r>
              <a:rPr lang="en-US" sz="3200" b="1" dirty="0" err="1">
                <a:solidFill>
                  <a:srgbClr val="003399"/>
                </a:solidFill>
              </a:rPr>
              <a:t>trong</a:t>
            </a:r>
            <a:r>
              <a:rPr lang="en-US" sz="3200" b="1" dirty="0">
                <a:solidFill>
                  <a:srgbClr val="003399"/>
                </a:solidFill>
              </a:rPr>
              <a:t> </a:t>
            </a:r>
            <a:r>
              <a:rPr lang="en-US" sz="3200" b="1" dirty="0" err="1">
                <a:solidFill>
                  <a:srgbClr val="003399"/>
                </a:solidFill>
              </a:rPr>
              <a:t>vở</a:t>
            </a:r>
            <a:r>
              <a:rPr lang="en-US" sz="3200" b="1" dirty="0">
                <a:solidFill>
                  <a:srgbClr val="003399"/>
                </a:solidFill>
              </a:rPr>
              <a:t> </a:t>
            </a:r>
            <a:r>
              <a:rPr lang="en-US" sz="3200" b="1" dirty="0" err="1">
                <a:solidFill>
                  <a:srgbClr val="003399"/>
                </a:solidFill>
              </a:rPr>
              <a:t>Tập</a:t>
            </a:r>
            <a:r>
              <a:rPr lang="en-US" sz="3200" b="1" dirty="0">
                <a:solidFill>
                  <a:srgbClr val="003399"/>
                </a:solidFill>
              </a:rPr>
              <a:t> </a:t>
            </a:r>
            <a:r>
              <a:rPr lang="en-US" sz="3200" b="1" dirty="0" err="1">
                <a:solidFill>
                  <a:srgbClr val="003399"/>
                </a:solidFill>
              </a:rPr>
              <a:t>viết</a:t>
            </a:r>
            <a:r>
              <a:rPr lang="en-US" sz="3200" b="1" dirty="0">
                <a:solidFill>
                  <a:srgbClr val="003399"/>
                </a:solidFill>
              </a:rPr>
              <a: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202991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nodePh="1">
                                      <p:stCondLst>
                                        <p:cond delay="0"/>
                                      </p:stCondLst>
                                      <p:endCondLst>
                                        <p:cond evt="begin" delay="0">
                                          <p:tn val="33"/>
                                        </p:cond>
                                      </p:end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nodePh="1">
                                      <p:stCondLst>
                                        <p:cond delay="0"/>
                                      </p:stCondLst>
                                      <p:endCondLst>
                                        <p:cond evt="begin" delay="0">
                                          <p:tn val="33"/>
                                        </p:cond>
                                      </p:end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2015349"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defRPr/>
              </a:pPr>
              <a:r>
                <a:rPr lang="en-US" sz="3200" b="1">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D8B9B3A3-0B72-4B09-8214-1A7E82BE5971}"/>
              </a:ext>
            </a:extLst>
          </p:cNvPr>
          <p:cNvPicPr>
            <a:picLocks noChangeAspect="1"/>
          </p:cNvPicPr>
          <p:nvPr/>
        </p:nvPicPr>
        <p:blipFill>
          <a:blip r:embed="rId6"/>
          <a:stretch>
            <a:fillRect/>
          </a:stretch>
        </p:blipFill>
        <p:spPr>
          <a:xfrm>
            <a:off x="6003193" y="1390931"/>
            <a:ext cx="5157663" cy="2304488"/>
          </a:xfrm>
          <a:prstGeom prst="rect">
            <a:avLst/>
          </a:prstGeom>
        </p:spPr>
      </p:pic>
    </p:spTree>
    <p:extLst>
      <p:ext uri="{BB962C8B-B14F-4D97-AF65-F5344CB8AC3E}">
        <p14:creationId xmlns:p14="http://schemas.microsoft.com/office/powerpoint/2010/main" val="275638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5"/>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6"/>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7"/>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50" fill="hold">
                                          <p:stCondLst>
                                            <p:cond delay="0"/>
                                          </p:stCondLst>
                                        </p:cTn>
                                        <p:tgtEl>
                                          <p:spTgt spid="17"/>
                                        </p:tgtEl>
                                        <p:attrNameLst>
                                          <p:attrName>r</p:attrName>
                                        </p:attrNameLst>
                                      </p:cBhvr>
                                    </p:animRot>
                                    <p:animRot by="-240000">
                                      <p:cBhvr>
                                        <p:cTn id="7" dur="900" fill="hold">
                                          <p:stCondLst>
                                            <p:cond delay="900"/>
                                          </p:stCondLst>
                                        </p:cTn>
                                        <p:tgtEl>
                                          <p:spTgt spid="17"/>
                                        </p:tgtEl>
                                        <p:attrNameLst>
                                          <p:attrName>r</p:attrName>
                                        </p:attrNameLst>
                                      </p:cBhvr>
                                    </p:animRot>
                                    <p:animRot by="240000">
                                      <p:cBhvr>
                                        <p:cTn id="8" dur="900" fill="hold">
                                          <p:stCondLst>
                                            <p:cond delay="1800"/>
                                          </p:stCondLst>
                                        </p:cTn>
                                        <p:tgtEl>
                                          <p:spTgt spid="17"/>
                                        </p:tgtEl>
                                        <p:attrNameLst>
                                          <p:attrName>r</p:attrName>
                                        </p:attrNameLst>
                                      </p:cBhvr>
                                    </p:animRot>
                                    <p:animRot by="-240000">
                                      <p:cBhvr>
                                        <p:cTn id="9" dur="900" fill="hold">
                                          <p:stCondLst>
                                            <p:cond delay="2700"/>
                                          </p:stCondLst>
                                        </p:cTn>
                                        <p:tgtEl>
                                          <p:spTgt spid="17"/>
                                        </p:tgtEl>
                                        <p:attrNameLst>
                                          <p:attrName>r</p:attrName>
                                        </p:attrNameLst>
                                      </p:cBhvr>
                                    </p:animRot>
                                    <p:animRot by="120000">
                                      <p:cBhvr>
                                        <p:cTn id="10" dur="900" fill="hold">
                                          <p:stCondLst>
                                            <p:cond delay="36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470" fill="hold">
                                          <p:stCondLst>
                                            <p:cond delay="0"/>
                                          </p:stCondLst>
                                        </p:cTn>
                                        <p:tgtEl>
                                          <p:spTgt spid="18"/>
                                        </p:tgtEl>
                                        <p:attrNameLst>
                                          <p:attrName>r</p:attrName>
                                        </p:attrNameLst>
                                      </p:cBhvr>
                                    </p:animRot>
                                    <p:animRot by="-240000">
                                      <p:cBhvr>
                                        <p:cTn id="13" dur="940" fill="hold">
                                          <p:stCondLst>
                                            <p:cond delay="940"/>
                                          </p:stCondLst>
                                        </p:cTn>
                                        <p:tgtEl>
                                          <p:spTgt spid="18"/>
                                        </p:tgtEl>
                                        <p:attrNameLst>
                                          <p:attrName>r</p:attrName>
                                        </p:attrNameLst>
                                      </p:cBhvr>
                                    </p:animRot>
                                    <p:animRot by="240000">
                                      <p:cBhvr>
                                        <p:cTn id="14" dur="940" fill="hold">
                                          <p:stCondLst>
                                            <p:cond delay="1880"/>
                                          </p:stCondLst>
                                        </p:cTn>
                                        <p:tgtEl>
                                          <p:spTgt spid="18"/>
                                        </p:tgtEl>
                                        <p:attrNameLst>
                                          <p:attrName>r</p:attrName>
                                        </p:attrNameLst>
                                      </p:cBhvr>
                                    </p:animRot>
                                    <p:animRot by="-240000">
                                      <p:cBhvr>
                                        <p:cTn id="15" dur="940" fill="hold">
                                          <p:stCondLst>
                                            <p:cond delay="2820"/>
                                          </p:stCondLst>
                                        </p:cTn>
                                        <p:tgtEl>
                                          <p:spTgt spid="18"/>
                                        </p:tgtEl>
                                        <p:attrNameLst>
                                          <p:attrName>r</p:attrName>
                                        </p:attrNameLst>
                                      </p:cBhvr>
                                    </p:animRot>
                                    <p:animRot by="120000">
                                      <p:cBhvr>
                                        <p:cTn id="16" dur="940" fill="hold">
                                          <p:stCondLst>
                                            <p:cond delay="376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460" fill="hold">
                                          <p:stCondLst>
                                            <p:cond delay="0"/>
                                          </p:stCondLst>
                                        </p:cTn>
                                        <p:tgtEl>
                                          <p:spTgt spid="19"/>
                                        </p:tgtEl>
                                        <p:attrNameLst>
                                          <p:attrName>r</p:attrName>
                                        </p:attrNameLst>
                                      </p:cBhvr>
                                    </p:animRot>
                                    <p:animRot by="-240000">
                                      <p:cBhvr>
                                        <p:cTn id="19" dur="920" fill="hold">
                                          <p:stCondLst>
                                            <p:cond delay="920"/>
                                          </p:stCondLst>
                                        </p:cTn>
                                        <p:tgtEl>
                                          <p:spTgt spid="19"/>
                                        </p:tgtEl>
                                        <p:attrNameLst>
                                          <p:attrName>r</p:attrName>
                                        </p:attrNameLst>
                                      </p:cBhvr>
                                    </p:animRot>
                                    <p:animRot by="240000">
                                      <p:cBhvr>
                                        <p:cTn id="20" dur="920" fill="hold">
                                          <p:stCondLst>
                                            <p:cond delay="1840"/>
                                          </p:stCondLst>
                                        </p:cTn>
                                        <p:tgtEl>
                                          <p:spTgt spid="19"/>
                                        </p:tgtEl>
                                        <p:attrNameLst>
                                          <p:attrName>r</p:attrName>
                                        </p:attrNameLst>
                                      </p:cBhvr>
                                    </p:animRot>
                                    <p:animRot by="-240000">
                                      <p:cBhvr>
                                        <p:cTn id="21" dur="920" fill="hold">
                                          <p:stCondLst>
                                            <p:cond delay="2760"/>
                                          </p:stCondLst>
                                        </p:cTn>
                                        <p:tgtEl>
                                          <p:spTgt spid="19"/>
                                        </p:tgtEl>
                                        <p:attrNameLst>
                                          <p:attrName>r</p:attrName>
                                        </p:attrNameLst>
                                      </p:cBhvr>
                                    </p:animRot>
                                    <p:animRot by="120000">
                                      <p:cBhvr>
                                        <p:cTn id="22" dur="920" fill="hold">
                                          <p:stCondLst>
                                            <p:cond delay="3680"/>
                                          </p:stCondLst>
                                        </p:cTn>
                                        <p:tgtEl>
                                          <p:spTgt spid="19"/>
                                        </p:tgtEl>
                                        <p:attrNameLst>
                                          <p:attrName>r</p:attrName>
                                        </p:attrNameLst>
                                      </p:cBhvr>
                                    </p:animRot>
                                  </p:childTnLst>
                                </p:cTn>
                              </p:par>
                              <p:par>
                                <p:cTn id="23" presetID="32" presetClass="emph" presetSubtype="0" fill="hold" nodeType="withEffect">
                                  <p:stCondLst>
                                    <p:cond delay="0"/>
                                  </p:stCondLst>
                                  <p:childTnLst>
                                    <p:animRot by="120000">
                                      <p:cBhvr>
                                        <p:cTn id="24" dur="520" fill="hold">
                                          <p:stCondLst>
                                            <p:cond delay="0"/>
                                          </p:stCondLst>
                                        </p:cTn>
                                        <p:tgtEl>
                                          <p:spTgt spid="20"/>
                                        </p:tgtEl>
                                        <p:attrNameLst>
                                          <p:attrName>r</p:attrName>
                                        </p:attrNameLst>
                                      </p:cBhvr>
                                    </p:animRot>
                                    <p:animRot by="-240000">
                                      <p:cBhvr>
                                        <p:cTn id="25" dur="1040" fill="hold">
                                          <p:stCondLst>
                                            <p:cond delay="1040"/>
                                          </p:stCondLst>
                                        </p:cTn>
                                        <p:tgtEl>
                                          <p:spTgt spid="20"/>
                                        </p:tgtEl>
                                        <p:attrNameLst>
                                          <p:attrName>r</p:attrName>
                                        </p:attrNameLst>
                                      </p:cBhvr>
                                    </p:animRot>
                                    <p:animRot by="240000">
                                      <p:cBhvr>
                                        <p:cTn id="26" dur="1040" fill="hold">
                                          <p:stCondLst>
                                            <p:cond delay="2080"/>
                                          </p:stCondLst>
                                        </p:cTn>
                                        <p:tgtEl>
                                          <p:spTgt spid="20"/>
                                        </p:tgtEl>
                                        <p:attrNameLst>
                                          <p:attrName>r</p:attrName>
                                        </p:attrNameLst>
                                      </p:cBhvr>
                                    </p:animRot>
                                    <p:animRot by="-240000">
                                      <p:cBhvr>
                                        <p:cTn id="27" dur="1040" fill="hold">
                                          <p:stCondLst>
                                            <p:cond delay="3120"/>
                                          </p:stCondLst>
                                        </p:cTn>
                                        <p:tgtEl>
                                          <p:spTgt spid="20"/>
                                        </p:tgtEl>
                                        <p:attrNameLst>
                                          <p:attrName>r</p:attrName>
                                        </p:attrNameLst>
                                      </p:cBhvr>
                                    </p:animRot>
                                    <p:animRot by="120000">
                                      <p:cBhvr>
                                        <p:cTn id="28" dur="1040" fill="hold">
                                          <p:stCondLst>
                                            <p:cond delay="4160"/>
                                          </p:stCondLst>
                                        </p:cTn>
                                        <p:tgtEl>
                                          <p:spTgt spid="20"/>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2"/>
          <a:stretch>
            <a:fillRect/>
          </a:stretch>
        </p:blipFill>
        <p:spPr>
          <a:xfrm>
            <a:off x="3733639" y="4961845"/>
            <a:ext cx="6957052" cy="118041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3"/>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4"/>
          <a:stretch>
            <a:fillRect/>
          </a:stretch>
        </p:blipFill>
        <p:spPr>
          <a:xfrm>
            <a:off x="3576363" y="3741594"/>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94804" y="2663475"/>
            <a:ext cx="6124845"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a:t>
            </a:r>
            <a:r>
              <a:rPr lang="en-US" sz="2000" dirty="0" err="1" smtClean="0">
                <a:solidFill>
                  <a:srgbClr val="0000FF"/>
                </a:solidFill>
                <a:latin typeface="Arial" panose="020B0604020202020204" pitchFamily="34" charset="0"/>
                <a:cs typeface="Arial" panose="020B0604020202020204" pitchFamily="34" charset="0"/>
              </a:rPr>
              <a:t>Quả</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hồng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của</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thỏ</a:t>
            </a:r>
            <a:r>
              <a:rPr lang="en-US" sz="2000" dirty="0" smtClean="0">
                <a:solidFill>
                  <a:srgbClr val="0000FF"/>
                </a:solidFill>
                <a:latin typeface="Arial" panose="020B0604020202020204" pitchFamily="34" charset="0"/>
                <a:cs typeface="Arial" panose="020B0604020202020204" pitchFamily="34" charset="0"/>
              </a:rPr>
              <a:t> con”;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nghỉ</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hơi</a:t>
            </a:r>
            <a:r>
              <a:rPr lang="en-US" sz="2000" dirty="0">
                <a:solidFill>
                  <a:srgbClr val="0000FF"/>
                </a:solidFill>
                <a:latin typeface="Arial" panose="020B0604020202020204" pitchFamily="34" charset="0"/>
                <a:cs typeface="Arial" panose="020B0604020202020204" pitchFamily="34" charset="0"/>
              </a:rPr>
              <a:t> ở </a:t>
            </a:r>
            <a:r>
              <a:rPr lang="en-US" sz="2000" dirty="0" err="1">
                <a:solidFill>
                  <a:srgbClr val="0000FF"/>
                </a:solidFill>
                <a:latin typeface="Arial" panose="020B0604020202020204" pitchFamily="34" charset="0"/>
                <a:cs typeface="Arial" panose="020B0604020202020204" pitchFamily="34" charset="0"/>
              </a:rPr>
              <a:t>chỗ</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có</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dấu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câu</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364509" y="3908273"/>
            <a:ext cx="5914791"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cs typeface="Arial" panose="020B0604020202020204" pitchFamily="34" charset="0"/>
              </a:rPr>
              <a:t> nội 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168027" y="5240980"/>
            <a:ext cx="6553333" cy="400110"/>
          </a:xfrm>
          <a:prstGeom prst="rect">
            <a:avLst/>
          </a:prstGeom>
        </p:spPr>
        <p:txBody>
          <a:bodyPr wrap="square">
            <a:spAutoFit/>
          </a:bodyPr>
          <a:lstStyle/>
          <a:p>
            <a:r>
              <a:rPr lang="en-US" sz="2000" dirty="0" err="1" smtClean="0">
                <a:solidFill>
                  <a:srgbClr val="0000FF"/>
                </a:solidFill>
                <a:latin typeface="Arial" panose="020B0604020202020204" pitchFamily="34" charset="0"/>
                <a:cs typeface="Arial" panose="020B0604020202020204" pitchFamily="34" charset="0"/>
              </a:rPr>
              <a:t>Ôn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chữ</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viết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hoa</a:t>
            </a:r>
            <a:r>
              <a:rPr lang="en-US" sz="2000" dirty="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R, S. </a:t>
            </a:r>
            <a:r>
              <a:rPr lang="en-US" sz="2000" dirty="0" err="1" smtClean="0">
                <a:solidFill>
                  <a:srgbClr val="0000FF"/>
                </a:solidFill>
                <a:latin typeface="Arial" panose="020B0604020202020204" pitchFamily="34" charset="0"/>
                <a:cs typeface="Arial" panose="020B0604020202020204" pitchFamily="34" charset="0"/>
              </a:rPr>
              <a:t>Viết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từ</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ứng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dụng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câu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ứng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dụng</a:t>
            </a:r>
            <a:endParaRPr lang="en-US" sz="20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406027" y="3868302"/>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406027" y="5041520"/>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
        <p:nvSpPr>
          <p:cNvPr id="13" name="Rectangle 12">
            <a:extLst>
              <a:ext uri="{FF2B5EF4-FFF2-40B4-BE49-F238E27FC236}">
                <a16:creationId xmlns:a16="http://schemas.microsoft.com/office/drawing/2014/main" id="{74D6621C-A23E-03DC-040E-5F9D24D42DE2}"/>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926526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4112419" y="-107694"/>
            <a:ext cx="4735629" cy="806065"/>
          </a:xfrm>
          <a:prstGeom prst="rect">
            <a:avLst/>
          </a:prstGeom>
        </p:spPr>
      </p:pic>
    </p:spTree>
    <p:extLst>
      <p:ext uri="{BB962C8B-B14F-4D97-AF65-F5344CB8AC3E}">
        <p14:creationId xmlns:p14="http://schemas.microsoft.com/office/powerpoint/2010/main" val="3780752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4141294" y="-106681"/>
            <a:ext cx="4735629" cy="806065"/>
          </a:xfrm>
          <a:prstGeom prst="rect">
            <a:avLst/>
          </a:prstGeom>
        </p:spPr>
      </p:pic>
      <p:sp>
        <p:nvSpPr>
          <p:cNvPr id="18" name="Rectangle 17">
            <a:extLst>
              <a:ext uri="{FF2B5EF4-FFF2-40B4-BE49-F238E27FC236}">
                <a16:creationId xmlns:a16="http://schemas.microsoft.com/office/drawing/2014/main" id="{7B7427F8-87E0-4631-9F6C-DA95677BBA51}"/>
              </a:ext>
            </a:extLst>
          </p:cNvPr>
          <p:cNvSpPr/>
          <p:nvPr/>
        </p:nvSpPr>
        <p:spPr>
          <a:xfrm>
            <a:off x="524689" y="443759"/>
            <a:ext cx="9363706" cy="110966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0" name="Group 19">
            <a:extLst>
              <a:ext uri="{FF2B5EF4-FFF2-40B4-BE49-F238E27FC236}">
                <a16:creationId xmlns:a16="http://schemas.microsoft.com/office/drawing/2014/main" id="{B368F429-7B12-47CE-866F-2112B9055153}"/>
              </a:ext>
            </a:extLst>
          </p:cNvPr>
          <p:cNvGrpSpPr/>
          <p:nvPr/>
        </p:nvGrpSpPr>
        <p:grpSpPr>
          <a:xfrm>
            <a:off x="179653" y="144424"/>
            <a:ext cx="608798" cy="658908"/>
            <a:chOff x="-93175" y="1999914"/>
            <a:chExt cx="931530" cy="991387"/>
          </a:xfrm>
        </p:grpSpPr>
        <p:pic>
          <p:nvPicPr>
            <p:cNvPr id="21" name="Picture 20"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sp>
        <p:nvSpPr>
          <p:cNvPr id="23" name="Rectangle 22">
            <a:extLst>
              <a:ext uri="{FF2B5EF4-FFF2-40B4-BE49-F238E27FC236}">
                <a16:creationId xmlns:a16="http://schemas.microsoft.com/office/drawing/2014/main" id="{2C731840-C215-492E-8CCC-962F616EBEFD}"/>
              </a:ext>
            </a:extLst>
          </p:cNvPr>
          <p:cNvSpPr/>
          <p:nvPr/>
        </p:nvSpPr>
        <p:spPr>
          <a:xfrm>
            <a:off x="524689" y="1553426"/>
            <a:ext cx="9374086" cy="140024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4" name="Group 23">
            <a:extLst>
              <a:ext uri="{FF2B5EF4-FFF2-40B4-BE49-F238E27FC236}">
                <a16:creationId xmlns:a16="http://schemas.microsoft.com/office/drawing/2014/main" id="{B368F429-7B12-47CE-866F-2112B9055153}"/>
              </a:ext>
            </a:extLst>
          </p:cNvPr>
          <p:cNvGrpSpPr/>
          <p:nvPr/>
        </p:nvGrpSpPr>
        <p:grpSpPr>
          <a:xfrm>
            <a:off x="209910" y="1364181"/>
            <a:ext cx="608798" cy="658908"/>
            <a:chOff x="-93175" y="1999914"/>
            <a:chExt cx="931530" cy="991387"/>
          </a:xfrm>
        </p:grpSpPr>
        <p:pic>
          <p:nvPicPr>
            <p:cNvPr id="25" name="Picture 24"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sp>
        <p:nvSpPr>
          <p:cNvPr id="27" name="Rectangle 26">
            <a:extLst>
              <a:ext uri="{FF2B5EF4-FFF2-40B4-BE49-F238E27FC236}">
                <a16:creationId xmlns:a16="http://schemas.microsoft.com/office/drawing/2014/main" id="{E919D875-CC0A-4386-8CEC-57B867F87081}"/>
              </a:ext>
            </a:extLst>
          </p:cNvPr>
          <p:cNvSpPr/>
          <p:nvPr/>
        </p:nvSpPr>
        <p:spPr>
          <a:xfrm>
            <a:off x="514309" y="2958184"/>
            <a:ext cx="9384466" cy="240295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8" name="Rectangle 27">
            <a:extLst>
              <a:ext uri="{FF2B5EF4-FFF2-40B4-BE49-F238E27FC236}">
                <a16:creationId xmlns:a16="http://schemas.microsoft.com/office/drawing/2014/main" id="{4BD87DC4-56F7-44E5-8A07-B7A4FC83A8D4}"/>
              </a:ext>
            </a:extLst>
          </p:cNvPr>
          <p:cNvSpPr/>
          <p:nvPr/>
        </p:nvSpPr>
        <p:spPr>
          <a:xfrm>
            <a:off x="505815" y="5361140"/>
            <a:ext cx="9392959" cy="115695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9" name="Group 28">
            <a:extLst>
              <a:ext uri="{FF2B5EF4-FFF2-40B4-BE49-F238E27FC236}">
                <a16:creationId xmlns:a16="http://schemas.microsoft.com/office/drawing/2014/main" id="{B368F429-7B12-47CE-866F-2112B9055153}"/>
              </a:ext>
            </a:extLst>
          </p:cNvPr>
          <p:cNvGrpSpPr/>
          <p:nvPr/>
        </p:nvGrpSpPr>
        <p:grpSpPr>
          <a:xfrm>
            <a:off x="180214" y="2779962"/>
            <a:ext cx="608798" cy="658908"/>
            <a:chOff x="-93175" y="1999914"/>
            <a:chExt cx="931530" cy="991387"/>
          </a:xfrm>
        </p:grpSpPr>
        <p:pic>
          <p:nvPicPr>
            <p:cNvPr id="30" name="Picture 2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1" name="TextBox 30">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32" name="Group 31">
            <a:extLst>
              <a:ext uri="{FF2B5EF4-FFF2-40B4-BE49-F238E27FC236}">
                <a16:creationId xmlns:a16="http://schemas.microsoft.com/office/drawing/2014/main" id="{B368F429-7B12-47CE-866F-2112B9055153}"/>
              </a:ext>
            </a:extLst>
          </p:cNvPr>
          <p:cNvGrpSpPr/>
          <p:nvPr/>
        </p:nvGrpSpPr>
        <p:grpSpPr>
          <a:xfrm>
            <a:off x="141174" y="5046263"/>
            <a:ext cx="608798" cy="658908"/>
            <a:chOff x="-93175" y="1999914"/>
            <a:chExt cx="931530" cy="991387"/>
          </a:xfrm>
        </p:grpSpPr>
        <p:pic>
          <p:nvPicPr>
            <p:cNvPr id="33" name="Picture 32"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4" name="TextBox 33">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76635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p:cTn id="44" dur="500" fill="hold"/>
                                        <p:tgtEl>
                                          <p:spTgt spid="27"/>
                                        </p:tgtEl>
                                        <p:attrNameLst>
                                          <p:attrName>ppt_w</p:attrName>
                                        </p:attrNameLst>
                                      </p:cBhvr>
                                      <p:tavLst>
                                        <p:tav tm="0">
                                          <p:val>
                                            <p:fltVal val="0"/>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par>
                                <p:cTn id="54" presetID="53" presetClass="entr" presetSubtype="16"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par>
                                <p:cTn id="59" presetID="53" presetClass="entr" presetSubtype="16"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Effect transition="in" filter="fade">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18" grpId="0" animBg="1"/>
      <p:bldP spid="23" grpId="0" animBg="1"/>
      <p:bldP spid="27" grpId="0" animBg="1"/>
      <p:bldP spid="2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3141</Words>
  <Application>Microsoft Office PowerPoint</Application>
  <PresentationFormat>Widescreen</PresentationFormat>
  <Paragraphs>280</Paragraphs>
  <Slides>49</Slides>
  <Notes>0</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49</vt:i4>
      </vt:variant>
    </vt:vector>
  </HeadingPairs>
  <TitlesOfParts>
    <vt:vector size="66" baseType="lpstr">
      <vt:lpstr>微软雅黑</vt:lpstr>
      <vt:lpstr>Arial</vt:lpstr>
      <vt:lpstr>Arial-Rounded</vt:lpstr>
      <vt:lpstr>Calibri</vt:lpstr>
      <vt:lpstr>等线</vt:lpstr>
      <vt:lpstr>HP001 4 hàng</vt:lpstr>
      <vt:lpstr>HP001 5 hàng</vt:lpstr>
      <vt:lpstr>LNTH-Dinomiko</vt:lpstr>
      <vt:lpstr>LNTH-LuoLuoNotangYuanTi 1</vt:lpstr>
      <vt:lpstr>Nunito Black</vt:lpstr>
      <vt:lpstr>Open Sans</vt:lpstr>
      <vt:lpstr>Tahoma</vt:lpstr>
      <vt:lpstr>Times New Roman</vt:lpstr>
      <vt:lpstr>UTM Cookies</vt:lpstr>
      <vt:lpstr>UTM Duepuntozero</vt:lpstr>
      <vt:lpstr>思源黑体 CN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80</cp:revision>
  <dcterms:created xsi:type="dcterms:W3CDTF">2022-11-13T02:17:39Z</dcterms:created>
  <dcterms:modified xsi:type="dcterms:W3CDTF">2025-02-26T10:43:56Z</dcterms:modified>
</cp:coreProperties>
</file>