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7762" r:id="rId2"/>
    <p:sldId id="7770" r:id="rId3"/>
    <p:sldId id="7748" r:id="rId4"/>
    <p:sldId id="7776" r:id="rId5"/>
    <p:sldId id="7777" r:id="rId6"/>
    <p:sldId id="7778" r:id="rId7"/>
    <p:sldId id="7779" r:id="rId8"/>
    <p:sldId id="7780" r:id="rId9"/>
    <p:sldId id="7781" r:id="rId10"/>
    <p:sldId id="7782" r:id="rId11"/>
    <p:sldId id="7783" r:id="rId12"/>
    <p:sldId id="7784" r:id="rId13"/>
    <p:sldId id="7790" r:id="rId14"/>
    <p:sldId id="7785" r:id="rId15"/>
    <p:sldId id="7766" r:id="rId16"/>
    <p:sldId id="7786" r:id="rId17"/>
    <p:sldId id="7788" r:id="rId18"/>
    <p:sldId id="7749" r:id="rId19"/>
    <p:sldId id="7789" r:id="rId20"/>
    <p:sldId id="77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7D"/>
    <a:srgbClr val="FFDF7F"/>
    <a:srgbClr val="4321EB"/>
    <a:srgbClr val="7D7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CC6C-036D-48F4-87D5-10F66EDBD956}"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4517D-EF2F-4B2C-9E75-9B01BC7AB3E2}" type="slidenum">
              <a:rPr lang="en-US" smtClean="0"/>
              <a:t>‹#›</a:t>
            </a:fld>
            <a:endParaRPr lang="en-US"/>
          </a:p>
        </p:txBody>
      </p:sp>
    </p:spTree>
    <p:extLst>
      <p:ext uri="{BB962C8B-B14F-4D97-AF65-F5344CB8AC3E}">
        <p14:creationId xmlns:p14="http://schemas.microsoft.com/office/powerpoint/2010/main" val="80318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889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029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9425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0033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464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8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31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843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980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1943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6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318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958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127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056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900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375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2691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43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0077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93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5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506419"/>
      </p:ext>
    </p:extLst>
  </p:cSld>
  <p:clrMap bg1="lt1" tx1="dk1" bg2="lt2" tx2="dk2" accent1="accent1" accent2="accent2" accent3="accent3" accent4="accent4" accent5="accent5" accent6="accent6" hlink="hlink" folHlink="folHlink"/>
  <p:sldLayoutIdLst>
    <p:sldLayoutId id="2147483662" r:id="rId1"/>
    <p:sldLayoutId id="21474836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1"/>
            <a:ext cx="218737736" cy="123039977"/>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id="{7EB7B0B3-2914-4A5B-9729-6A46691004C6}"/>
              </a:ext>
            </a:extLst>
          </p:cNvPr>
          <p:cNvPicPr>
            <a:picLocks noChangeAspect="1"/>
          </p:cNvPicPr>
          <p:nvPr/>
        </p:nvPicPr>
        <p:blipFill>
          <a:blip r:embed="rId10"/>
          <a:stretch>
            <a:fillRect/>
          </a:stretch>
        </p:blipFill>
        <p:spPr>
          <a:xfrm>
            <a:off x="4056093"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id="{16FEA443-62BA-40DB-905F-42209B8E5B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5" name="TextBox 4"/>
          <p:cNvSpPr txBox="1"/>
          <p:nvPr/>
        </p:nvSpPr>
        <p:spPr>
          <a:xfrm>
            <a:off x="2207662" y="1602240"/>
            <a:ext cx="8918462" cy="1200329"/>
          </a:xfrm>
          <a:prstGeom prst="rect">
            <a:avLst/>
          </a:prstGeom>
          <a:noFill/>
        </p:spPr>
        <p:txBody>
          <a:bodyPr wrap="square" rtlCol="0">
            <a:spAutoFit/>
          </a:bodyPr>
          <a:lstStyle/>
          <a:p>
            <a:r>
              <a:rPr lang="en-US" sz="3600" smtClean="0">
                <a:solidFill>
                  <a:schemeClr val="accent1"/>
                </a:solidFill>
                <a:latin typeface="Circle" panose="020B0703020102020204" pitchFamily="34" charset="0"/>
                <a:ea typeface="Cambria" panose="02040503050406030204" pitchFamily="18" charset="0"/>
              </a:rPr>
              <a:t>Luyện tập biện pháp so sánh;</a:t>
            </a:r>
          </a:p>
          <a:p>
            <a:r>
              <a:rPr lang="en-US" sz="3600" smtClean="0">
                <a:solidFill>
                  <a:schemeClr val="accent1"/>
                </a:solidFill>
                <a:latin typeface="Circle" panose="020B0703020102020204" pitchFamily="34" charset="0"/>
                <a:ea typeface="Cambria" panose="02040503050406030204" pitchFamily="18" charset="0"/>
              </a:rPr>
              <a:t> Đặt và trả lời câu hỏi Ở đâu?</a:t>
            </a:r>
            <a:endParaRPr lang="en-US" sz="3600">
              <a:solidFill>
                <a:schemeClr val="accent1"/>
              </a:solidFill>
              <a:latin typeface="Circle" panose="020B0703020102020204" pitchFamily="34" charset="0"/>
              <a:ea typeface="Cambria" panose="02040503050406030204" pitchFamily="18" charset="0"/>
            </a:endParaRPr>
          </a:p>
        </p:txBody>
      </p:sp>
      <p:sp>
        <p:nvSpPr>
          <p:cNvPr id="18" name="Rectangle 17"/>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64672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345021" y="5152128"/>
            <a:ext cx="8544247" cy="830997"/>
          </a:xfrm>
          <a:prstGeom prst="rect">
            <a:avLst/>
          </a:prstGeom>
          <a:noFill/>
        </p:spPr>
        <p:txBody>
          <a:bodyPr wrap="square" rtlCol="0">
            <a:spAutoFit/>
          </a:bodyPr>
          <a:lstStyle/>
          <a:p>
            <a:r>
              <a:rPr kumimoji="0" lang="en-US" sz="2400" b="1" i="1" u="none" strike="noStrike" kern="1200" cap="none" spc="0" normalizeH="0" baseline="0" noProof="0">
                <a:ln>
                  <a:noFill/>
                </a:ln>
                <a:solidFill>
                  <a:srgbClr val="FF0000"/>
                </a:solidFill>
                <a:effectLst/>
                <a:uLnTx/>
                <a:uFillTx/>
                <a:ea typeface="+mn-ea"/>
                <a:cs typeface="+mn-cs"/>
              </a:rPr>
              <a:t>b</a:t>
            </a:r>
            <a:r>
              <a:rPr lang="en-US" sz="2400" b="1" i="1">
                <a:solidFill>
                  <a:srgbClr val="FF0000"/>
                </a:solidFill>
              </a:rPr>
              <a:t>úp </a:t>
            </a:r>
            <a:r>
              <a:rPr lang="en-US" sz="2400" b="1" i="1" smtClean="0">
                <a:solidFill>
                  <a:srgbClr val="FF0000"/>
                </a:solidFill>
              </a:rPr>
              <a:t>nõn- ánh </a:t>
            </a:r>
            <a:r>
              <a:rPr lang="en-US" sz="2400" b="1" i="1">
                <a:solidFill>
                  <a:srgbClr val="FF0000"/>
                </a:solidFill>
              </a:rPr>
              <a:t>nến trong xanh: So sánh về hình dạng lẫn màu sắc.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4">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89550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2727029"/>
          </a:xfrm>
          <a:prstGeom prst="rect">
            <a:avLst/>
          </a:prstGeom>
          <a:noFill/>
        </p:spPr>
        <p:txBody>
          <a:bodyPr wrap="square">
            <a:spAutoFit/>
          </a:bodyPr>
          <a:lstStyle/>
          <a:p>
            <a:pPr lvl="0" algn="just">
              <a:lnSpc>
                <a:spcPct val="107000"/>
              </a:lnSpc>
              <a:spcAft>
                <a:spcPts val="800"/>
              </a:spcAft>
            </a:pPr>
            <a:r>
              <a:rPr lang="vi-VN" sz="3200" b="1">
                <a:solidFill>
                  <a:srgbClr val="C00000"/>
                </a:solidFill>
                <a:latin typeface="Calibri" panose="020F0502020204030204" pitchFamily="34" charset="0"/>
                <a:ea typeface="Times New Roman" panose="02020603050405020304" pitchFamily="18" charset="0"/>
                <a:cs typeface="Calibri" panose="020F0502020204030204" pitchFamily="34" charset="0"/>
              </a:rPr>
              <a:t>Câu văn chứa hình ảnh so sánh đem tới sự nhận thức mới mẻ về sự vật, giúp sự vật cụ thể hơn, sinh động hơn, giàu sức gợi hình, gợi cảm hơn.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2" name="Rectangle 21"/>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687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a:t>
            </a:r>
            <a:r>
              <a:rPr kumimoji="0" lang="en-US" sz="1800" b="0" i="0" u="none" strike="noStrike" kern="1200" cap="none" spc="0" normalizeH="0" baseline="0" noProof="0" smtClean="0">
                <a:ln>
                  <a:noFill/>
                </a:ln>
                <a:solidFill>
                  <a:prstClr val="white"/>
                </a:solidFill>
                <a:effectLst/>
                <a:uLnTx/>
                <a:uFillTx/>
                <a:ea typeface="+mn-ea"/>
                <a:cs typeface="+mn-cs"/>
              </a:rPr>
              <a:t>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ea typeface="+mn-ea"/>
                <a:cs typeface="+mn-cs"/>
              </a:rPr>
              <a:t> </a:t>
            </a:r>
            <a:r>
              <a:rPr kumimoji="0" lang="en-US" sz="1800" b="0" i="0" u="none" strike="noStrike" kern="1200" cap="none" spc="0" normalizeH="0" baseline="0" noProof="0">
                <a:ln>
                  <a:noFill/>
                </a:ln>
                <a:solidFill>
                  <a:prstClr val="white"/>
                </a:solidFill>
                <a:effectLst/>
                <a:uLnTx/>
                <a:uFillTx/>
                <a:ea typeface="+mn-ea"/>
                <a:cs typeface="+mn-cs"/>
              </a:rPr>
              <a:t>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967141" y="1440144"/>
            <a:ext cx="9987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Bài</a:t>
            </a:r>
            <a:r>
              <a:rPr kumimoji="0" lang="en-US" sz="3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2: Ghi kết</a:t>
            </a:r>
            <a:r>
              <a:rPr kumimoji="0" lang="en-US" sz="3200" b="1" i="0" u="none" strike="noStrike" kern="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quả bài tập 1 vào vở theo mẫu sau:</a:t>
            </a:r>
            <a:endPar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33311439"/>
              </p:ext>
            </p:extLst>
          </p:nvPr>
        </p:nvGraphicFramePr>
        <p:xfrm>
          <a:off x="1180453" y="2774500"/>
          <a:ext cx="9831093" cy="1308997"/>
        </p:xfrm>
        <a:graphic>
          <a:graphicData uri="http://schemas.openxmlformats.org/drawingml/2006/table">
            <a:tbl>
              <a:tblPr firstRow="1" bandRow="1">
                <a:tableStyleId>{00A15C55-8517-42AA-B614-E9B94910E393}</a:tableStyleId>
              </a:tblPr>
              <a:tblGrid>
                <a:gridCol w="3277031">
                  <a:extLst>
                    <a:ext uri="{9D8B030D-6E8A-4147-A177-3AD203B41FA5}">
                      <a16:colId xmlns:a16="http://schemas.microsoft.com/office/drawing/2014/main" val="2081349138"/>
                    </a:ext>
                  </a:extLst>
                </a:gridCol>
                <a:gridCol w="3277031">
                  <a:extLst>
                    <a:ext uri="{9D8B030D-6E8A-4147-A177-3AD203B41FA5}">
                      <a16:colId xmlns:a16="http://schemas.microsoft.com/office/drawing/2014/main" val="2617668736"/>
                    </a:ext>
                  </a:extLst>
                </a:gridCol>
                <a:gridCol w="3277031">
                  <a:extLst>
                    <a:ext uri="{9D8B030D-6E8A-4147-A177-3AD203B41FA5}">
                      <a16:colId xmlns:a16="http://schemas.microsoft.com/office/drawing/2014/main" val="1020001298"/>
                    </a:ext>
                  </a:extLst>
                </a:gridCol>
              </a:tblGrid>
              <a:tr h="503951">
                <a:tc>
                  <a:txBody>
                    <a:bodyPr/>
                    <a:lstStyle/>
                    <a:p>
                      <a:pPr algn="ctr"/>
                      <a:r>
                        <a:rPr lang="en-US" sz="3200" smtClean="0">
                          <a:solidFill>
                            <a:schemeClr val="tx1"/>
                          </a:solidFill>
                        </a:rPr>
                        <a:t>Sự</a:t>
                      </a:r>
                      <a:r>
                        <a:rPr lang="en-US" sz="3200" baseline="0" smtClean="0">
                          <a:solidFill>
                            <a:schemeClr val="tx1"/>
                          </a:solidFill>
                        </a:rPr>
                        <a:t> vật 1</a:t>
                      </a:r>
                      <a:endParaRPr lang="en-US" sz="3200">
                        <a:solidFill>
                          <a:schemeClr val="tx1"/>
                        </a:solidFill>
                      </a:endParaRPr>
                    </a:p>
                  </a:txBody>
                  <a:tcPr/>
                </a:tc>
                <a:tc>
                  <a:txBody>
                    <a:bodyPr/>
                    <a:lstStyle/>
                    <a:p>
                      <a:pPr algn="ctr"/>
                      <a:r>
                        <a:rPr lang="en-US" sz="3200" smtClean="0">
                          <a:solidFill>
                            <a:schemeClr val="tx1"/>
                          </a:solidFill>
                        </a:rPr>
                        <a:t>Từ</a:t>
                      </a:r>
                      <a:r>
                        <a:rPr lang="en-US" sz="3200" baseline="0" smtClean="0">
                          <a:solidFill>
                            <a:schemeClr val="tx1"/>
                          </a:solidFill>
                        </a:rPr>
                        <a:t> so sánh</a:t>
                      </a:r>
                      <a:endParaRPr lang="en-US" sz="3200">
                        <a:solidFill>
                          <a:schemeClr val="tx1"/>
                        </a:solidFill>
                      </a:endParaRPr>
                    </a:p>
                  </a:txBody>
                  <a:tcPr/>
                </a:tc>
                <a:tc>
                  <a:txBody>
                    <a:bodyPr/>
                    <a:lstStyle/>
                    <a:p>
                      <a:pPr algn="ctr"/>
                      <a:r>
                        <a:rPr lang="en-US" sz="3200" smtClean="0">
                          <a:solidFill>
                            <a:schemeClr val="tx1"/>
                          </a:solidFill>
                        </a:rPr>
                        <a:t>Sự</a:t>
                      </a:r>
                      <a:r>
                        <a:rPr lang="en-US" sz="3200" baseline="0" smtClean="0">
                          <a:solidFill>
                            <a:schemeClr val="tx1"/>
                          </a:solidFill>
                        </a:rPr>
                        <a:t> vật 2</a:t>
                      </a:r>
                      <a:endParaRPr lang="en-US" sz="3200">
                        <a:solidFill>
                          <a:schemeClr val="tx1"/>
                        </a:solidFill>
                      </a:endParaRPr>
                    </a:p>
                  </a:txBody>
                  <a:tcPr/>
                </a:tc>
                <a:extLst>
                  <a:ext uri="{0D108BD9-81ED-4DB2-BD59-A6C34878D82A}">
                    <a16:rowId xmlns:a16="http://schemas.microsoft.com/office/drawing/2014/main" val="3909492574"/>
                  </a:ext>
                </a:extLst>
              </a:tr>
              <a:tr h="729877">
                <a:tc>
                  <a:txBody>
                    <a:bodyPr/>
                    <a:lstStyle/>
                    <a:p>
                      <a:pPr algn="ctr"/>
                      <a:r>
                        <a:rPr lang="en-US" sz="3200" smtClean="0">
                          <a:solidFill>
                            <a:schemeClr val="tx1"/>
                          </a:solidFill>
                        </a:rPr>
                        <a:t>cây</a:t>
                      </a:r>
                      <a:r>
                        <a:rPr lang="en-US" sz="3200" baseline="0" smtClean="0">
                          <a:solidFill>
                            <a:schemeClr val="tx1"/>
                          </a:solidFill>
                        </a:rPr>
                        <a:t> gạo</a:t>
                      </a:r>
                      <a:endParaRPr lang="en-US" sz="3200">
                        <a:solidFill>
                          <a:schemeClr val="tx1"/>
                        </a:solidFill>
                      </a:endParaRPr>
                    </a:p>
                  </a:txBody>
                  <a:tcPr/>
                </a:tc>
                <a:tc>
                  <a:txBody>
                    <a:bodyPr/>
                    <a:lstStyle/>
                    <a:p>
                      <a:pPr algn="ctr"/>
                      <a:r>
                        <a:rPr lang="en-US" sz="3200" smtClean="0">
                          <a:solidFill>
                            <a:schemeClr val="tx1"/>
                          </a:solidFill>
                        </a:rPr>
                        <a:t>như</a:t>
                      </a:r>
                      <a:endParaRPr lang="en-US" sz="3200">
                        <a:solidFill>
                          <a:schemeClr val="tx1"/>
                        </a:solidFill>
                      </a:endParaRPr>
                    </a:p>
                  </a:txBody>
                  <a:tcPr/>
                </a:tc>
                <a:tc>
                  <a:txBody>
                    <a:bodyPr/>
                    <a:lstStyle/>
                    <a:p>
                      <a:pPr algn="ctr"/>
                      <a:r>
                        <a:rPr lang="en-US" sz="3200" smtClean="0">
                          <a:solidFill>
                            <a:schemeClr val="tx1"/>
                          </a:solidFill>
                        </a:rPr>
                        <a:t>tháp</a:t>
                      </a:r>
                      <a:r>
                        <a:rPr lang="en-US" sz="3200" baseline="0" smtClean="0">
                          <a:solidFill>
                            <a:schemeClr val="tx1"/>
                          </a:solidFill>
                        </a:rPr>
                        <a:t> đèn khổng lồ</a:t>
                      </a:r>
                      <a:endParaRPr lang="en-US" sz="3200">
                        <a:solidFill>
                          <a:schemeClr val="tx1"/>
                        </a:solidFill>
                      </a:endParaRPr>
                    </a:p>
                  </a:txBody>
                  <a:tcPr/>
                </a:tc>
                <a:extLst>
                  <a:ext uri="{0D108BD9-81ED-4DB2-BD59-A6C34878D82A}">
                    <a16:rowId xmlns:a16="http://schemas.microsoft.com/office/drawing/2014/main" val="1543210486"/>
                  </a:ext>
                </a:extLst>
              </a:tr>
            </a:tbl>
          </a:graphicData>
        </a:graphic>
      </p:graphicFrame>
      <p:sp>
        <p:nvSpPr>
          <p:cNvPr id="6" name="Rectangle 5"/>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913158315"/>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a:t>
            </a:r>
            <a:r>
              <a:rPr kumimoji="0" lang="en-US" sz="1800" b="0" i="0" u="none" strike="noStrike" kern="1200" cap="none" spc="0" normalizeH="0" baseline="0" noProof="0" smtClean="0">
                <a:ln>
                  <a:noFill/>
                </a:ln>
                <a:solidFill>
                  <a:prstClr val="white"/>
                </a:solidFill>
                <a:effectLst/>
                <a:uLnTx/>
                <a:uFillTx/>
                <a:ea typeface="+mn-ea"/>
                <a:cs typeface="+mn-cs"/>
              </a:rPr>
              <a:t>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ea typeface="+mn-ea"/>
                <a:cs typeface="+mn-cs"/>
              </a:rPr>
              <a:t> </a:t>
            </a:r>
            <a:r>
              <a:rPr kumimoji="0" lang="en-US" sz="1800" b="0" i="0" u="none" strike="noStrike" kern="1200" cap="none" spc="0" normalizeH="0" baseline="0" noProof="0">
                <a:ln>
                  <a:noFill/>
                </a:ln>
                <a:solidFill>
                  <a:prstClr val="white"/>
                </a:solidFill>
                <a:effectLst/>
                <a:uLnTx/>
                <a:uFillTx/>
                <a:ea typeface="+mn-ea"/>
                <a:cs typeface="+mn-cs"/>
              </a:rPr>
              <a:t>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graphicFrame>
        <p:nvGraphicFramePr>
          <p:cNvPr id="2" name="Table 1"/>
          <p:cNvGraphicFramePr>
            <a:graphicFrameLocks noGrp="1"/>
          </p:cNvGraphicFramePr>
          <p:nvPr>
            <p:extLst>
              <p:ext uri="{D42A27DB-BD31-4B8C-83A1-F6EECF244321}">
                <p14:modId xmlns:p14="http://schemas.microsoft.com/office/powerpoint/2010/main" val="2406770350"/>
              </p:ext>
            </p:extLst>
          </p:nvPr>
        </p:nvGraphicFramePr>
        <p:xfrm>
          <a:off x="819246" y="1619031"/>
          <a:ext cx="10415844" cy="2768751"/>
        </p:xfrm>
        <a:graphic>
          <a:graphicData uri="http://schemas.openxmlformats.org/drawingml/2006/table">
            <a:tbl>
              <a:tblPr firstRow="1" bandRow="1">
                <a:tableStyleId>{00A15C55-8517-42AA-B614-E9B94910E393}</a:tableStyleId>
              </a:tblPr>
              <a:tblGrid>
                <a:gridCol w="3353743">
                  <a:extLst>
                    <a:ext uri="{9D8B030D-6E8A-4147-A177-3AD203B41FA5}">
                      <a16:colId xmlns:a16="http://schemas.microsoft.com/office/drawing/2014/main" val="2081349138"/>
                    </a:ext>
                  </a:extLst>
                </a:gridCol>
                <a:gridCol w="2344189">
                  <a:extLst>
                    <a:ext uri="{9D8B030D-6E8A-4147-A177-3AD203B41FA5}">
                      <a16:colId xmlns:a16="http://schemas.microsoft.com/office/drawing/2014/main" val="2617668736"/>
                    </a:ext>
                  </a:extLst>
                </a:gridCol>
                <a:gridCol w="4717912">
                  <a:extLst>
                    <a:ext uri="{9D8B030D-6E8A-4147-A177-3AD203B41FA5}">
                      <a16:colId xmlns:a16="http://schemas.microsoft.com/office/drawing/2014/main" val="1020001298"/>
                    </a:ext>
                  </a:extLst>
                </a:gridCol>
              </a:tblGrid>
              <a:tr h="503951">
                <a:tc>
                  <a:txBody>
                    <a:bodyPr/>
                    <a:lstStyle/>
                    <a:p>
                      <a:pPr algn="ctr"/>
                      <a:r>
                        <a:rPr lang="en-US" sz="3200" smtClean="0">
                          <a:solidFill>
                            <a:schemeClr val="tx1"/>
                          </a:solidFill>
                        </a:rPr>
                        <a:t>Sự</a:t>
                      </a:r>
                      <a:r>
                        <a:rPr lang="en-US" sz="3200" baseline="0" smtClean="0">
                          <a:solidFill>
                            <a:schemeClr val="tx1"/>
                          </a:solidFill>
                        </a:rPr>
                        <a:t> vật 1</a:t>
                      </a:r>
                      <a:endParaRPr lang="en-US" sz="3200">
                        <a:solidFill>
                          <a:schemeClr val="tx1"/>
                        </a:solidFill>
                      </a:endParaRPr>
                    </a:p>
                  </a:txBody>
                  <a:tcPr/>
                </a:tc>
                <a:tc>
                  <a:txBody>
                    <a:bodyPr/>
                    <a:lstStyle/>
                    <a:p>
                      <a:pPr algn="ctr"/>
                      <a:r>
                        <a:rPr lang="en-US" sz="3200" smtClean="0">
                          <a:solidFill>
                            <a:schemeClr val="tx1"/>
                          </a:solidFill>
                        </a:rPr>
                        <a:t>Từ</a:t>
                      </a:r>
                      <a:r>
                        <a:rPr lang="en-US" sz="3200" baseline="0" smtClean="0">
                          <a:solidFill>
                            <a:schemeClr val="tx1"/>
                          </a:solidFill>
                        </a:rPr>
                        <a:t> so sánh</a:t>
                      </a:r>
                      <a:endParaRPr lang="en-US" sz="3200">
                        <a:solidFill>
                          <a:schemeClr val="tx1"/>
                        </a:solidFill>
                      </a:endParaRPr>
                    </a:p>
                  </a:txBody>
                  <a:tcPr/>
                </a:tc>
                <a:tc>
                  <a:txBody>
                    <a:bodyPr/>
                    <a:lstStyle/>
                    <a:p>
                      <a:pPr algn="ctr"/>
                      <a:r>
                        <a:rPr lang="en-US" sz="3200" smtClean="0">
                          <a:solidFill>
                            <a:schemeClr val="tx1"/>
                          </a:solidFill>
                        </a:rPr>
                        <a:t>Sự</a:t>
                      </a:r>
                      <a:r>
                        <a:rPr lang="en-US" sz="3200" baseline="0" smtClean="0">
                          <a:solidFill>
                            <a:schemeClr val="tx1"/>
                          </a:solidFill>
                        </a:rPr>
                        <a:t> vật 2</a:t>
                      </a:r>
                      <a:endParaRPr lang="en-US" sz="3200">
                        <a:solidFill>
                          <a:schemeClr val="tx1"/>
                        </a:solidFill>
                      </a:endParaRPr>
                    </a:p>
                  </a:txBody>
                  <a:tcPr/>
                </a:tc>
                <a:extLst>
                  <a:ext uri="{0D108BD9-81ED-4DB2-BD59-A6C34878D82A}">
                    <a16:rowId xmlns:a16="http://schemas.microsoft.com/office/drawing/2014/main" val="3909492574"/>
                  </a:ext>
                </a:extLst>
              </a:tr>
              <a:tr h="729877">
                <a:tc>
                  <a:txBody>
                    <a:bodyPr/>
                    <a:lstStyle/>
                    <a:p>
                      <a:pPr algn="ctr"/>
                      <a:r>
                        <a:rPr lang="en-US" sz="2800" smtClean="0">
                          <a:solidFill>
                            <a:schemeClr val="tx1"/>
                          </a:solidFill>
                        </a:rPr>
                        <a:t>cây</a:t>
                      </a:r>
                      <a:r>
                        <a:rPr lang="en-US" sz="2800" baseline="0" smtClean="0">
                          <a:solidFill>
                            <a:schemeClr val="tx1"/>
                          </a:solidFill>
                        </a:rPr>
                        <a:t> gạo</a:t>
                      </a:r>
                      <a:endParaRPr lang="en-US" sz="2800">
                        <a:solidFill>
                          <a:schemeClr val="tx1"/>
                        </a:solidFill>
                      </a:endParaRPr>
                    </a:p>
                  </a:txBody>
                  <a:tcPr/>
                </a:tc>
                <a:tc>
                  <a:txBody>
                    <a:bodyPr/>
                    <a:lstStyle/>
                    <a:p>
                      <a:pPr algn="ctr"/>
                      <a:r>
                        <a:rPr lang="en-US" sz="2800" smtClean="0">
                          <a:solidFill>
                            <a:schemeClr val="tx1"/>
                          </a:solidFill>
                        </a:rPr>
                        <a:t>như</a:t>
                      </a:r>
                      <a:endParaRPr lang="en-US" sz="2800">
                        <a:solidFill>
                          <a:schemeClr val="tx1"/>
                        </a:solidFill>
                      </a:endParaRPr>
                    </a:p>
                  </a:txBody>
                  <a:tcPr/>
                </a:tc>
                <a:tc>
                  <a:txBody>
                    <a:bodyPr/>
                    <a:lstStyle/>
                    <a:p>
                      <a:pPr algn="ctr"/>
                      <a:r>
                        <a:rPr lang="en-US" sz="2800" smtClean="0">
                          <a:solidFill>
                            <a:schemeClr val="tx1"/>
                          </a:solidFill>
                        </a:rPr>
                        <a:t>tháp</a:t>
                      </a:r>
                      <a:r>
                        <a:rPr lang="en-US" sz="2800" baseline="0" smtClean="0">
                          <a:solidFill>
                            <a:schemeClr val="tx1"/>
                          </a:solidFill>
                        </a:rPr>
                        <a:t> đèn khổng lồ</a:t>
                      </a:r>
                      <a:endParaRPr lang="en-US" sz="2800">
                        <a:solidFill>
                          <a:schemeClr val="tx1"/>
                        </a:solidFill>
                      </a:endParaRPr>
                    </a:p>
                  </a:txBody>
                  <a:tcPr/>
                </a:tc>
                <a:extLst>
                  <a:ext uri="{0D108BD9-81ED-4DB2-BD59-A6C34878D82A}">
                    <a16:rowId xmlns:a16="http://schemas.microsoft.com/office/drawing/2014/main" val="1543210486"/>
                  </a:ext>
                </a:extLst>
              </a:tr>
              <a:tr h="729877">
                <a:tc>
                  <a:txBody>
                    <a:bodyPr/>
                    <a:lstStyle/>
                    <a:p>
                      <a:pPr algn="ctr"/>
                      <a:r>
                        <a:rPr lang="en-US" sz="2800" smtClean="0">
                          <a:solidFill>
                            <a:schemeClr val="tx1"/>
                          </a:solidFill>
                        </a:rPr>
                        <a:t>hàng</a:t>
                      </a:r>
                      <a:r>
                        <a:rPr lang="en-US" sz="2800" baseline="0" smtClean="0">
                          <a:solidFill>
                            <a:schemeClr val="tx1"/>
                          </a:solidFill>
                        </a:rPr>
                        <a:t> ngàn bông hoa</a:t>
                      </a:r>
                      <a:endParaRPr lang="en-US" sz="2800">
                        <a:solidFill>
                          <a:schemeClr val="tx1"/>
                        </a:solidFill>
                      </a:endParaRPr>
                    </a:p>
                  </a:txBody>
                  <a:tcPr/>
                </a:tc>
                <a:tc>
                  <a:txBody>
                    <a:bodyPr/>
                    <a:lstStyle/>
                    <a:p>
                      <a:pPr algn="ctr"/>
                      <a:r>
                        <a:rPr lang="en-US" sz="2800" smtClean="0">
                          <a:solidFill>
                            <a:schemeClr val="tx1"/>
                          </a:solidFill>
                        </a:rPr>
                        <a:t>là</a:t>
                      </a:r>
                      <a:r>
                        <a:rPr lang="en-US" sz="2800" baseline="0" smtClean="0">
                          <a:solidFill>
                            <a:schemeClr val="tx1"/>
                          </a:solidFill>
                        </a:rPr>
                        <a:t> </a:t>
                      </a:r>
                      <a:endParaRPr lang="en-US" sz="2800">
                        <a:solidFill>
                          <a:schemeClr val="tx1"/>
                        </a:solidFill>
                      </a:endParaRPr>
                    </a:p>
                  </a:txBody>
                  <a:tcPr/>
                </a:tc>
                <a:tc>
                  <a:txBody>
                    <a:bodyPr/>
                    <a:lstStyle/>
                    <a:p>
                      <a:pPr algn="ctr"/>
                      <a:r>
                        <a:rPr lang="en-US" sz="2800" smtClean="0">
                          <a:solidFill>
                            <a:schemeClr val="tx1"/>
                          </a:solidFill>
                        </a:rPr>
                        <a:t>hàng</a:t>
                      </a:r>
                      <a:r>
                        <a:rPr lang="en-US" sz="2800" baseline="0" smtClean="0">
                          <a:solidFill>
                            <a:schemeClr val="tx1"/>
                          </a:solidFill>
                        </a:rPr>
                        <a:t> ngàn ngọn lửa hồng tươi</a:t>
                      </a:r>
                      <a:endParaRPr lang="en-US" sz="2800">
                        <a:solidFill>
                          <a:schemeClr val="tx1"/>
                        </a:solidFill>
                      </a:endParaRPr>
                    </a:p>
                  </a:txBody>
                  <a:tcPr/>
                </a:tc>
                <a:extLst>
                  <a:ext uri="{0D108BD9-81ED-4DB2-BD59-A6C34878D82A}">
                    <a16:rowId xmlns:a16="http://schemas.microsoft.com/office/drawing/2014/main" val="2343356392"/>
                  </a:ext>
                </a:extLst>
              </a:tr>
              <a:tr h="729877">
                <a:tc>
                  <a:txBody>
                    <a:bodyPr/>
                    <a:lstStyle/>
                    <a:p>
                      <a:pPr algn="ctr"/>
                      <a:r>
                        <a:rPr lang="en-US" sz="2800" smtClean="0">
                          <a:solidFill>
                            <a:schemeClr val="tx1"/>
                          </a:solidFill>
                        </a:rPr>
                        <a:t>hàng</a:t>
                      </a:r>
                      <a:r>
                        <a:rPr lang="en-US" sz="2800" baseline="0" smtClean="0">
                          <a:solidFill>
                            <a:schemeClr val="tx1"/>
                          </a:solidFill>
                        </a:rPr>
                        <a:t> ngàn búp nõn</a:t>
                      </a:r>
                      <a:endParaRPr lang="en-US" sz="2800">
                        <a:solidFill>
                          <a:schemeClr val="tx1"/>
                        </a:solidFill>
                      </a:endParaRPr>
                    </a:p>
                  </a:txBody>
                  <a:tcPr/>
                </a:tc>
                <a:tc>
                  <a:txBody>
                    <a:bodyPr/>
                    <a:lstStyle/>
                    <a:p>
                      <a:pPr algn="ctr"/>
                      <a:r>
                        <a:rPr lang="en-US" sz="2800" smtClean="0">
                          <a:solidFill>
                            <a:schemeClr val="tx1"/>
                          </a:solidFill>
                        </a:rPr>
                        <a:t>là</a:t>
                      </a:r>
                      <a:endParaRPr lang="en-US" sz="2800">
                        <a:solidFill>
                          <a:schemeClr val="tx1"/>
                        </a:solidFill>
                      </a:endParaRPr>
                    </a:p>
                  </a:txBody>
                  <a:tcPr/>
                </a:tc>
                <a:tc>
                  <a:txBody>
                    <a:bodyPr/>
                    <a:lstStyle/>
                    <a:p>
                      <a:pPr algn="ctr"/>
                      <a:r>
                        <a:rPr lang="en-US" sz="2800" smtClean="0">
                          <a:solidFill>
                            <a:schemeClr val="tx1"/>
                          </a:solidFill>
                        </a:rPr>
                        <a:t>hàng</a:t>
                      </a:r>
                      <a:r>
                        <a:rPr lang="en-US" sz="2800" baseline="0" smtClean="0">
                          <a:solidFill>
                            <a:schemeClr val="tx1"/>
                          </a:solidFill>
                        </a:rPr>
                        <a:t> ngàn ánh nến trong xanh</a:t>
                      </a:r>
                      <a:endParaRPr lang="en-US" sz="2800">
                        <a:solidFill>
                          <a:schemeClr val="tx1"/>
                        </a:solidFill>
                      </a:endParaRPr>
                    </a:p>
                  </a:txBody>
                  <a:tcPr/>
                </a:tc>
                <a:extLst>
                  <a:ext uri="{0D108BD9-81ED-4DB2-BD59-A6C34878D82A}">
                    <a16:rowId xmlns:a16="http://schemas.microsoft.com/office/drawing/2014/main" val="2029549317"/>
                  </a:ext>
                </a:extLst>
              </a:tr>
            </a:tbl>
          </a:graphicData>
        </a:graphic>
      </p:graphicFrame>
      <p:sp>
        <p:nvSpPr>
          <p:cNvPr id="6" name="Rectangle 5"/>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60075343"/>
      </p:ext>
    </p:extLst>
  </p:cSld>
  <p:clrMapOvr>
    <a:masterClrMapping/>
  </p:clrMapOvr>
  <p:transition spd="slow">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24249"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2009974"/>
          </a:xfrm>
          <a:prstGeom prst="rect">
            <a:avLst/>
          </a:prstGeom>
          <a:noFill/>
        </p:spPr>
        <p:txBody>
          <a:bodyPr wrap="square">
            <a:spAutoFit/>
          </a:bodyPr>
          <a:lstStyle/>
          <a:p>
            <a:pPr algn="just">
              <a:lnSpc>
                <a:spcPct val="107000"/>
              </a:lnSpc>
              <a:spcAft>
                <a:spcPts val="800"/>
              </a:spcAft>
            </a:pPr>
            <a:r>
              <a:rPr kumimoji="0" lang="en-US" sz="2400" b="1" i="0" u="none" strike="noStrike" kern="1200" cap="none" spc="0" normalizeH="0" baseline="0" noProof="0" smtClean="0">
                <a:ln>
                  <a:noFill/>
                </a:ln>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2400" b="1" i="0" u="none" strike="noStrike" kern="1200" cap="none" spc="0" normalizeH="0" noProof="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3: </a:t>
            </a:r>
            <a:r>
              <a:rPr lang="nl-NL" sz="2400" b="1">
                <a:latin typeface="Arial" panose="020B0604020202020204" pitchFamily="34" charset="0"/>
                <a:cs typeface="Arial" panose="020B0604020202020204" pitchFamily="34" charset="0"/>
              </a:rPr>
              <a:t>Quan sát tranh, tìm những sự vật có đặc điểm giống </a:t>
            </a:r>
            <a:r>
              <a:rPr lang="nl-NL" sz="2400" b="1" smtClean="0">
                <a:latin typeface="Arial" panose="020B0604020202020204" pitchFamily="34" charset="0"/>
                <a:cs typeface="Arial" panose="020B0604020202020204" pitchFamily="34" charset="0"/>
              </a:rPr>
              <a:t>nhau (hình dạng, màu sắc, ...) . </a:t>
            </a:r>
            <a:r>
              <a:rPr lang="nl-NL" sz="2400" b="1">
                <a:latin typeface="Arial" panose="020B0604020202020204" pitchFamily="34" charset="0"/>
                <a:cs typeface="Arial" panose="020B0604020202020204" pitchFamily="34" charset="0"/>
              </a:rPr>
              <a:t>Đặt câu so sánh các sự vật đó với nhau</a:t>
            </a:r>
            <a:r>
              <a:rPr lang="nl-NL" sz="2400" b="1" smtClean="0">
                <a:latin typeface="Arial" panose="020B0604020202020204" pitchFamily="34" charset="0"/>
                <a:cs typeface="Arial" panose="020B0604020202020204" pitchFamily="34" charset="0"/>
              </a:rPr>
              <a:t>.</a:t>
            </a:r>
          </a:p>
          <a:p>
            <a:pPr algn="just">
              <a:lnSpc>
                <a:spcPct val="107000"/>
              </a:lnSpc>
              <a:spcAft>
                <a:spcPts val="800"/>
              </a:spcAft>
            </a:pPr>
            <a:r>
              <a:rPr lang="nl-NL" sz="2400" b="1" smtClean="0">
                <a:latin typeface="Arial" panose="020B0604020202020204" pitchFamily="34" charset="0"/>
                <a:cs typeface="Arial" panose="020B0604020202020204" pitchFamily="34" charset="0"/>
              </a:rPr>
              <a:t>M: Mắt mèo tròn như hòn bi ve.</a:t>
            </a:r>
            <a:endParaRPr lang="en-US" sz="24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l="38684" t="56555" r="38539" b="21594"/>
          <a:stretch>
            <a:fillRect/>
          </a:stretch>
        </p:blipFill>
        <p:spPr bwMode="auto">
          <a:xfrm>
            <a:off x="1707654" y="3897704"/>
            <a:ext cx="2761096" cy="149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a:srcRect l="26709" t="27581" r="29788" b="41712"/>
          <a:stretch/>
        </p:blipFill>
        <p:spPr>
          <a:xfrm>
            <a:off x="1493546" y="2845160"/>
            <a:ext cx="7955742" cy="3158837"/>
          </a:xfrm>
          <a:prstGeom prst="rect">
            <a:avLst/>
          </a:prstGeom>
        </p:spPr>
      </p:pic>
    </p:spTree>
    <p:extLst>
      <p:ext uri="{BB962C8B-B14F-4D97-AF65-F5344CB8AC3E}">
        <p14:creationId xmlns:p14="http://schemas.microsoft.com/office/powerpoint/2010/main" val="366019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511362" y="368136"/>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4" name="Picture 23" descr="A picture containing metalware&#10;&#10;Description automatically generated">
            <a:extLst>
              <a:ext uri="{FF2B5EF4-FFF2-40B4-BE49-F238E27FC236}">
                <a16:creationId xmlns:a16="http://schemas.microsoft.com/office/drawing/2014/main" id="{69BBBCAE-0178-4FEC-B7C5-79BC23E5B9B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057" t="11398" r="29213" b="58280"/>
          <a:stretch/>
        </p:blipFill>
        <p:spPr>
          <a:xfrm>
            <a:off x="2843735" y="1969431"/>
            <a:ext cx="674451" cy="457200"/>
          </a:xfrm>
          <a:prstGeom prst="rect">
            <a:avLst/>
          </a:prstGeom>
        </p:spPr>
      </p:pic>
      <p:sp>
        <p:nvSpPr>
          <p:cNvPr id="25" name="TextBox 24">
            <a:extLst>
              <a:ext uri="{FF2B5EF4-FFF2-40B4-BE49-F238E27FC236}">
                <a16:creationId xmlns:a16="http://schemas.microsoft.com/office/drawing/2014/main" id="{5CF9FCF8-7E6C-42C5-AE53-848C18905B10}"/>
              </a:ext>
            </a:extLst>
          </p:cNvPr>
          <p:cNvSpPr txBox="1"/>
          <p:nvPr/>
        </p:nvSpPr>
        <p:spPr>
          <a:xfrm>
            <a:off x="3613248" y="1909840"/>
            <a:ext cx="7749844" cy="584775"/>
          </a:xfrm>
          <a:prstGeom prst="rect">
            <a:avLst/>
          </a:prstGeom>
          <a:noFill/>
        </p:spPr>
        <p:txBody>
          <a:bodyPr wrap="square">
            <a:spAutoFit/>
          </a:bodyPr>
          <a:lstStyle/>
          <a:p>
            <a:pPr lvl="0"/>
            <a:r>
              <a:rPr lang="en-US" sz="3200" dirty="0" err="1"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Trăng</a:t>
            </a:r>
            <a:r>
              <a:rPr lang="en-US" sz="3200" dirty="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tròn</a:t>
            </a:r>
            <a:r>
              <a:rPr lang="en-US" sz="3200" dirty="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như</a:t>
            </a:r>
            <a:r>
              <a:rPr lang="en-US" sz="3200" dirty="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quả</a:t>
            </a:r>
            <a:r>
              <a:rPr lang="en-US" sz="3200" dirty="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bưởi</a:t>
            </a:r>
            <a:r>
              <a:rPr lang="en-US" sz="3200" dirty="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0" name="Picture 29" descr="A picture containing metalware&#10;&#10;Description automatically generated">
            <a:extLst>
              <a:ext uri="{FF2B5EF4-FFF2-40B4-BE49-F238E27FC236}">
                <a16:creationId xmlns:a16="http://schemas.microsoft.com/office/drawing/2014/main" id="{F7C34FA1-7C92-49F4-AD5D-8AF2D260F9E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057" t="11398" r="29213" b="58280"/>
          <a:stretch/>
        </p:blipFill>
        <p:spPr>
          <a:xfrm>
            <a:off x="2843735" y="2691055"/>
            <a:ext cx="674451" cy="457200"/>
          </a:xfrm>
          <a:prstGeom prst="rect">
            <a:avLst/>
          </a:prstGeom>
        </p:spPr>
      </p:pic>
      <p:sp>
        <p:nvSpPr>
          <p:cNvPr id="34" name="TextBox 33">
            <a:extLst>
              <a:ext uri="{FF2B5EF4-FFF2-40B4-BE49-F238E27FC236}">
                <a16:creationId xmlns:a16="http://schemas.microsoft.com/office/drawing/2014/main" id="{6CC91F9F-6890-4626-B3BE-656AB972AA91}"/>
              </a:ext>
            </a:extLst>
          </p:cNvPr>
          <p:cNvSpPr txBox="1"/>
          <p:nvPr/>
        </p:nvSpPr>
        <p:spPr>
          <a:xfrm>
            <a:off x="3738814" y="2537004"/>
            <a:ext cx="7749844" cy="584775"/>
          </a:xfrm>
          <a:prstGeom prst="rect">
            <a:avLst/>
          </a:prstGeom>
          <a:noFill/>
        </p:spPr>
        <p:txBody>
          <a:bodyPr wrap="square">
            <a:spAutoFit/>
          </a:bodyPr>
          <a:lstStyle/>
          <a:p>
            <a:pPr lvl="0"/>
            <a:r>
              <a:rPr lang="en-US" sz="320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Hoa mào gà đỏ như chiếc mào của chú gà.</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36" descr="A picture containing metalware&#10;&#10;Description automatically generated">
            <a:extLst>
              <a:ext uri="{FF2B5EF4-FFF2-40B4-BE49-F238E27FC236}">
                <a16:creationId xmlns:a16="http://schemas.microsoft.com/office/drawing/2014/main" id="{79F664B7-8B5C-412B-9AB8-E16D4B70A8F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057" t="11398" r="29213" b="58280"/>
          <a:stretch/>
        </p:blipFill>
        <p:spPr>
          <a:xfrm>
            <a:off x="2808530" y="3453672"/>
            <a:ext cx="674451" cy="457200"/>
          </a:xfrm>
          <a:prstGeom prst="rect">
            <a:avLst/>
          </a:prstGeom>
        </p:spPr>
      </p:pic>
      <p:sp>
        <p:nvSpPr>
          <p:cNvPr id="38" name="TextBox 37">
            <a:extLst>
              <a:ext uri="{FF2B5EF4-FFF2-40B4-BE49-F238E27FC236}">
                <a16:creationId xmlns:a16="http://schemas.microsoft.com/office/drawing/2014/main" id="{645EB38A-F3D5-48FC-A078-43E1D83A0F02}"/>
              </a:ext>
            </a:extLst>
          </p:cNvPr>
          <p:cNvSpPr txBox="1"/>
          <p:nvPr/>
        </p:nvSpPr>
        <p:spPr>
          <a:xfrm>
            <a:off x="3578043" y="3394081"/>
            <a:ext cx="7749844" cy="584775"/>
          </a:xfrm>
          <a:prstGeom prst="rect">
            <a:avLst/>
          </a:prstGeom>
          <a:noFill/>
        </p:spPr>
        <p:txBody>
          <a:bodyPr wrap="square">
            <a:spAutoFit/>
          </a:bodyPr>
          <a:lstStyle/>
          <a:p>
            <a:pPr lvl="0"/>
            <a:r>
              <a:rPr lang="en-US" sz="320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Cây nấm trông như chiếc ô.</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169053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407544"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1661993"/>
          </a:xfrm>
          <a:prstGeom prst="rect">
            <a:avLst/>
          </a:prstGeom>
          <a:noFill/>
        </p:spPr>
        <p:txBody>
          <a:bodyPr wrap="square">
            <a:spAutoFit/>
          </a:bodyPr>
          <a:lstStyle/>
          <a:p>
            <a:r>
              <a:rPr kumimoji="0" lang="en-US" sz="28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 4: </a:t>
            </a:r>
            <a:r>
              <a:rPr lang="nl-NL" sz="2800" b="1">
                <a:latin typeface="Arial" panose="020B0604020202020204" pitchFamily="34" charset="0"/>
                <a:cs typeface="Arial" panose="020B0604020202020204" pitchFamily="34" charset="0"/>
              </a:rPr>
              <a:t>Cùng hỏi – đáp về địa điểm diễn ra các sự việc trong đoạn </a:t>
            </a:r>
            <a:r>
              <a:rPr lang="nl-NL" sz="2800" b="1" smtClean="0">
                <a:latin typeface="Arial" panose="020B0604020202020204" pitchFamily="34" charset="0"/>
                <a:cs typeface="Arial" panose="020B0604020202020204" pitchFamily="34" charset="0"/>
              </a:rPr>
              <a:t>văn sau:</a:t>
            </a:r>
          </a:p>
          <a:p>
            <a:endParaRPr lang="nl-NL" sz="2800" b="1" smtClean="0">
              <a:latin typeface="Arial" panose="020B0604020202020204" pitchFamily="34" charset="0"/>
              <a:cs typeface="Arial" panose="020B0604020202020204" pitchFamily="34" charset="0"/>
            </a:endParaRPr>
          </a:p>
          <a:p>
            <a:r>
              <a:rPr lang="en-US" smtClean="0"/>
              <a:t>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2"/>
          <p:cNvSpPr/>
          <p:nvPr/>
        </p:nvSpPr>
        <p:spPr>
          <a:xfrm>
            <a:off x="1080655" y="2110895"/>
            <a:ext cx="10113784"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400">
                <a:solidFill>
                  <a:schemeClr val="tx1"/>
                </a:solidFill>
              </a:rPr>
              <a:t>T</a:t>
            </a:r>
            <a:r>
              <a:rPr lang="vi-VN" sz="2400">
                <a:solidFill>
                  <a:schemeClr val="tx1"/>
                </a:solidFill>
              </a:rPr>
              <a:t>rên vòm cây, lũ chim sẻ đang trò chuyện ríu rít. Dưới đất, đám lá khô cuống cuồng chạy, va vào nhau sột soạt. Trước hiên nhà, tấm mành che đung đưa, lách cách. Trong nhà, em bé chợt giật mình tỉnh giấc. “Suỵt, im nào!” - Ngọn gió thầm nhắc. Và bỗng dưng tất cả dừng lại thật</a:t>
            </a:r>
            <a:r>
              <a:rPr lang="vi-VN" sz="2400" smtClean="0">
                <a:solidFill>
                  <a:schemeClr val="tx1"/>
                </a:solidFill>
              </a:rPr>
              <a:t>.</a:t>
            </a:r>
            <a:endParaRPr lang="en-US" sz="2400" smtClean="0">
              <a:solidFill>
                <a:schemeClr val="tx1"/>
              </a:solidFill>
            </a:endParaRPr>
          </a:p>
          <a:p>
            <a:pPr algn="just"/>
            <a:r>
              <a:rPr lang="en-US" sz="2400" smtClean="0">
                <a:solidFill>
                  <a:schemeClr val="tx1"/>
                </a:solidFill>
                <a:latin typeface="Arial" panose="020B0604020202020204" pitchFamily="34" charset="0"/>
                <a:cs typeface="Arial" panose="020B0604020202020204" pitchFamily="34" charset="0"/>
              </a:rPr>
              <a:t>                                                                                          ( Ngọc Minh)</a:t>
            </a:r>
            <a:endParaRPr lang="en-US" sz="360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1402125" y="4317932"/>
            <a:ext cx="7041817" cy="954107"/>
          </a:xfrm>
          <a:prstGeom prst="rect">
            <a:avLst/>
          </a:prstGeom>
        </p:spPr>
        <p:txBody>
          <a:bodyPr wrap="square">
            <a:spAutoFit/>
          </a:bodyPr>
          <a:lstStyle/>
          <a:p>
            <a:pPr algn="just"/>
            <a:r>
              <a:rPr lang="en-US" sz="3200" smtClean="0">
                <a:solidFill>
                  <a:srgbClr val="00B050"/>
                </a:solidFill>
                <a:latin typeface="Arial" panose="020B0604020202020204" pitchFamily="34" charset="0"/>
                <a:cs typeface="Arial" panose="020B0604020202020204" pitchFamily="34" charset="0"/>
              </a:rPr>
              <a:t>M:  </a:t>
            </a:r>
            <a:r>
              <a:rPr lang="en-US" sz="2400" smtClean="0">
                <a:solidFill>
                  <a:srgbClr val="333333"/>
                </a:solidFill>
                <a:latin typeface="Arial" panose="020B0604020202020204" pitchFamily="34" charset="0"/>
                <a:cs typeface="Arial" panose="020B0604020202020204" pitchFamily="34" charset="0"/>
              </a:rPr>
              <a:t>- Lũ chim sẻ đang trò chuyện ở đâu?</a:t>
            </a:r>
          </a:p>
          <a:p>
            <a:pPr algn="just"/>
            <a:r>
              <a:rPr lang="en-US" sz="2400" smtClean="0">
                <a:solidFill>
                  <a:srgbClr val="333333"/>
                </a:solidFill>
                <a:latin typeface="Arial" panose="020B0604020202020204" pitchFamily="34" charset="0"/>
                <a:cs typeface="Arial" panose="020B0604020202020204" pitchFamily="34" charset="0"/>
              </a:rPr>
              <a:t>        - Lũ chim sẻ đang trò chuyện trên vòm cây.</a:t>
            </a:r>
            <a:endParaRPr lang="en-US" sz="2400" b="0" i="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83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p:cNvPicPr>
            <a:picLocks noChangeAspect="1"/>
          </p:cNvPicPr>
          <p:nvPr/>
        </p:nvPicPr>
        <p:blipFill>
          <a:blip r:embed="rId4"/>
          <a:stretch>
            <a:fillRect/>
          </a:stretch>
        </p:blipFill>
        <p:spPr>
          <a:xfrm>
            <a:off x="4110559" y="2010135"/>
            <a:ext cx="3804234" cy="3401863"/>
          </a:xfrm>
          <a:prstGeom prst="rect">
            <a:avLst/>
          </a:prstGeom>
        </p:spPr>
      </p:pic>
      <p:sp>
        <p:nvSpPr>
          <p:cNvPr id="3" name="TextBox 2"/>
          <p:cNvSpPr txBox="1"/>
          <p:nvPr/>
        </p:nvSpPr>
        <p:spPr>
          <a:xfrm>
            <a:off x="3657286" y="1213878"/>
            <a:ext cx="6176669" cy="707886"/>
          </a:xfrm>
          <a:prstGeom prst="rect">
            <a:avLst/>
          </a:prstGeom>
          <a:noFill/>
        </p:spPr>
        <p:txBody>
          <a:bodyPr wrap="square" rtlCol="0">
            <a:spAutoFit/>
          </a:bodyPr>
          <a:lstStyle/>
          <a:p>
            <a:r>
              <a:rPr lang="en-US" sz="4000" smtClean="0">
                <a:solidFill>
                  <a:srgbClr val="FF0000"/>
                </a:solidFill>
                <a:latin typeface="Circle" panose="020B0703020102020204" pitchFamily="34" charset="0"/>
              </a:rPr>
              <a:t>Thảo luận nhóm đôi</a:t>
            </a:r>
            <a:endParaRPr lang="en-US" sz="4000">
              <a:solidFill>
                <a:srgbClr val="FF0000"/>
              </a:solidFill>
              <a:latin typeface="Circle" panose="020B0703020102020204" pitchFamily="34" charset="0"/>
            </a:endParaRPr>
          </a:p>
        </p:txBody>
      </p:sp>
    </p:spTree>
    <p:extLst>
      <p:ext uri="{BB962C8B-B14F-4D97-AF65-F5344CB8AC3E}">
        <p14:creationId xmlns:p14="http://schemas.microsoft.com/office/powerpoint/2010/main" val="7128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8352" y="960119"/>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8506409" y="1401092"/>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3063450" y="1467593"/>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8"/>
          <a:stretch>
            <a:fillRect/>
          </a:stretch>
        </p:blipFill>
        <p:spPr>
          <a:xfrm>
            <a:off x="810553" y="841752"/>
            <a:ext cx="2322777" cy="4127350"/>
          </a:xfrm>
          <a:prstGeom prst="rect">
            <a:avLst/>
          </a:prstGeom>
        </p:spPr>
      </p:pic>
    </p:spTree>
    <p:extLst>
      <p:ext uri="{BB962C8B-B14F-4D97-AF65-F5344CB8AC3E}">
        <p14:creationId xmlns:p14="http://schemas.microsoft.com/office/powerpoint/2010/main" val="391431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par>
                              <p:cTn id="14" fill="hold">
                                <p:stCondLst>
                                  <p:cond delay="1000"/>
                                </p:stCondLst>
                                <p:childTnLst>
                                  <p:par>
                                    <p:cTn id="15" presetID="2" presetClass="entr" presetSubtype="4" fill="hold" nodeType="afterEffect" p14:presetBounceEnd="50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50000">
                                          <p:cBhvr additive="base">
                                            <p:cTn id="17"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subTnLst>
                                        <p:audio>
                                          <p:cMediaNode>
                                            <p:cTn display="0" masterRel="sameClick">
                                              <p:stCondLst>
                                                <p:cond evt="begin" delay="0">
                                                  <p:tn val="21"/>
                                                </p:cond>
                                              </p:stCondLst>
                                              <p:endCondLst>
                                                <p:cond evt="onStopAudio" delay="0">
                                                  <p:tgtEl>
                                                    <p:sldTgt/>
                                                  </p:tgtEl>
                                                </p:cond>
                                              </p:endCondLst>
                                            </p:cTn>
                                            <p:tgtEl>
                                              <p:sndTgt r:embed="rId4" name="Trò-chơi-chíu.wav"/>
                                            </p:tgtEl>
                                          </p:cMediaNode>
                                        </p:audio>
                                      </p:sub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uỷn.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subTnLst>
                                        <p:audio>
                                          <p:cMediaNode>
                                            <p:cTn display="0" masterRel="sameClick">
                                              <p:stCondLst>
                                                <p:cond evt="begin" delay="0">
                                                  <p:tn val="21"/>
                                                </p:cond>
                                              </p:stCondLst>
                                              <p:endCondLst>
                                                <p:cond evt="onStopAudio" delay="0">
                                                  <p:tgtEl>
                                                    <p:sldTgt/>
                                                  </p:tgtEl>
                                                </p:cond>
                                              </p:endCondLst>
                                            </p:cTn>
                                            <p:tgtEl>
                                              <p:sndTgt r:embed="rId10" name="Trò-chơi-chíu.wav"/>
                                            </p:tgtEl>
                                          </p:cMediaNode>
                                        </p:audio>
                                      </p:sub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325396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3200" b="1" i="0" u="none" strike="noStrike" kern="1200" cap="none" spc="0" normalizeH="0" baseline="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địa</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điểm</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diễn</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ra</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sự</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việc</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phải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sử</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dụng</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cụm</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đầu</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hoặc</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cuối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trả</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phải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sử</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dụng</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ngữ</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chỉ</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địa</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điểm</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 name="Rectangle 1"/>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21837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a:p>
            <a:r>
              <a:rPr lang="en-US"/>
              <a:t> </a:t>
            </a:r>
          </a:p>
          <a:p>
            <a:r>
              <a:rPr lang="en-US"/>
              <a:t> </a:t>
            </a:r>
          </a:p>
          <a:p>
            <a:r>
              <a:rPr lang="en-US"/>
              <a:t> + Những sự vật nào được so sánh với nhau?</a:t>
            </a:r>
          </a:p>
          <a:p>
            <a:r>
              <a:rPr lang="en-US"/>
              <a:t>+ Chúng được so sánh với nhau ở đặc điểm gì?</a:t>
            </a:r>
          </a:p>
          <a:p>
            <a:r>
              <a:rPr lang="en-US"/>
              <a:t> </a:t>
            </a:r>
          </a:p>
          <a:p>
            <a:r>
              <a:rPr lang="en-US"/>
              <a:t> </a:t>
            </a:r>
          </a:p>
          <a:p>
            <a:r>
              <a:rPr lang="en-US"/>
              <a:t> </a:t>
            </a:r>
          </a:p>
          <a:p>
            <a:r>
              <a:rPr lang="en-US"/>
              <a:t> </a:t>
            </a:r>
          </a:p>
          <a:p>
            <a:r>
              <a:rPr lang="en-US"/>
              <a:t>+ Tác dụng của biện pháp so sánh trong miêu tả sự vật là gì?</a:t>
            </a:r>
          </a:p>
          <a:p>
            <a:r>
              <a:rPr lang="en-US"/>
              <a:t>+ Những sự vật nào được so sánh với nhau?</a:t>
            </a:r>
          </a:p>
          <a:p>
            <a:r>
              <a:rPr lang="en-US"/>
              <a:t>+ Chúng được so </a:t>
            </a:r>
            <a:r>
              <a:rPr lang="en-US" smtClean="0"/>
              <a:t>sánh</a:t>
            </a:r>
            <a:r>
              <a:rPr lang="vi-VN"/>
              <a:t>+ Những sự vật nào được so sánh với nhau?</a:t>
            </a:r>
          </a:p>
          <a:p>
            <a:r>
              <a:rPr lang="vi-VN"/>
              <a:t>+ Chúng được so sánh với nhau ở đặc điểm gì?</a:t>
            </a:r>
          </a:p>
          <a:p>
            <a:endParaRPr lang="vi-VN">
              <a:solidFill>
                <a:schemeClr val="tx1"/>
              </a:solidFill>
            </a:endParaRPr>
          </a:p>
          <a:p>
            <a:endParaRPr lang="vi-VN"/>
          </a:p>
          <a:p>
            <a:endParaRPr lang="vi-VN"/>
          </a:p>
          <a:p>
            <a:endParaRPr lang="vi-VN"/>
          </a:p>
          <a:p>
            <a:r>
              <a:rPr lang="vi-VN"/>
              <a:t>+ Tác dụng của biện pháp so sánh trong miêu tả sự vật là gì?</a:t>
            </a:r>
          </a:p>
          <a:p>
            <a:r>
              <a:rPr lang="en-US" smtClean="0"/>
              <a:t> </a:t>
            </a:r>
            <a:r>
              <a:rPr lang="en-US"/>
              <a:t>với nhau ở đặc điểm gì?</a:t>
            </a:r>
          </a:p>
          <a:p>
            <a:r>
              <a:rPr lang="en-US"/>
              <a:t> </a:t>
            </a:r>
          </a:p>
          <a:p>
            <a:r>
              <a:rPr lang="en-US"/>
              <a:t> </a:t>
            </a:r>
          </a:p>
          <a:p>
            <a:r>
              <a:rPr lang="en-US"/>
              <a:t> </a:t>
            </a:r>
          </a:p>
          <a:p>
            <a:r>
              <a:rPr lang="en-US"/>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526127" y="633809"/>
            <a:ext cx="9987048" cy="584775"/>
          </a:xfrm>
          <a:prstGeom prst="rect">
            <a:avLst/>
          </a:prstGeom>
          <a:noFill/>
        </p:spPr>
        <p:txBody>
          <a:bodyPr wrap="square" rtlCol="0">
            <a:spAutoFit/>
          </a:bodyPr>
          <a:lstStyle/>
          <a:p>
            <a:pPr algn="ctr">
              <a:buClr>
                <a:srgbClr val="000000"/>
              </a:buClr>
              <a:buFont typeface="Arial"/>
              <a:buNone/>
            </a:pPr>
            <a:r>
              <a:rPr lang="en-US" sz="3200" b="1" kern="0" dirty="0" err="1">
                <a:solidFill>
                  <a:srgbClr val="000000"/>
                </a:solidFill>
                <a:latin typeface="Arial" panose="020B0604020202020204" pitchFamily="34" charset="0"/>
                <a:cs typeface="Arial" panose="020B0604020202020204" pitchFamily="34" charset="0"/>
                <a:sym typeface="Arial"/>
              </a:rPr>
              <a:t>Bài</a:t>
            </a:r>
            <a:r>
              <a:rPr lang="en-US" sz="3200" b="1" kern="0" dirty="0">
                <a:solidFill>
                  <a:srgbClr val="000000"/>
                </a:solidFill>
                <a:latin typeface="Arial" panose="020B0604020202020204" pitchFamily="34" charset="0"/>
                <a:cs typeface="Arial" panose="020B0604020202020204" pitchFamily="34" charset="0"/>
                <a:sym typeface="Arial"/>
              </a:rPr>
              <a:t> 1</a:t>
            </a:r>
            <a:r>
              <a:rPr lang="en-US" sz="3200" b="1" kern="0">
                <a:solidFill>
                  <a:srgbClr val="000000"/>
                </a:solidFill>
                <a:latin typeface="Arial" panose="020B0604020202020204" pitchFamily="34" charset="0"/>
                <a:cs typeface="Arial" panose="020B0604020202020204" pitchFamily="34" charset="0"/>
                <a:sym typeface="Arial"/>
              </a:rPr>
              <a:t>: </a:t>
            </a:r>
            <a:r>
              <a:rPr lang="en-US" sz="3200" b="1" kern="0" smtClean="0">
                <a:solidFill>
                  <a:srgbClr val="000000"/>
                </a:solidFill>
                <a:latin typeface="Arial" panose="020B0604020202020204" pitchFamily="34" charset="0"/>
                <a:cs typeface="Arial" panose="020B0604020202020204" pitchFamily="34" charset="0"/>
                <a:sym typeface="Arial"/>
              </a:rPr>
              <a:t>Đọc đoạn văn dưới đây và trả lời câu hỏi.</a:t>
            </a:r>
            <a:endParaRPr lang="vi-VN" sz="3200" kern="0" dirty="0">
              <a:solidFill>
                <a:srgbClr val="000000"/>
              </a:solidFill>
              <a:latin typeface="Arial" panose="020B0604020202020204" pitchFamily="34" charset="0"/>
              <a:cs typeface="Arial" panose="020B0604020202020204" pitchFamily="34" charset="0"/>
              <a:sym typeface="Arial"/>
            </a:endParaRPr>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2146844" y="1200848"/>
            <a:ext cx="2566472" cy="14422"/>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7372177" y="1217456"/>
            <a:ext cx="2611408"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4" name="TextBox 3"/>
          <p:cNvSpPr txBox="1"/>
          <p:nvPr/>
        </p:nvSpPr>
        <p:spPr>
          <a:xfrm>
            <a:off x="773084" y="1441098"/>
            <a:ext cx="10640291" cy="1532334"/>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smtClean="0">
                <a:solidFill>
                  <a:schemeClr val="tx1"/>
                </a:solidFill>
              </a:rPr>
              <a:t>   </a:t>
            </a:r>
            <a:r>
              <a:rPr lang="vi-VN" sz="2800" smtClean="0">
                <a:solidFill>
                  <a:schemeClr val="tx1"/>
                </a:solidFill>
              </a:rPr>
              <a:t>Từ </a:t>
            </a:r>
            <a:r>
              <a:rPr lang="vi-VN" sz="2800">
                <a:solidFill>
                  <a:schemeClr val="tx1"/>
                </a:solidFill>
              </a:rPr>
              <a:t>xa nhìn lại, cây gạo sừng sững như một tháp đèn khổng lồ. Hàng ngàn bông hoa là hàng ngàn ngọn lửa hồng tươi. Hàng ngàn búp nõn là hàng ngàn ánh nến trong xanh.</a:t>
            </a:r>
            <a:endParaRPr lang="en-US" sz="2800">
              <a:solidFill>
                <a:schemeClr val="tx1"/>
              </a:solidFill>
            </a:endParaRPr>
          </a:p>
        </p:txBody>
      </p:sp>
      <p:sp>
        <p:nvSpPr>
          <p:cNvPr id="16" name="Rectangle 15"/>
          <p:cNvSpPr/>
          <p:nvPr/>
        </p:nvSpPr>
        <p:spPr>
          <a:xfrm>
            <a:off x="954074" y="3334011"/>
            <a:ext cx="11100262" cy="1200329"/>
          </a:xfrm>
          <a:prstGeom prst="rect">
            <a:avLst/>
          </a:prstGeom>
        </p:spPr>
        <p:txBody>
          <a:bodyPr wrap="square">
            <a:spAutoFit/>
          </a:bodyPr>
          <a:lstStyle/>
          <a:p>
            <a:r>
              <a:rPr lang="en-US" sz="2400">
                <a:latin typeface="Arial" panose="020B0604020202020204" pitchFamily="34" charset="0"/>
                <a:cs typeface="Arial" panose="020B0604020202020204" pitchFamily="34" charset="0"/>
              </a:rPr>
              <a:t>a. </a:t>
            </a:r>
            <a:r>
              <a:rPr lang="vi-VN" sz="2400">
                <a:latin typeface="Arial" panose="020B0604020202020204" pitchFamily="34" charset="0"/>
                <a:cs typeface="Arial" panose="020B0604020202020204" pitchFamily="34" charset="0"/>
              </a:rPr>
              <a:t>Những sự vật nào được so sánh với nhau?</a:t>
            </a:r>
          </a:p>
          <a:p>
            <a:r>
              <a:rPr lang="en-US" sz="24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Chúng được so sánh với nhau ở đặc điểm gì?</a:t>
            </a:r>
          </a:p>
          <a:p>
            <a:r>
              <a:rPr lang="en-US" sz="2400">
                <a:latin typeface="Arial" panose="020B0604020202020204" pitchFamily="34" charset="0"/>
                <a:cs typeface="Arial" panose="020B0604020202020204" pitchFamily="34" charset="0"/>
              </a:rPr>
              <a:t>c. </a:t>
            </a:r>
            <a:r>
              <a:rPr lang="en-US" sz="2400" smtClean="0">
                <a:latin typeface="Arial" panose="020B0604020202020204" pitchFamily="34" charset="0"/>
                <a:cs typeface="Arial" panose="020B0604020202020204" pitchFamily="34" charset="0"/>
              </a:rPr>
              <a:t>Theo em, câu văn chứa hình ảnh so sánh có gì hay?</a:t>
            </a:r>
            <a:endParaRPr lang="vi-VN" sz="2400">
              <a:latin typeface="Arial" panose="020B0604020202020204" pitchFamily="34" charset="0"/>
              <a:cs typeface="Arial" panose="020B0604020202020204" pitchFamily="34" charset="0"/>
            </a:endParaRPr>
          </a:p>
        </p:txBody>
      </p:sp>
      <p:sp>
        <p:nvSpPr>
          <p:cNvPr id="9" name="Rectangle 8"/>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5456063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342103" y="1498029"/>
            <a:ext cx="6792871" cy="293221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1/ </a:t>
            </a:r>
            <a:r>
              <a:rPr kumimoji="0" lang="en-US" sz="3200" b="1" i="0" u="none" strike="noStrike" kern="1200" cap="none" spc="0" normalizeH="0" baseline="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200" b="1" i="0" u="none" strike="noStrike" kern="1200" cap="none" spc="0" normalizeH="0" baseline="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hãy</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nêu</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nội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dung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ngày</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hôm</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nay?</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2/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Dặn</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học</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sinh</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chuẩn</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bị</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cho</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tiết</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học</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ngày</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mai</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927113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Picture 17">
            <a:extLst>
              <a:ext uri="{FF2B5EF4-FFF2-40B4-BE49-F238E27FC236}">
                <a16:creationId xmlns:a16="http://schemas.microsoft.com/office/drawing/2014/main" id="{DA06BC86-B491-478D-87DD-C607F9521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1552" y="1839028"/>
            <a:ext cx="6539995" cy="3749040"/>
          </a:xfrm>
          <a:prstGeom prst="rect">
            <a:avLst/>
          </a:prstGeom>
        </p:spPr>
      </p:pic>
      <p:pic>
        <p:nvPicPr>
          <p:cNvPr id="22" name="Picture 21">
            <a:extLst>
              <a:ext uri="{FF2B5EF4-FFF2-40B4-BE49-F238E27FC236}">
                <a16:creationId xmlns:a16="http://schemas.microsoft.com/office/drawing/2014/main" id="{9F828BD9-0993-469A-A9DA-38BB5D244B34}"/>
              </a:ext>
            </a:extLst>
          </p:cNvPr>
          <p:cNvPicPr>
            <a:picLocks noChangeAspect="1"/>
          </p:cNvPicPr>
          <p:nvPr/>
        </p:nvPicPr>
        <p:blipFill>
          <a:blip r:embed="rId6"/>
          <a:stretch>
            <a:fillRect/>
          </a:stretch>
        </p:blipFill>
        <p:spPr>
          <a:xfrm>
            <a:off x="2605227" y="661722"/>
            <a:ext cx="6712278" cy="1652159"/>
          </a:xfrm>
          <a:prstGeom prst="rect">
            <a:avLst/>
          </a:prstGeom>
        </p:spPr>
      </p:pic>
      <p:sp>
        <p:nvSpPr>
          <p:cNvPr id="19" name="Rectangle 18"/>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38132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 presetClass="entr" presetSubtype="4" fill="hold" nodeType="afterEffect" p14:presetBounceEnd="50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50000">
                                          <p:cBhvr additive="base">
                                            <p:cTn id="13"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smtClean="0">
                <a:solidFill>
                  <a:schemeClr val="tx1"/>
                </a:solidFill>
              </a:rPr>
              <a:t>   </a:t>
            </a:r>
            <a:r>
              <a:rPr lang="vi-VN" sz="2400" smtClean="0">
                <a:solidFill>
                  <a:schemeClr val="tx1"/>
                </a:solidFill>
              </a:rPr>
              <a:t>Từ </a:t>
            </a:r>
            <a:r>
              <a:rPr lang="vi-VN" sz="2400">
                <a:solidFill>
                  <a:schemeClr val="tx1"/>
                </a:solidFill>
              </a:rPr>
              <a:t>xa nhìn lại, cây gạo sừng sững như một tháp đèn khổng lồ. Hàng ngàn bông hoa là hàng ngàn ngọn lửa hồng tươi. Hàng ngàn búp nõn là hàng ngàn ánh nến trong xanh.</a:t>
            </a:r>
            <a:endParaRPr lang="en-US" sz="2400">
              <a:solidFill>
                <a:schemeClr val="tx1"/>
              </a:solidFill>
            </a:endParaRPr>
          </a:p>
        </p:txBody>
      </p:sp>
      <p:sp>
        <p:nvSpPr>
          <p:cNvPr id="2" name="TextBox 1"/>
          <p:cNvSpPr txBox="1"/>
          <p:nvPr/>
        </p:nvSpPr>
        <p:spPr>
          <a:xfrm>
            <a:off x="3239031" y="5404074"/>
            <a:ext cx="1711031" cy="460993"/>
          </a:xfrm>
          <a:prstGeom prst="rect">
            <a:avLst/>
          </a:prstGeom>
          <a:noFill/>
        </p:spPr>
        <p:txBody>
          <a:bodyPr wrap="square" rtlCol="0">
            <a:spAutoFit/>
          </a:bodyPr>
          <a:lstStyle/>
          <a:p>
            <a:r>
              <a:rPr lang="en-US" sz="2400" b="1" i="1">
                <a:solidFill>
                  <a:srgbClr val="FF0000"/>
                </a:solidFill>
              </a:rPr>
              <a:t>c</a:t>
            </a:r>
            <a:r>
              <a:rPr lang="en-US" sz="2400" b="1" i="1" smtClean="0">
                <a:solidFill>
                  <a:srgbClr val="FF0000"/>
                </a:solidFill>
              </a:rPr>
              <a:t>ây gạo</a:t>
            </a:r>
            <a:endParaRPr lang="en-US" sz="2400" b="1" i="1">
              <a:solidFill>
                <a:srgbClr val="FF0000"/>
              </a:solidFill>
            </a:endParaRPr>
          </a:p>
        </p:txBody>
      </p:sp>
      <p:sp>
        <p:nvSpPr>
          <p:cNvPr id="24" name="TextBox 23"/>
          <p:cNvSpPr txBox="1"/>
          <p:nvPr/>
        </p:nvSpPr>
        <p:spPr>
          <a:xfrm>
            <a:off x="7103669" y="5403402"/>
            <a:ext cx="2616017" cy="461665"/>
          </a:xfrm>
          <a:prstGeom prst="rect">
            <a:avLst/>
          </a:prstGeom>
          <a:noFill/>
        </p:spPr>
        <p:txBody>
          <a:bodyPr wrap="square" rtlCol="0">
            <a:spAutoFit/>
          </a:bodyPr>
          <a:lstStyle/>
          <a:p>
            <a:r>
              <a:rPr lang="en-US" sz="2400" b="1" i="1">
                <a:solidFill>
                  <a:srgbClr val="FF0000"/>
                </a:solidFill>
              </a:rPr>
              <a:t>t</a:t>
            </a:r>
            <a:r>
              <a:rPr lang="en-US" sz="2400" b="1" i="1" smtClean="0">
                <a:solidFill>
                  <a:srgbClr val="FF0000"/>
                </a:solidFill>
              </a:rPr>
              <a:t>háp đèn khổng lồ</a:t>
            </a:r>
            <a:endParaRPr lang="en-US" sz="2400" b="1" i="1">
              <a:solidFill>
                <a:srgbClr val="FF0000"/>
              </a:solidFill>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4"/>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5">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4032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 calcmode="lin" valueType="num">
                                      <p:cBhvr additive="base">
                                        <p:cTn id="34" dur="500" fill="hold"/>
                                        <p:tgtEl>
                                          <p:spTgt spid="1028"/>
                                        </p:tgtEl>
                                        <p:attrNameLst>
                                          <p:attrName>ppt_x</p:attrName>
                                        </p:attrNameLst>
                                      </p:cBhvr>
                                      <p:tavLst>
                                        <p:tav tm="0">
                                          <p:val>
                                            <p:strVal val="#ppt_x"/>
                                          </p:val>
                                        </p:tav>
                                        <p:tav tm="100000">
                                          <p:val>
                                            <p:strVal val="#ppt_x"/>
                                          </p:val>
                                        </p:tav>
                                      </p:tavLst>
                                    </p:anim>
                                    <p:anim calcmode="lin" valueType="num">
                                      <p:cBhvr additive="base">
                                        <p:cTn id="35" dur="500" fill="hold"/>
                                        <p:tgtEl>
                                          <p:spTgt spid="102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3156727" y="5103175"/>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smtClean="0">
                <a:ln>
                  <a:noFill/>
                </a:ln>
                <a:solidFill>
                  <a:srgbClr val="FF0000"/>
                </a:solidFill>
                <a:effectLst/>
                <a:uLnTx/>
                <a:uFillTx/>
                <a:ea typeface="+mn-ea"/>
                <a:cs typeface="+mn-cs"/>
              </a:rPr>
              <a:t>ông</a:t>
            </a:r>
            <a:r>
              <a:rPr kumimoji="0" lang="en-US" sz="2400" b="1" i="1" u="none" strike="noStrike" kern="1200" cap="none" spc="0" normalizeH="0" noProof="0" smtClean="0">
                <a:ln>
                  <a:noFill/>
                </a:ln>
                <a:solidFill>
                  <a:srgbClr val="FF0000"/>
                </a:solidFill>
                <a:effectLst/>
                <a:uLnTx/>
                <a:uFillTx/>
                <a:ea typeface="+mn-ea"/>
                <a:cs typeface="+mn-cs"/>
              </a:rPr>
              <a:t> hoa</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090264"/>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n</a:t>
            </a:r>
            <a:r>
              <a:rPr kumimoji="0" lang="en-US" sz="2400" b="1" i="1" u="none" strike="noStrike" kern="1200" cap="none" spc="0" normalizeH="0" baseline="0" noProof="0" smtClean="0">
                <a:ln>
                  <a:noFill/>
                </a:ln>
                <a:solidFill>
                  <a:srgbClr val="FF0000"/>
                </a:solidFill>
                <a:effectLst/>
                <a:uLnTx/>
                <a:uFillTx/>
                <a:ea typeface="+mn-ea"/>
                <a:cs typeface="+mn-cs"/>
              </a:rPr>
              <a:t>gọn lửa</a:t>
            </a:r>
            <a:r>
              <a:rPr kumimoji="0" lang="en-US" sz="2400" b="1" i="1" u="none" strike="noStrike" kern="1200" cap="none" spc="0" normalizeH="0" noProof="0" smtClean="0">
                <a:ln>
                  <a:noFill/>
                </a:ln>
                <a:solidFill>
                  <a:srgbClr val="FF0000"/>
                </a:solidFill>
                <a:effectLst/>
                <a:uLnTx/>
                <a:uFillTx/>
                <a:ea typeface="+mn-ea"/>
                <a:cs typeface="+mn-cs"/>
              </a:rPr>
              <a:t> hồng tươi</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4"/>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320420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 calcmode="lin" valueType="num">
                                      <p:cBhvr additive="base">
                                        <p:cTn id="34" dur="500" fill="hold"/>
                                        <p:tgtEl>
                                          <p:spTgt spid="3074"/>
                                        </p:tgtEl>
                                        <p:attrNameLst>
                                          <p:attrName>ppt_x</p:attrName>
                                        </p:attrNameLst>
                                      </p:cBhvr>
                                      <p:tavLst>
                                        <p:tav tm="0">
                                          <p:val>
                                            <p:strVal val="#ppt_x"/>
                                          </p:val>
                                        </p:tav>
                                        <p:tav tm="100000">
                                          <p:val>
                                            <p:strVal val="#ppt_x"/>
                                          </p:val>
                                        </p:tav>
                                      </p:tavLst>
                                    </p:anim>
                                    <p:anim calcmode="lin" valueType="num">
                                      <p:cBhvr additive="base">
                                        <p:cTn id="35" dur="500" fill="hold"/>
                                        <p:tgtEl>
                                          <p:spTgt spid="307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935405" y="5131184"/>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smtClean="0">
                <a:ln>
                  <a:noFill/>
                </a:ln>
                <a:solidFill>
                  <a:srgbClr val="FF0000"/>
                </a:solidFill>
                <a:effectLst/>
                <a:uLnTx/>
                <a:uFillTx/>
                <a:ea typeface="+mn-ea"/>
                <a:cs typeface="+mn-cs"/>
              </a:rPr>
              <a:t>úp</a:t>
            </a:r>
            <a:r>
              <a:rPr kumimoji="0" lang="en-US" sz="2400" b="1" i="1" u="none" strike="noStrike" kern="1200" cap="none" spc="0" normalizeH="0" noProof="0" smtClean="0">
                <a:ln>
                  <a:noFill/>
                </a:ln>
                <a:solidFill>
                  <a:srgbClr val="FF0000"/>
                </a:solidFill>
                <a:effectLst/>
                <a:uLnTx/>
                <a:uFillTx/>
                <a:ea typeface="+mn-ea"/>
                <a:cs typeface="+mn-cs"/>
              </a:rPr>
              <a:t> nõn</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171830"/>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smtClean="0">
                <a:solidFill>
                  <a:srgbClr val="FF0000"/>
                </a:solidFill>
              </a:rPr>
              <a:t>ánh nến trong xanh</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4">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85127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 calcmode="lin" valueType="num">
                                      <p:cBhvr additive="base">
                                        <p:cTn id="24" dur="500" fill="hold"/>
                                        <p:tgtEl>
                                          <p:spTgt spid="4098"/>
                                        </p:tgtEl>
                                        <p:attrNameLst>
                                          <p:attrName>ppt_x</p:attrName>
                                        </p:attrNameLst>
                                      </p:cBhvr>
                                      <p:tavLst>
                                        <p:tav tm="0">
                                          <p:val>
                                            <p:strVal val="#ppt_x"/>
                                          </p:val>
                                        </p:tav>
                                        <p:tav tm="100000">
                                          <p:val>
                                            <p:strVal val="#ppt_x"/>
                                          </p:val>
                                        </p:tav>
                                      </p:tavLst>
                                    </p:anim>
                                    <p:anim calcmode="lin" valueType="num">
                                      <p:cBhvr additive="base">
                                        <p:cTn id="25" dur="500" fill="hold"/>
                                        <p:tgtEl>
                                          <p:spTgt spid="409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100"/>
                                        </p:tgtEl>
                                        <p:attrNameLst>
                                          <p:attrName>style.visibility</p:attrName>
                                        </p:attrNameLst>
                                      </p:cBhvr>
                                      <p:to>
                                        <p:strVal val="visible"/>
                                      </p:to>
                                    </p:set>
                                    <p:anim calcmode="lin" valueType="num">
                                      <p:cBhvr additive="base">
                                        <p:cTn id="34" dur="500" fill="hold"/>
                                        <p:tgtEl>
                                          <p:spTgt spid="4100"/>
                                        </p:tgtEl>
                                        <p:attrNameLst>
                                          <p:attrName>ppt_x</p:attrName>
                                        </p:attrNameLst>
                                      </p:cBhvr>
                                      <p:tavLst>
                                        <p:tav tm="0">
                                          <p:val>
                                            <p:strVal val="#ppt_x"/>
                                          </p:val>
                                        </p:tav>
                                        <p:tav tm="100000">
                                          <p:val>
                                            <p:strVal val="#ppt_x"/>
                                          </p:val>
                                        </p:tav>
                                      </p:tavLst>
                                    </p:anim>
                                    <p:anim calcmode="lin" valueType="num">
                                      <p:cBhvr additive="base">
                                        <p:cTn id="35" dur="500" fill="hold"/>
                                        <p:tgtEl>
                                          <p:spTgt spid="410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a:t>
            </a:r>
            <a:r>
              <a:rPr kumimoji="0" lang="en-US" sz="1800" b="0" i="0" u="none" strike="noStrike" kern="1200" cap="none" spc="0" normalizeH="0" baseline="0" noProof="0" smtClean="0">
                <a:ln>
                  <a:noFill/>
                </a:ln>
                <a:solidFill>
                  <a:prstClr val="white"/>
                </a:solidFill>
                <a:effectLst/>
                <a:uLnTx/>
                <a:uFillTx/>
                <a:ea typeface="+mn-ea"/>
                <a:cs typeface="+mn-cs"/>
              </a:rPr>
              <a:t>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ea typeface="+mn-ea"/>
                <a:cs typeface="+mn-cs"/>
              </a:rPr>
              <a:t> </a:t>
            </a:r>
            <a:r>
              <a:rPr kumimoji="0" lang="en-US" sz="1800" b="0" i="0" u="none" strike="noStrike" kern="1200" cap="none" spc="0" normalizeH="0" baseline="0" noProof="0">
                <a:ln>
                  <a:noFill/>
                </a:ln>
                <a:solidFill>
                  <a:prstClr val="white"/>
                </a:solidFill>
                <a:effectLst/>
                <a:uLnTx/>
                <a:uFillTx/>
                <a:ea typeface="+mn-ea"/>
                <a:cs typeface="+mn-cs"/>
              </a:rPr>
              <a:t>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16" name="Rectangle 15"/>
          <p:cNvSpPr/>
          <p:nvPr/>
        </p:nvSpPr>
        <p:spPr>
          <a:xfrm>
            <a:off x="2940816" y="640688"/>
            <a:ext cx="111002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Những sự vật </a:t>
            </a:r>
            <a:r>
              <a:rPr kumimoji="0" lang="vi-VN"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được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 sánh với </a:t>
            </a:r>
            <a:r>
              <a:rPr kumimoji="0" lang="vi-VN"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nhau</a:t>
            </a:r>
            <a:r>
              <a:rPr kumimoji="0" lang="en-US"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3044240" y="2860071"/>
            <a:ext cx="2666764" cy="1500054"/>
          </a:xfrm>
          <a:prstGeom prst="rect">
            <a:avLst/>
          </a:prstGeom>
        </p:spPr>
      </p:pic>
      <p:pic>
        <p:nvPicPr>
          <p:cNvPr id="13" name="Picture 2" descr="Mơ thấy lửa cháy đánh con gì? Giải mã giấc mơ thấy lửa chá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073" y="2955507"/>
            <a:ext cx="2541672" cy="15000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gạo đang nở rộ: Đừng bỏ lỡ những bài thuốc chữa bệnh quý báu từ loại  cây quen thuộc này"/>
          <p:cNvPicPr>
            <a:picLocks noChangeAspect="1" noChangeArrowheads="1"/>
          </p:cNvPicPr>
          <p:nvPr/>
        </p:nvPicPr>
        <p:blipFill rotWithShape="1">
          <a:blip r:embed="rId6">
            <a:extLst>
              <a:ext uri="{28A0092B-C50C-407E-A947-70E740481C1C}">
                <a14:useLocalDpi xmlns:a14="http://schemas.microsoft.com/office/drawing/2010/main" val="0"/>
              </a:ext>
            </a:extLst>
          </a:blip>
          <a:srcRect t="9101" r="7158" b="10307"/>
          <a:stretch/>
        </p:blipFill>
        <p:spPr bwMode="auto">
          <a:xfrm>
            <a:off x="2987768" y="4455562"/>
            <a:ext cx="2714846" cy="16139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ến Ánh Đời Ngọn - Ảnh miễn phí trên Pixabay"/>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394073" y="4517824"/>
            <a:ext cx="2562740" cy="15516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8"/>
          <a:stretch>
            <a:fillRect/>
          </a:stretch>
        </p:blipFill>
        <p:spPr>
          <a:xfrm>
            <a:off x="3044240" y="1245508"/>
            <a:ext cx="2634115" cy="1566844"/>
          </a:xfrm>
          <a:prstGeom prst="rect">
            <a:avLst/>
          </a:prstGeom>
        </p:spPr>
      </p:pic>
      <p:pic>
        <p:nvPicPr>
          <p:cNvPr id="22" name="Picture 4" descr="Cây thông Noel khổng lồ thắp sáng nhờ 3,1 triệu bóng đèn LED - Báo Quảng  Bình điện tử"/>
          <p:cNvPicPr>
            <a:picLocks noChangeAspect="1" noChangeArrowheads="1"/>
          </p:cNvPicPr>
          <p:nvPr/>
        </p:nvPicPr>
        <p:blipFill rotWithShape="1">
          <a:blip r:embed="rId9">
            <a:extLst>
              <a:ext uri="{28A0092B-C50C-407E-A947-70E740481C1C}">
                <a14:useLocalDpi xmlns:a14="http://schemas.microsoft.com/office/drawing/2010/main" val="0"/>
              </a:ext>
            </a:extLst>
          </a:blip>
          <a:srcRect t="8408" b="45371"/>
          <a:stretch/>
        </p:blipFill>
        <p:spPr bwMode="auto">
          <a:xfrm>
            <a:off x="6394073" y="1162961"/>
            <a:ext cx="2541672" cy="169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399273"/>
      </p:ext>
    </p:extLst>
  </p:cSld>
  <p:clrMapOvr>
    <a:masterClrMapping/>
  </p:clrMapOvr>
  <p:transition spd="slow">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4"/>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5">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409309" y="5182342"/>
            <a:ext cx="7476727" cy="594202"/>
          </a:xfrm>
          <a:prstGeom prst="rect">
            <a:avLst/>
          </a:prstGeom>
        </p:spPr>
        <p:txBody>
          <a:bodyPr wrap="none">
            <a:spAutoFit/>
          </a:bodyPr>
          <a:lstStyle/>
          <a:p>
            <a:pPr algn="just">
              <a:lnSpc>
                <a:spcPct val="130000"/>
              </a:lnSpc>
              <a:spcBef>
                <a:spcPts val="300"/>
              </a:spcBef>
              <a:spcAft>
                <a:spcPts val="300"/>
              </a:spcAft>
            </a:pPr>
            <a:r>
              <a:rPr lang="nl-NL" sz="2800" b="1" i="1">
                <a:solidFill>
                  <a:srgbClr val="FF0000"/>
                </a:solidFill>
                <a:latin typeface="Arial" panose="020B0604020202020204" pitchFamily="34" charset="0"/>
                <a:ea typeface="Calibri" panose="020F0502020204030204" pitchFamily="34" charset="0"/>
                <a:cs typeface="Arial" panose="020B0604020202020204" pitchFamily="34" charset="0"/>
              </a:rPr>
              <a:t>Cây gạo – tháp đèn:  so sánh </a:t>
            </a:r>
            <a:r>
              <a:rPr lang="nl-NL" sz="2800" b="1" i="1" smtClean="0">
                <a:solidFill>
                  <a:srgbClr val="FF0000"/>
                </a:solidFill>
                <a:latin typeface="Arial" panose="020B0604020202020204" pitchFamily="34" charset="0"/>
                <a:ea typeface="Calibri" panose="020F0502020204030204" pitchFamily="34" charset="0"/>
                <a:cs typeface="Arial" panose="020B0604020202020204" pitchFamily="34" charset="0"/>
              </a:rPr>
              <a:t>về hình </a:t>
            </a:r>
            <a:r>
              <a:rPr lang="nl-NL" sz="2800" b="1" i="1">
                <a:solidFill>
                  <a:srgbClr val="FF0000"/>
                </a:solidFill>
                <a:latin typeface="Arial" panose="020B0604020202020204" pitchFamily="34" charset="0"/>
                <a:ea typeface="Calibri" panose="020F0502020204030204" pitchFamily="34" charset="0"/>
                <a:cs typeface="Arial" panose="020B0604020202020204" pitchFamily="34" charset="0"/>
              </a:rPr>
              <a:t>dạng</a:t>
            </a:r>
            <a:endParaRPr lang="en-US" sz="2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986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4"/>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376912" y="5094781"/>
            <a:ext cx="7864653" cy="522451"/>
          </a:xfrm>
          <a:prstGeom prst="rect">
            <a:avLst/>
          </a:prstGeom>
        </p:spPr>
        <p:txBody>
          <a:bodyPr wrap="none">
            <a:spAutoFit/>
          </a:bodyPr>
          <a:lstStyle/>
          <a:p>
            <a:pPr algn="just">
              <a:lnSpc>
                <a:spcPct val="130000"/>
              </a:lnSpc>
              <a:spcBef>
                <a:spcPts val="300"/>
              </a:spcBef>
              <a:spcAft>
                <a:spcPts val="300"/>
              </a:spcAft>
            </a:pPr>
            <a:r>
              <a:rPr lang="nl-NL" sz="2400" b="1" i="1">
                <a:solidFill>
                  <a:srgbClr val="FF0000"/>
                </a:solidFill>
                <a:latin typeface="Arial" panose="020B0604020202020204" pitchFamily="34" charset="0"/>
                <a:ea typeface="Calibri" panose="020F0502020204030204" pitchFamily="34" charset="0"/>
                <a:cs typeface="Arial" panose="020B0604020202020204" pitchFamily="34" charset="0"/>
              </a:rPr>
              <a:t>b</a:t>
            </a:r>
            <a:r>
              <a:rPr lang="nl-NL" sz="2400" b="1" i="1" smtClean="0">
                <a:solidFill>
                  <a:srgbClr val="FF0000"/>
                </a:solidFill>
                <a:latin typeface="Arial" panose="020B0604020202020204" pitchFamily="34" charset="0"/>
                <a:ea typeface="Calibri" panose="020F0502020204030204" pitchFamily="34" charset="0"/>
                <a:cs typeface="Arial" panose="020B0604020202020204" pitchFamily="34" charset="0"/>
              </a:rPr>
              <a:t>ông hoa- ngọn lửa hồng tươi:  </a:t>
            </a:r>
            <a:r>
              <a:rPr lang="nl-NL" sz="2400" b="1" i="1">
                <a:solidFill>
                  <a:srgbClr val="FF0000"/>
                </a:solidFill>
                <a:latin typeface="Arial" panose="020B0604020202020204" pitchFamily="34" charset="0"/>
                <a:ea typeface="Calibri" panose="020F0502020204030204" pitchFamily="34" charset="0"/>
                <a:cs typeface="Arial" panose="020B0604020202020204" pitchFamily="34" charset="0"/>
              </a:rPr>
              <a:t>so sánh </a:t>
            </a:r>
            <a:r>
              <a:rPr lang="nl-NL" sz="2400" b="1" i="1" smtClean="0">
                <a:solidFill>
                  <a:srgbClr val="FF0000"/>
                </a:solidFill>
                <a:latin typeface="Arial" panose="020B0604020202020204" pitchFamily="34" charset="0"/>
                <a:ea typeface="Calibri" panose="020F0502020204030204" pitchFamily="34" charset="0"/>
                <a:cs typeface="Arial" panose="020B0604020202020204" pitchFamily="34" charset="0"/>
              </a:rPr>
              <a:t>về màu sắc.</a:t>
            </a:r>
            <a:endParaRPr lang="en-US" sz="24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386479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1286</TotalTime>
  <Words>562</Words>
  <Application>Microsoft Office PowerPoint</Application>
  <PresentationFormat>Widescreen</PresentationFormat>
  <Paragraphs>174</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Cambria</vt:lpstr>
      <vt:lpstr>Circle</vt:lpstr>
      <vt:lpstr>等线</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56</cp:revision>
  <dcterms:created xsi:type="dcterms:W3CDTF">2022-05-21T09:20:50Z</dcterms:created>
  <dcterms:modified xsi:type="dcterms:W3CDTF">2025-02-17T02:58:13Z</dcterms:modified>
</cp:coreProperties>
</file>