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3"/>
  </p:notesMasterIdLst>
  <p:sldIdLst>
    <p:sldId id="476" r:id="rId2"/>
    <p:sldId id="457" r:id="rId3"/>
    <p:sldId id="472" r:id="rId4"/>
    <p:sldId id="473" r:id="rId5"/>
    <p:sldId id="474" r:id="rId6"/>
    <p:sldId id="475" r:id="rId7"/>
    <p:sldId id="477" r:id="rId8"/>
    <p:sldId id="433" r:id="rId9"/>
    <p:sldId id="468" r:id="rId10"/>
    <p:sldId id="415" r:id="rId11"/>
    <p:sldId id="441" r:id="rId12"/>
    <p:sldId id="466" r:id="rId13"/>
    <p:sldId id="448" r:id="rId14"/>
    <p:sldId id="444" r:id="rId15"/>
    <p:sldId id="465" r:id="rId16"/>
    <p:sldId id="469" r:id="rId17"/>
    <p:sldId id="460" r:id="rId18"/>
    <p:sldId id="471" r:id="rId19"/>
    <p:sldId id="464" r:id="rId20"/>
    <p:sldId id="470" r:id="rId21"/>
    <p:sldId id="4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F3FF"/>
    <a:srgbClr val="F3FFBF"/>
    <a:srgbClr val="F8C9FF"/>
    <a:srgbClr val="316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307E16-DCDD-4097-BE82-6BA4D315D4CD}" v="3" dt="2023-10-23T13:25:54.7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h Tuấn Hoàng" userId="90e09f45c964d8d5" providerId="LiveId" clId="{DF307E16-DCDD-4097-BE82-6BA4D315D4CD}"/>
    <pc:docChg chg="addSld modSld">
      <pc:chgData name="Anh Tuấn Hoàng" userId="90e09f45c964d8d5" providerId="LiveId" clId="{DF307E16-DCDD-4097-BE82-6BA4D315D4CD}" dt="2023-10-23T13:26:19.951" v="38" actId="20577"/>
      <pc:docMkLst>
        <pc:docMk/>
      </pc:docMkLst>
      <pc:sldChg chg="addSp modSp mod">
        <pc:chgData name="Anh Tuấn Hoàng" userId="90e09f45c964d8d5" providerId="LiveId" clId="{DF307E16-DCDD-4097-BE82-6BA4D315D4CD}" dt="2023-10-23T13:26:19.951" v="38" actId="20577"/>
        <pc:sldMkLst>
          <pc:docMk/>
          <pc:sldMk cId="1910202502" sldId="476"/>
        </pc:sldMkLst>
        <pc:spChg chg="add mod">
          <ac:chgData name="Anh Tuấn Hoàng" userId="90e09f45c964d8d5" providerId="LiveId" clId="{DF307E16-DCDD-4097-BE82-6BA4D315D4CD}" dt="2023-10-23T13:26:19.951" v="38" actId="20577"/>
          <ac:spMkLst>
            <pc:docMk/>
            <pc:sldMk cId="1910202502" sldId="476"/>
            <ac:spMk id="5" creationId="{F741C7B0-59F6-B19A-246B-D9BAD607B310}"/>
          </ac:spMkLst>
        </pc:spChg>
        <pc:picChg chg="mod">
          <ac:chgData name="Anh Tuấn Hoàng" userId="90e09f45c964d8d5" providerId="LiveId" clId="{DF307E16-DCDD-4097-BE82-6BA4D315D4CD}" dt="2023-10-23T13:26:10.768" v="23" actId="1076"/>
          <ac:picMkLst>
            <pc:docMk/>
            <pc:sldMk cId="1910202502" sldId="476"/>
            <ac:picMk id="2" creationId="{B9401587-C296-456B-9282-CA8B26E2A132}"/>
          </ac:picMkLst>
        </pc:picChg>
      </pc:sldChg>
      <pc:sldChg chg="modSp add mod">
        <pc:chgData name="Anh Tuấn Hoàng" userId="90e09f45c964d8d5" providerId="LiveId" clId="{DF307E16-DCDD-4097-BE82-6BA4D315D4CD}" dt="2023-10-23T11:12:31.393" v="17" actId="14100"/>
        <pc:sldMkLst>
          <pc:docMk/>
          <pc:sldMk cId="1537969999" sldId="477"/>
        </pc:sldMkLst>
        <pc:spChg chg="mod">
          <ac:chgData name="Anh Tuấn Hoàng" userId="90e09f45c964d8d5" providerId="LiveId" clId="{DF307E16-DCDD-4097-BE82-6BA4D315D4CD}" dt="2023-10-23T11:12:31.393" v="17" actId="14100"/>
          <ac:spMkLst>
            <pc:docMk/>
            <pc:sldMk cId="1537969999" sldId="477"/>
            <ac:spMk id="17" creationId="{00000000-0000-0000-0000-000000000000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12-23T03:10:47.6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6668 17004 0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55D60-302D-475F-9A54-631D6C10380B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E232E-4980-4662-8CBC-4A5D00F3F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ea typeface="宋体" panose="02010600030101010101" pitchFamily="2" charset="-122"/>
              </a:rPr>
              <a:pPr>
                <a:defRPr/>
              </a:pPr>
              <a:t>9</a:t>
            </a:fld>
            <a:endParaRPr lang="zh-CN" altLang="en-US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8370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94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5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Google Shape;8884;g5403dfd5a5_0_933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73059" name="Google Shape;8885;g5403dfd5a5_0_933:notes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919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9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7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30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3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8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0994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0132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31" r:id="rId6"/>
    <p:sldLayoutId id="2147483732" r:id="rId7"/>
    <p:sldLayoutId id="2147483733" r:id="rId8"/>
    <p:sldLayoutId id="214748373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microsoft.com/office/2007/relationships/media" Target="../media/media3.mp4"/><Relationship Id="rId7" Type="http://schemas.openxmlformats.org/officeDocument/2006/relationships/image" Target="../media/image13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video" Target="../media/media3.mp4"/><Relationship Id="rId9" Type="http://schemas.openxmlformats.org/officeDocument/2006/relationships/image" Target="../media/image15.png"/><Relationship Id="rId1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png"/><Relationship Id="rId3" Type="http://schemas.openxmlformats.org/officeDocument/2006/relationships/video" Target="NULL" TargetMode="External"/><Relationship Id="rId7" Type="http://schemas.openxmlformats.org/officeDocument/2006/relationships/image" Target="../media/image13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microsoft.com/office/2007/relationships/media" Target="../media/media4.mp4"/><Relationship Id="rId9" Type="http://schemas.openxmlformats.org/officeDocument/2006/relationships/image" Target="../media/image15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B5F64BF5-9221-474A-82FA-D3BD86B1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449818" y="-273879"/>
            <a:ext cx="4028902" cy="16081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3B69CBB-BA6B-4D6F-8D81-CFFD05AE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836936" y="-204046"/>
            <a:ext cx="3792966" cy="15139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401587-C296-456B-9282-CA8B26E2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88" y="378236"/>
            <a:ext cx="3737172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86B4E-1FF3-4789-9AA6-0D79B531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44" y="2011564"/>
            <a:ext cx="10931075" cy="2316681"/>
          </a:xfrm>
          <a:prstGeom prst="rect">
            <a:avLst/>
          </a:prstGeom>
        </p:spPr>
      </p:pic>
      <p:sp>
        <p:nvSpPr>
          <p:cNvPr id="5" name="文本框 18">
            <a:extLst>
              <a:ext uri="{FF2B5EF4-FFF2-40B4-BE49-F238E27FC236}">
                <a16:creationId xmlns:a16="http://schemas.microsoft.com/office/drawing/2014/main" id="{F741C7B0-59F6-B19A-246B-D9BAD607B310}"/>
              </a:ext>
            </a:extLst>
          </p:cNvPr>
          <p:cNvSpPr txBox="1"/>
          <p:nvPr/>
        </p:nvSpPr>
        <p:spPr>
          <a:xfrm>
            <a:off x="4218901" y="378236"/>
            <a:ext cx="50609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6600" b="1">
                <a:ln w="28575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Tuần 10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020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0" y="2175309"/>
            <a:ext cx="5168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HOẠT ĐỘNG 1: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</a:rPr>
              <a:t>TỪ CHỈ ĐẶC ĐIỂM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636" y="423549"/>
            <a:ext cx="11304184" cy="634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5020" y="567331"/>
            <a:ext cx="10789920" cy="599709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889185" y="576101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1082095" y="1781254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Có một giờ Văn như thế</a:t>
            </a:r>
          </a:p>
          <a:p>
            <a:r>
              <a:rPr lang="vi-VN" sz="2800" dirty="0"/>
              <a:t>Lớp em im phắc lặng nghe</a:t>
            </a:r>
          </a:p>
          <a:p>
            <a:r>
              <a:rPr lang="vi-VN" sz="2800" dirty="0"/>
              <a:t>Bài “Mẹ vắng nhà ngày bão”</a:t>
            </a:r>
          </a:p>
          <a:p>
            <a:r>
              <a:rPr lang="vi-VN" sz="2800" dirty="0"/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109980" y="1781254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Ai cũng nghĩ đến mẹ mình</a:t>
            </a:r>
          </a:p>
          <a:p>
            <a:r>
              <a:rPr lang="vi-VN" sz="2800" dirty="0"/>
              <a:t>Dịu dàng, đảm đang, tần tảo</a:t>
            </a:r>
          </a:p>
          <a:p>
            <a:r>
              <a:rPr lang="vi-VN" sz="2800" dirty="0"/>
              <a:t>Ai cũng thương thương bố mình</a:t>
            </a:r>
          </a:p>
          <a:p>
            <a:r>
              <a:rPr lang="vi-VN" sz="2800" dirty="0"/>
              <a:t>Vụng về chăm con ngày bão.</a:t>
            </a:r>
          </a:p>
          <a:p>
            <a:pPr algn="r"/>
            <a:r>
              <a:rPr lang="vi-VN" sz="2800" dirty="0"/>
              <a:t>(</a:t>
            </a:r>
            <a:r>
              <a:rPr lang="vi-VN" sz="2800" i="1" dirty="0"/>
              <a:t>Nguyễn Thị Mai</a:t>
            </a:r>
            <a:r>
              <a:rPr lang="vi-VN" sz="2800" dirty="0"/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336477" y="1109928"/>
            <a:ext cx="28707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6382" y="4155958"/>
            <a:ext cx="2408317" cy="1538313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 flipH="1">
            <a:off x="3658658" y="5869309"/>
            <a:ext cx="4878949" cy="494351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2568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530417" y="4398745"/>
            <a:ext cx="7279553" cy="1020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Rectangle 1"/>
          <p:cNvSpPr/>
          <p:nvPr/>
        </p:nvSpPr>
        <p:spPr>
          <a:xfrm>
            <a:off x="457888" y="392293"/>
            <a:ext cx="11304184" cy="634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5020" y="567331"/>
            <a:ext cx="10789920" cy="599709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889185" y="576101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từ chỉ đặc điểm có trong đoạn thơ dưới đây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1082095" y="1781254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</a:rPr>
              <a:t>Có một giờ Văn như thế</a:t>
            </a:r>
          </a:p>
          <a:p>
            <a:r>
              <a:rPr lang="vi-VN" sz="2800" dirty="0">
                <a:solidFill>
                  <a:srgbClr val="000000"/>
                </a:solidFill>
              </a:rPr>
              <a:t>Lớp em im phắc lặng nghe</a:t>
            </a:r>
          </a:p>
          <a:p>
            <a:r>
              <a:rPr lang="vi-VN" sz="2800" dirty="0">
                <a:solidFill>
                  <a:srgbClr val="000000"/>
                </a:solidFill>
              </a:rPr>
              <a:t>Bài “Mẹ vắng nhà ngày bão”</a:t>
            </a:r>
          </a:p>
          <a:p>
            <a:r>
              <a:rPr lang="vi-VN" sz="2800" dirty="0">
                <a:solidFill>
                  <a:srgbClr val="000000"/>
                </a:solidFill>
              </a:rPr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109980" y="1781254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</a:rPr>
              <a:t>Ai cũng nghĩ đến mẹ mình</a:t>
            </a:r>
          </a:p>
          <a:p>
            <a:r>
              <a:rPr lang="vi-VN" sz="2800" dirty="0">
                <a:solidFill>
                  <a:srgbClr val="000000"/>
                </a:solidFill>
              </a:rPr>
              <a:t>Dịu dàng, đảm đang, tần tảo</a:t>
            </a:r>
          </a:p>
          <a:p>
            <a:r>
              <a:rPr lang="vi-VN" sz="2800" dirty="0">
                <a:solidFill>
                  <a:srgbClr val="000000"/>
                </a:solidFill>
              </a:rPr>
              <a:t>Ai cũng thương thương bố mình</a:t>
            </a:r>
          </a:p>
          <a:p>
            <a:r>
              <a:rPr lang="vi-VN" sz="2800" dirty="0">
                <a:solidFill>
                  <a:srgbClr val="000000"/>
                </a:solidFill>
              </a:rPr>
              <a:t>Vụng về chăm con ngày bão.</a:t>
            </a:r>
          </a:p>
          <a:p>
            <a:pPr algn="r"/>
            <a:r>
              <a:rPr lang="vi-VN" sz="2800" dirty="0">
                <a:solidFill>
                  <a:srgbClr val="000000"/>
                </a:solidFill>
              </a:rPr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6196607" y="2640345"/>
            <a:ext cx="1378475" cy="66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9612888" y="2622258"/>
            <a:ext cx="1173853" cy="114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7832214" y="2633743"/>
            <a:ext cx="1523542" cy="132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6187673" y="3479982"/>
            <a:ext cx="1378475" cy="66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357512" y="4481427"/>
            <a:ext cx="8255376" cy="9833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TextBox 19"/>
          <p:cNvSpPr txBox="1"/>
          <p:nvPr/>
        </p:nvSpPr>
        <p:spPr>
          <a:xfrm>
            <a:off x="1554007" y="4596770"/>
            <a:ext cx="8378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Đảm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đang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tảo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r>
              <a:rPr lang="vi-VN" sz="2400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thường nói về người phụ nữ làm lụng vất vả, chăm lo cho gia đình</a:t>
            </a:r>
            <a:r>
              <a:rPr lang="en-US" sz="2400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357512" y="5762291"/>
            <a:ext cx="6813623" cy="6577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5" name="TextBox 24"/>
          <p:cNvSpPr txBox="1"/>
          <p:nvPr/>
        </p:nvSpPr>
        <p:spPr>
          <a:xfrm>
            <a:off x="1530417" y="5716519"/>
            <a:ext cx="6569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</a:rPr>
              <a:t>Vụng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về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r>
              <a:rPr lang="vi-VN" sz="2400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không thạo, không quen làm,...</a:t>
            </a:r>
            <a:endParaRPr lang="en-US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460401" y="2615656"/>
            <a:ext cx="1208888" cy="66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737930" y="3506549"/>
            <a:ext cx="1208888" cy="66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4146171" y="3513151"/>
            <a:ext cx="1208888" cy="66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6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/>
      <p:bldP spid="23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2175309"/>
            <a:ext cx="5168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HOẠT ĐỘNG 2: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</a:rPr>
              <a:t>CÂU KHIẾN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36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882" y="226846"/>
            <a:ext cx="11704320" cy="6337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2762" y="457201"/>
            <a:ext cx="1133856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646626" y="455252"/>
            <a:ext cx="869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1777586" y="1047845"/>
            <a:ext cx="9494875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xóa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dòng</a:t>
            </a:r>
            <a:r>
              <a:rPr lang="en-US" sz="3200" dirty="0">
                <a:latin typeface="+mj-lt"/>
              </a:rPr>
              <a:t> “</a:t>
            </a:r>
            <a:r>
              <a:rPr lang="en-US" sz="3200" dirty="0" err="1">
                <a:latin typeface="+mj-lt"/>
              </a:rPr>
              <a:t>Nấu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ăn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ngon</a:t>
            </a:r>
            <a:r>
              <a:rPr lang="en-US" sz="3200" dirty="0">
                <a:latin typeface="+mj-lt"/>
              </a:rPr>
              <a:t>” </a:t>
            </a:r>
            <a:r>
              <a:rPr lang="en-US" sz="3200" dirty="0" err="1">
                <a:latin typeface="+mj-lt"/>
              </a:rPr>
              <a:t>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A,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đẹp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nữa</a:t>
            </a:r>
            <a:r>
              <a:rPr lang="en-US" sz="3200" dirty="0">
                <a:latin typeface="+mj-lt"/>
              </a:rPr>
              <a:t> ạ!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cắm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tấm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thiệp</a:t>
            </a:r>
            <a:r>
              <a:rPr lang="en-US" sz="3200" dirty="0">
                <a:latin typeface="+mj-lt"/>
              </a:rPr>
              <a:t>.</a:t>
            </a:r>
          </a:p>
        </p:txBody>
      </p:sp>
      <p:pic>
        <p:nvPicPr>
          <p:cNvPr id="26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2825" y="4801703"/>
            <a:ext cx="1296207" cy="827952"/>
          </a:xfrm>
          <a:prstGeom prst="rect">
            <a:avLst/>
          </a:prstGeom>
        </p:spPr>
      </p:pic>
      <p:sp>
        <p:nvSpPr>
          <p:cNvPr id="27" name="Pentagon 26"/>
          <p:cNvSpPr/>
          <p:nvPr/>
        </p:nvSpPr>
        <p:spPr>
          <a:xfrm flipH="1">
            <a:off x="8010349" y="5707736"/>
            <a:ext cx="3281157" cy="494351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31194" y="3855571"/>
            <a:ext cx="2142229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083026" y="3819637"/>
            <a:ext cx="2142229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2023563" y="3819637"/>
            <a:ext cx="219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kể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5131882" y="3776133"/>
            <a:ext cx="219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cảm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562543" y="3819637"/>
            <a:ext cx="2709918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8785166" y="3772035"/>
            <a:ext cx="267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khiến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28" grpId="0" animBg="1"/>
      <p:bldP spid="15" grpId="0"/>
      <p:bldP spid="31" grpId="0"/>
      <p:bldP spid="33" grpId="0" animBg="1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6790" y="280502"/>
            <a:ext cx="11007634" cy="6409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967023" y="457201"/>
            <a:ext cx="869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4545427" y="5015038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</a:rPr>
              <a:t>Chị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xóa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dòng</a:t>
            </a:r>
            <a:r>
              <a:rPr lang="en-US" sz="2800" dirty="0">
                <a:latin typeface="Cambria" panose="02040503050406030204" pitchFamily="18" charset="0"/>
              </a:rPr>
              <a:t> “</a:t>
            </a:r>
            <a:r>
              <a:rPr lang="en-US" sz="2800" dirty="0" err="1">
                <a:latin typeface="Cambria" panose="02040503050406030204" pitchFamily="18" charset="0"/>
              </a:rPr>
              <a:t>Nấu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ăn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ngon</a:t>
            </a:r>
            <a:r>
              <a:rPr lang="en-US" sz="2800" dirty="0">
                <a:latin typeface="Cambria" panose="02040503050406030204" pitchFamily="18" charset="0"/>
              </a:rPr>
              <a:t>”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chị</a:t>
            </a:r>
            <a:r>
              <a:rPr lang="en-US" sz="2800" dirty="0">
                <a:latin typeface="Cambria" panose="02040503050406030204" pitchFamily="18" charset="0"/>
              </a:rPr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4443357" y="1840201"/>
            <a:ext cx="5893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</a:rPr>
              <a:t>Chị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cắm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cúi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thêm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tấm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thiệp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531513" y="3436105"/>
            <a:ext cx="39684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</a:rPr>
              <a:t>- A, </a:t>
            </a:r>
            <a:r>
              <a:rPr lang="en-US" sz="2800" dirty="0" err="1">
                <a:latin typeface="Cambria" panose="02040503050406030204" pitchFamily="18" charset="0"/>
              </a:rPr>
              <a:t>bố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rất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đẹp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trai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nữa</a:t>
            </a:r>
            <a:r>
              <a:rPr lang="en-US" sz="2800" dirty="0">
                <a:latin typeface="Cambria" panose="02040503050406030204" pitchFamily="18" charset="0"/>
              </a:rPr>
              <a:t> ạ!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731194" y="1798173"/>
            <a:ext cx="2142229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2023563" y="1762239"/>
            <a:ext cx="219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kể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754152" y="3430897"/>
            <a:ext cx="2142229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1754152" y="3344680"/>
            <a:ext cx="219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cảm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500809" y="5000263"/>
            <a:ext cx="2372613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1500809" y="4955466"/>
            <a:ext cx="2743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khiến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2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>
            <a:extLst>
              <a:ext uri="{FF2B5EF4-FFF2-40B4-BE49-F238E27FC236}">
                <a16:creationId xmlns:a16="http://schemas.microsoft.com/office/drawing/2014/main" id="{45F68E06-DF63-1EF3-3798-8935481FE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9" y="3492500"/>
            <a:ext cx="7132637" cy="264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CB6AB498-B602-32DD-3D37-BF33D1434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076" y="5392756"/>
            <a:ext cx="2025285" cy="156352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35C4D022-C92E-A31F-87BD-8EF2BA9E9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20400" y="5565983"/>
            <a:ext cx="1823492" cy="14077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041510" y="255006"/>
            <a:ext cx="8445850" cy="4325514"/>
            <a:chOff x="-1602931" y="-467918"/>
            <a:chExt cx="8445850" cy="4325514"/>
          </a:xfrm>
        </p:grpSpPr>
        <p:pic>
          <p:nvPicPr>
            <p:cNvPr id="21509" name="Picture 5">
              <a:extLst>
                <a:ext uri="{FF2B5EF4-FFF2-40B4-BE49-F238E27FC236}">
                  <a16:creationId xmlns:a16="http://schemas.microsoft.com/office/drawing/2014/main" id="{DA506434-FC2B-CC7A-49A0-634982C594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02931" y="-467918"/>
              <a:ext cx="8445850" cy="4325514"/>
            </a:xfrm>
            <a:prstGeom prst="rect">
              <a:avLst/>
            </a:prstGeom>
            <a:noFill/>
            <a:ln>
              <a:solidFill>
                <a:srgbClr val="C2F3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244172" y="17808"/>
              <a:ext cx="3272589" cy="954107"/>
            </a:xfrm>
            <a:prstGeom prst="rect">
              <a:avLst/>
            </a:prstGeom>
            <a:solidFill>
              <a:srgbClr val="C2F3FF"/>
            </a:solidFill>
            <a:ln>
              <a:solidFill>
                <a:srgbClr val="C2F3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chemeClr val="accent2"/>
                  </a:solidFill>
                </a:rPr>
                <a:t>Nêu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yêu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cầu</a:t>
              </a:r>
              <a:r>
                <a:rPr lang="en-US" sz="2800" dirty="0">
                  <a:solidFill>
                    <a:schemeClr val="accent2"/>
                  </a:solidFill>
                </a:rPr>
                <a:t>, </a:t>
              </a:r>
              <a:r>
                <a:rPr lang="en-US" sz="2800" dirty="0" err="1">
                  <a:solidFill>
                    <a:schemeClr val="accent2"/>
                  </a:solidFill>
                </a:rPr>
                <a:t>đề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nghị</a:t>
              </a:r>
              <a:r>
                <a:rPr lang="en-US" sz="2800" dirty="0">
                  <a:solidFill>
                    <a:schemeClr val="accent2"/>
                  </a:solidFill>
                </a:rPr>
                <a:t>, </a:t>
              </a:r>
              <a:r>
                <a:rPr lang="en-US" sz="2800" dirty="0" err="1">
                  <a:solidFill>
                    <a:schemeClr val="accent2"/>
                  </a:solidFill>
                </a:rPr>
                <a:t>mong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muốn</a:t>
              </a:r>
              <a:r>
                <a:rPr lang="en-US" sz="2800" dirty="0">
                  <a:solidFill>
                    <a:schemeClr val="accent2"/>
                  </a:solidFill>
                </a:rPr>
                <a:t>,..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90718" y="65520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02959" y="2327874"/>
            <a:ext cx="7650162" cy="2065338"/>
            <a:chOff x="3017839" y="19745"/>
            <a:chExt cx="7650162" cy="2065338"/>
          </a:xfrm>
        </p:grpSpPr>
        <p:pic>
          <p:nvPicPr>
            <p:cNvPr id="21510" name="Picture 6">
              <a:extLst>
                <a:ext uri="{FF2B5EF4-FFF2-40B4-BE49-F238E27FC236}">
                  <a16:creationId xmlns:a16="http://schemas.microsoft.com/office/drawing/2014/main" id="{F3AB2076-653C-BA7D-96A9-EB01F0166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7839" y="19745"/>
              <a:ext cx="7650162" cy="2065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584157" y="320777"/>
              <a:ext cx="3835588" cy="954107"/>
            </a:xfrm>
            <a:prstGeom prst="rect">
              <a:avLst/>
            </a:prstGeom>
            <a:solidFill>
              <a:srgbClr val="F3FFBF"/>
            </a:solidFill>
            <a:ln>
              <a:solidFill>
                <a:srgbClr val="F3FFB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chemeClr val="accent2"/>
                  </a:solidFill>
                </a:rPr>
                <a:t>Trong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câu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thường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có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từ</a:t>
              </a:r>
              <a:r>
                <a:rPr lang="en-US" sz="2800" dirty="0">
                  <a:solidFill>
                    <a:schemeClr val="accent2"/>
                  </a:solidFill>
                </a:rPr>
                <a:t>: “</a:t>
              </a:r>
              <a:r>
                <a:rPr lang="en-US" sz="2800" i="1" dirty="0" err="1">
                  <a:solidFill>
                    <a:schemeClr val="accent2"/>
                  </a:solidFill>
                </a:rPr>
                <a:t>đi</a:t>
              </a:r>
              <a:r>
                <a:rPr lang="en-US" sz="2800" i="1" dirty="0">
                  <a:solidFill>
                    <a:schemeClr val="accent2"/>
                  </a:solidFill>
                </a:rPr>
                <a:t>”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23999" y="2417763"/>
            <a:ext cx="4347411" cy="3319710"/>
            <a:chOff x="1523999" y="2417763"/>
            <a:chExt cx="4347411" cy="3319710"/>
          </a:xfrm>
        </p:grpSpPr>
        <p:sp>
          <p:nvSpPr>
            <p:cNvPr id="5" name="Rectangle 4"/>
            <p:cNvSpPr/>
            <p:nvPr/>
          </p:nvSpPr>
          <p:spPr>
            <a:xfrm>
              <a:off x="3414509" y="3664449"/>
              <a:ext cx="1231507" cy="509785"/>
            </a:xfrm>
            <a:prstGeom prst="rect">
              <a:avLst/>
            </a:prstGeom>
            <a:solidFill>
              <a:srgbClr val="F8C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0734DCD8-A453-7BFB-BABA-8525C440C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999" y="2417763"/>
              <a:ext cx="4347411" cy="3319710"/>
            </a:xfrm>
            <a:prstGeom prst="rect">
              <a:avLst/>
            </a:prstGeom>
            <a:noFill/>
            <a:ln>
              <a:solidFill>
                <a:srgbClr val="F8C9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657953" y="3776089"/>
              <a:ext cx="1722569" cy="584775"/>
            </a:xfrm>
            <a:prstGeom prst="rect">
              <a:avLst/>
            </a:prstGeom>
            <a:solidFill>
              <a:srgbClr val="F8C9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KHIẾN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3147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801189" y="618898"/>
            <a:ext cx="10431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các từ </a:t>
            </a:r>
            <a:r>
              <a:rPr lang="vi-VN" altLang="en-US" sz="3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hãy, đ</a:t>
            </a:r>
            <a:r>
              <a:rPr lang="en-US" altLang="en-US" sz="3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ừ</a:t>
            </a:r>
            <a:r>
              <a:rPr lang="vi-VN" altLang="en-US" sz="3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ng, chớ, đi, thôi, nào</a:t>
            </a:r>
            <a:r>
              <a:rPr lang="vi-VN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altLang="en-US" sz="3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 </a:t>
            </a:r>
            <a:r>
              <a:rPr lang="vi-VN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để đặt câu khiến trong mỗi tình huống dưới đây: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1660511" y="2023970"/>
            <a:ext cx="9572644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Nhờ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dẫn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bưu</a:t>
            </a:r>
            <a:r>
              <a:rPr lang="en-US" sz="3200" dirty="0"/>
              <a:t> </a:t>
            </a:r>
            <a:r>
              <a:rPr lang="en-US" sz="3200" dirty="0" err="1"/>
              <a:t>thiếp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trật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r>
              <a:rPr lang="en-US" sz="3200" dirty="0"/>
              <a:t> </a:t>
            </a:r>
            <a:r>
              <a:rPr lang="en-US" sz="3200" dirty="0" err="1"/>
              <a:t>phim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thăm</a:t>
            </a:r>
            <a:r>
              <a:rPr lang="en-US" sz="3200" dirty="0"/>
              <a:t> </a:t>
            </a:r>
            <a:r>
              <a:rPr lang="en-US" sz="3200" dirty="0" err="1"/>
              <a:t>quê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cuốn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2373134" y="5092825"/>
            <a:ext cx="9572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M</a:t>
            </a:r>
            <a:r>
              <a:rPr lang="en-US" sz="3200" dirty="0"/>
              <a:t>: </a:t>
            </a:r>
            <a:r>
              <a:rPr lang="en-US" sz="3200" dirty="0" err="1">
                <a:solidFill>
                  <a:srgbClr val="7030A0"/>
                </a:solidFill>
              </a:rPr>
              <a:t>Chị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hướng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dẫn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em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làm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bưu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thiếp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đi</a:t>
            </a:r>
            <a:r>
              <a:rPr lang="en-US" sz="3200" dirty="0">
                <a:solidFill>
                  <a:srgbClr val="7030A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100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4366" y="290052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3127" y="428326"/>
            <a:ext cx="10692736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120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5553778" y="611546"/>
            <a:ext cx="58141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các từ </a:t>
            </a:r>
            <a:r>
              <a:rPr lang="vi-VN" altLang="en-US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hãy, đ</a:t>
            </a:r>
            <a:r>
              <a:rPr lang="en-US" altLang="en-US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ừ</a:t>
            </a:r>
            <a:r>
              <a:rPr lang="vi-VN" altLang="en-US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ng, chớ, đi, thôi, nào</a:t>
            </a:r>
            <a:r>
              <a:rPr lang="vi-VN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altLang="en-US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 </a:t>
            </a:r>
            <a:r>
              <a:rPr lang="vi-VN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để đặt câu khiến trong mỗi tình huống dưới đây:</a:t>
            </a:r>
            <a:endParaRPr lang="en-US" alt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5426352" y="1974387"/>
            <a:ext cx="6068983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lphaLcPeriod"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Nhờ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người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thân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hướng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dẫn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làm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bưu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thiếp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AutoNum type="alphaLcPeriod"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Muốn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các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nhỏ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trật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tự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khi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xem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phim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trong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rạp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AutoNum type="alphaLcPeriod"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Muốn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mẹ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về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thăm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quê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AutoNum type="alphaLcPeriod"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Muốn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mẹ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mua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cuốn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truyện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mình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thích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6200594" y="4005171"/>
            <a:ext cx="9486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</a:rPr>
              <a:t>M</a:t>
            </a:r>
            <a:r>
              <a:rPr lang="en-US" sz="2000" dirty="0">
                <a:solidFill>
                  <a:srgbClr val="000000"/>
                </a:solidFill>
              </a:rPr>
              <a:t>: </a:t>
            </a:r>
            <a:r>
              <a:rPr lang="en-US" sz="2000" dirty="0" err="1">
                <a:solidFill>
                  <a:srgbClr val="7030A0"/>
                </a:solidFill>
              </a:rPr>
              <a:t>Chị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hướng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dãn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em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làm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bưu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thiếp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đi</a:t>
            </a:r>
            <a:r>
              <a:rPr lang="en-US" sz="2000" dirty="0">
                <a:solidFill>
                  <a:srgbClr val="7030A0"/>
                </a:solidFill>
              </a:rPr>
              <a:t>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3F690B-DAD4-457B-8A93-A3E54A11C8A8}"/>
              </a:ext>
            </a:extLst>
          </p:cNvPr>
          <p:cNvGrpSpPr/>
          <p:nvPr/>
        </p:nvGrpSpPr>
        <p:grpSpPr>
          <a:xfrm>
            <a:off x="1806220" y="2963386"/>
            <a:ext cx="3153995" cy="2327923"/>
            <a:chOff x="876438" y="831522"/>
            <a:chExt cx="4800601" cy="4298039"/>
          </a:xfrm>
        </p:grpSpPr>
        <p:sp>
          <p:nvSpPr>
            <p:cNvPr id="9" name="任意多边形: 形状 19">
              <a:extLst>
                <a:ext uri="{FF2B5EF4-FFF2-40B4-BE49-F238E27FC236}">
                  <a16:creationId xmlns:a16="http://schemas.microsoft.com/office/drawing/2014/main" id="{6D69AF08-FB90-4E92-926D-666376F19AE9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29F93F7-A55D-4544-A968-3531332F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sp>
        <p:nvSpPr>
          <p:cNvPr id="14" name="文本框 12">
            <a:extLst>
              <a:ext uri="{FF2B5EF4-FFF2-40B4-BE49-F238E27FC236}">
                <a16:creationId xmlns:a16="http://schemas.microsoft.com/office/drawing/2014/main" id="{3FCCB58F-E6AD-4CC8-B2C5-645FFB80A0E0}"/>
              </a:ext>
            </a:extLst>
          </p:cNvPr>
          <p:cNvSpPr txBox="1"/>
          <p:nvPr/>
        </p:nvSpPr>
        <p:spPr>
          <a:xfrm>
            <a:off x="1504003" y="4364141"/>
            <a:ext cx="3456212" cy="13607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THẢO LUẬN NHÓM ĐÔI</a:t>
            </a:r>
            <a:endParaRPr kumimoji="0" lang="zh-CN" altLang="en-US" sz="36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字魂105号-简雅黑"/>
            </a:endParaRPr>
          </a:p>
        </p:txBody>
      </p:sp>
      <p:pic>
        <p:nvPicPr>
          <p:cNvPr id="15" name="Picture 1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D69A2CA-035B-48FA-B5BA-AE579C7DEA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5506" r="7300" b="8065"/>
          <a:stretch/>
        </p:blipFill>
        <p:spPr>
          <a:xfrm>
            <a:off x="2208757" y="1211710"/>
            <a:ext cx="2320630" cy="193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9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287079" y="462090"/>
            <a:ext cx="11589487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44">
            <a:extLst>
              <a:ext uri="{FF2B5EF4-FFF2-40B4-BE49-F238E27FC236}">
                <a16:creationId xmlns:a16="http://schemas.microsoft.com/office/drawing/2014/main" id="{8D8BE592-6CED-4B63-BACA-F78064B8C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1162DBBC-9845-48A8-8412-4D69EF873E25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26C5E104-918C-4839-A656-3DB0E947B8BB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65BAAE-5714-484A-931E-3F90288AA57C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C585F9-EA54-4AE1-9BB5-95EDF58F98D6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173FF4-0942-4253-B205-F256DC0436C3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6494476" y="1552353"/>
            <a:ext cx="969580" cy="399827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B4F4137-0287-41EC-9BFA-6A897E895E2F}"/>
              </a:ext>
            </a:extLst>
          </p:cNvPr>
          <p:cNvSpPr/>
          <p:nvPr/>
        </p:nvSpPr>
        <p:spPr>
          <a:xfrm>
            <a:off x="7464056" y="1092409"/>
            <a:ext cx="3982142" cy="586714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4A2916-4B4F-4AC4-A356-F427B8E6DDF4}"/>
              </a:ext>
            </a:extLst>
          </p:cNvPr>
          <p:cNvCxnSpPr>
            <a:cxnSpLocks/>
          </p:cNvCxnSpPr>
          <p:nvPr/>
        </p:nvCxnSpPr>
        <p:spPr>
          <a:xfrm flipV="1">
            <a:off x="6618298" y="3902149"/>
            <a:ext cx="969580" cy="832521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3C2D508-1C47-4A93-9C81-4A049672A66C}"/>
              </a:ext>
            </a:extLst>
          </p:cNvPr>
          <p:cNvSpPr/>
          <p:nvPr/>
        </p:nvSpPr>
        <p:spPr>
          <a:xfrm>
            <a:off x="7589850" y="3295205"/>
            <a:ext cx="4014699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FC6647-963A-4548-B8CB-C085DC8E605A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969580" cy="552968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91C01907-5E83-4D9F-85AE-787367DDF9F0}"/>
              </a:ext>
            </a:extLst>
          </p:cNvPr>
          <p:cNvSpPr/>
          <p:nvPr/>
        </p:nvSpPr>
        <p:spPr>
          <a:xfrm>
            <a:off x="7341622" y="1991830"/>
            <a:ext cx="4262927" cy="103979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D75220B-0991-43C6-96AB-ABE471ED3471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608776" y="4706094"/>
            <a:ext cx="979102" cy="774082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C209F39-396C-4753-80EA-52A0E26BCED5}"/>
              </a:ext>
            </a:extLst>
          </p:cNvPr>
          <p:cNvSpPr/>
          <p:nvPr/>
        </p:nvSpPr>
        <p:spPr>
          <a:xfrm>
            <a:off x="7587879" y="5085408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3" grpId="0" animBg="1"/>
      <p:bldP spid="27" grpId="0" animBg="1"/>
      <p:bldP spid="29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B50DDC-22D2-47EF-B74A-D2AC287B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2465748"/>
            <a:ext cx="6779340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3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1337" y="914400"/>
            <a:ext cx="8432800" cy="749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4267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HOẠT ĐỘNG TIẾP NỐI: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54963" y="2203174"/>
            <a:ext cx="10693090" cy="210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3733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Luyện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sử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khiến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biểu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lộ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cảm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xúc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phù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khi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nói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viết</a:t>
            </a:r>
            <a:endParaRPr lang="en-US" altLang="en-US" sz="3733" kern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3733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Chuẩn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bị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luyện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Viết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văn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tả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đồ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vật</a:t>
            </a:r>
            <a:endParaRPr lang="en-US" altLang="en-US" sz="3733" i="1" kern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Viết tay 1">
                <a:extLst>
                  <a:ext uri="{FF2B5EF4-FFF2-40B4-BE49-F238E27FC236}">
                    <a16:creationId xmlns:a16="http://schemas.microsoft.com/office/drawing/2014/main" id="{F1AFC970-0BE8-4F3A-81E9-9B356A2E3FD8}"/>
                  </a:ext>
                </a:extLst>
              </p14:cNvPr>
              <p14:cNvContentPartPr/>
              <p14:nvPr/>
            </p14:nvContentPartPr>
            <p14:xfrm>
              <a:off x="2400480" y="6121440"/>
              <a:ext cx="360" cy="360"/>
            </p14:xfrm>
          </p:contentPart>
        </mc:Choice>
        <mc:Fallback xmlns="">
          <p:pic>
            <p:nvPicPr>
              <p:cNvPr id="2" name="Viết tay 1">
                <a:extLst>
                  <a:ext uri="{FF2B5EF4-FFF2-40B4-BE49-F238E27FC236}">
                    <a16:creationId xmlns:a16="http://schemas.microsoft.com/office/drawing/2014/main" id="{F1AFC970-0BE8-4F3A-81E9-9B356A2E3FD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1120" y="61120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88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09431" y="2091789"/>
            <a:ext cx="540263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 HẸN </a:t>
            </a: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GẶP LẠI!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105号-简雅黑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5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10416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4800">
                  <a:solidFill>
                    <a:prstClr val="white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556251" y="2133600"/>
            <a:ext cx="9055556" cy="27642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  <a:defRPr/>
            </a:pPr>
            <a:r>
              <a:rPr lang="en-US" sz="3600" dirty="0" err="1">
                <a:solidFill>
                  <a:srgbClr val="FF0000"/>
                </a:solidFill>
              </a:rPr>
              <a:t>Trò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chơi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sẽ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có</a:t>
            </a:r>
            <a:r>
              <a:rPr lang="en-US" sz="3600" dirty="0">
                <a:solidFill>
                  <a:srgbClr val="FF0000"/>
                </a:solidFill>
              </a:rPr>
              <a:t> 6 </a:t>
            </a:r>
            <a:r>
              <a:rPr lang="en-US" sz="3600" dirty="0" err="1">
                <a:solidFill>
                  <a:srgbClr val="FF0000"/>
                </a:solidFill>
              </a:rPr>
              <a:t>câu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hỏi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trắc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nghiệm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  <a:p>
            <a:pPr algn="ctr">
              <a:lnSpc>
                <a:spcPct val="128000"/>
              </a:lnSpc>
              <a:defRPr/>
            </a:pPr>
            <a:r>
              <a:rPr lang="en-US" sz="3600" dirty="0" err="1">
                <a:solidFill>
                  <a:srgbClr val="FF0000"/>
                </a:solidFill>
              </a:rPr>
              <a:t>Để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lời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câu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hỏi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này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em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hãy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đưa</a:t>
            </a:r>
            <a:r>
              <a:rPr lang="en-US" sz="3600" dirty="0">
                <a:solidFill>
                  <a:srgbClr val="FF0000"/>
                </a:solidFill>
              </a:rPr>
              <a:t> ra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 err="1">
                <a:solidFill>
                  <a:srgbClr val="FF0000"/>
                </a:solidFill>
              </a:rPr>
              <a:t>kí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hiệu</a:t>
            </a:r>
            <a:r>
              <a:rPr lang="en-US" sz="3600" dirty="0">
                <a:solidFill>
                  <a:srgbClr val="FF0000"/>
                </a:solidFill>
              </a:rPr>
              <a:t> KÉO - BÚA - BAO </a:t>
            </a:r>
            <a:r>
              <a:rPr lang="en-US" sz="3600" dirty="0" err="1">
                <a:solidFill>
                  <a:srgbClr val="FF0000"/>
                </a:solidFill>
              </a:rPr>
              <a:t>chứa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đáp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đúng</a:t>
            </a: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 err="1">
                <a:solidFill>
                  <a:srgbClr val="FF0000"/>
                </a:solidFill>
              </a:rPr>
              <a:t>mà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em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tìm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được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trước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lớp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nhé</a:t>
            </a:r>
            <a:r>
              <a:rPr lang="en-US" sz="36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7806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513217"/>
            <a:ext cx="826266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4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“Bông hoa này đẹp quá!” </a:t>
            </a:r>
            <a:r>
              <a:rPr lang="pt-BR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 loại câu: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 thanh</a:t>
            </a:r>
            <a:b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96599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48280" y="432955"/>
            <a:ext cx="8238640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từ chỉ đặc điểm: </a:t>
            </a:r>
          </a:p>
          <a:p>
            <a:r>
              <a:rPr lang="pt-BR" sz="4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“xanh mát, học sinh, chạy nhảy</a:t>
            </a:r>
            <a:r>
              <a:rPr lang="pt-BR" sz="4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en-US" sz="4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xanh</a:t>
              </a:r>
              <a:r>
                <a:rPr lang="en-US" sz="3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 </a:t>
              </a: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mát</a:t>
              </a: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học</a:t>
              </a:r>
              <a:r>
                <a:rPr lang="en-US" sz="3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 </a:t>
              </a: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sinh</a:t>
              </a: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3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71196" y="5880726"/>
            <a:ext cx="22878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rPr>
              <a:t>chạy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rPr>
              <a:t>nhảy</a:t>
            </a:r>
            <a:endParaRPr lang="en-US" sz="3600" dirty="0">
              <a:solidFill>
                <a:prstClr val="black">
                  <a:lumMod val="75000"/>
                  <a:lumOff val="25000"/>
                </a:prstClr>
              </a:solidFill>
              <a:latin typeface="#9Slide02 Tieu de dai"/>
            </a:endParaRPr>
          </a:p>
        </p:txBody>
      </p:sp>
    </p:spTree>
    <p:extLst>
      <p:ext uri="{BB962C8B-B14F-4D97-AF65-F5344CB8AC3E}">
        <p14:creationId xmlns:p14="http://schemas.microsoft.com/office/powerpoint/2010/main" val="391040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97071" y="2091789"/>
            <a:ext cx="52824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KHÁM PHÁ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105号-简雅黑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796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B5F64BF5-9221-474A-82FA-D3BD86B1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449818" y="-273879"/>
            <a:ext cx="4028902" cy="16081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3B69CBB-BA6B-4D6F-8D81-CFFD05AE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836936" y="-204046"/>
            <a:ext cx="3792966" cy="15139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401587-C296-456B-9282-CA8B26E2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903" y="725197"/>
            <a:ext cx="3737172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86B4E-1FF3-4789-9AA6-0D79B531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44" y="2011564"/>
            <a:ext cx="10931075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528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03322" y="68862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962" y="4125649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44" y="1905000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686" y="3041634"/>
            <a:ext cx="7377314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9454" y="2065104"/>
            <a:ext cx="6085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FF"/>
                </a:solidFill>
              </a:rPr>
              <a:t>Tìm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được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từ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chỉ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đặc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điểm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trong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đoạn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15267" y="3163732"/>
            <a:ext cx="63825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>
                <a:solidFill>
                  <a:srgbClr val="0000FF"/>
                </a:solidFill>
              </a:rPr>
              <a:t>Nhận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câu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khiến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đặt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được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câu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khiến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trong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các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tình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huống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khác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nhau</a:t>
            </a:r>
            <a:r>
              <a:rPr lang="nl-NL" sz="2000" dirty="0">
                <a:solidFill>
                  <a:srgbClr val="0000FF"/>
                </a:solidFill>
              </a:rPr>
              <a:t>.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9625" y="4397137"/>
            <a:ext cx="63582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sử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dụng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câu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khiến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để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biểu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lộ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cảm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xúc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phù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hợp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3158966" y="2032438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20350" y="420532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46920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</TotalTime>
  <Words>691</Words>
  <Application>Microsoft Office PowerPoint</Application>
  <PresentationFormat>Widescreen</PresentationFormat>
  <Paragraphs>100</Paragraphs>
  <Slides>21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宋体</vt:lpstr>
      <vt:lpstr>#9Slide02 Noi dung dai</vt:lpstr>
      <vt:lpstr>#9Slide02 Tieu de dai</vt:lpstr>
      <vt:lpstr>Arial</vt:lpstr>
      <vt:lpstr>Arial-Rounded</vt:lpstr>
      <vt:lpstr>Calibri</vt:lpstr>
      <vt:lpstr>Cambria</vt:lpstr>
      <vt:lpstr>Coiny</vt:lpstr>
      <vt:lpstr>等线</vt:lpstr>
      <vt:lpstr>iCiel Cadena</vt:lpstr>
      <vt:lpstr>Nunito</vt:lpstr>
      <vt:lpstr>字魂105号-简雅黑</vt:lpstr>
      <vt:lpstr>站酷快乐体2016修订版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43</cp:revision>
  <dcterms:created xsi:type="dcterms:W3CDTF">2022-07-28T23:11:30Z</dcterms:created>
  <dcterms:modified xsi:type="dcterms:W3CDTF">2025-11-26T02:25:58Z</dcterms:modified>
</cp:coreProperties>
</file>