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3" r:id="rId3"/>
    <p:sldId id="2007577194" r:id="rId4"/>
    <p:sldId id="2007577195" r:id="rId5"/>
    <p:sldId id="256" r:id="rId6"/>
    <p:sldId id="2007577196" r:id="rId7"/>
    <p:sldId id="2007577197" r:id="rId8"/>
    <p:sldId id="2007577198" r:id="rId9"/>
    <p:sldId id="2007577199" r:id="rId10"/>
    <p:sldId id="2007577200" r:id="rId11"/>
    <p:sldId id="2007577201" r:id="rId12"/>
    <p:sldId id="20075772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autoAdjust="0"/>
    <p:restoredTop sz="94660"/>
  </p:normalViewPr>
  <p:slideViewPr>
    <p:cSldViewPr snapToGrid="0">
      <p:cViewPr varScale="1">
        <p:scale>
          <a:sx n="63" d="100"/>
          <a:sy n="63" d="100"/>
        </p:scale>
        <p:origin x="8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AE00-5FED-943E-0AA3-3B0C1E8BBC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34C9DF-84A0-D7A7-F0F9-A1BB04D7A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1113DC-FAFE-2EF0-90B2-89040C35FFBB}"/>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2C844FD4-484C-8C1A-1294-022A9F5E1C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CCAAF-4726-6617-8248-CFA09CEEC415}"/>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883580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2A1C-16A7-6512-C828-D2673113C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8B37A4-8E03-0231-BAB7-2CFEC5A719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6B4B5-8423-85A8-DC45-54420D2124F4}"/>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4ABF34F2-310E-F932-ECB2-890B4276ED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09496-6211-B95F-B1A5-DEE2BFD453D4}"/>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247286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696DFC-0DFA-8B52-AD0B-AA71D50FF7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F1431-8C8C-3AC4-45D0-9A368FC28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E6FE3-8767-7B6D-75B4-7F47B35FA671}"/>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906DACFA-9611-1847-D053-72085D921B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030F5-4EC4-46C5-C4A9-DC90EE05B1AC}"/>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3491806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8FCE-8162-26C6-1ED7-494DC17956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543D3E-9542-6AAD-33A8-C3B8E74C9F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16BE8-A540-DFBC-FBDC-1DED434CA5BE}"/>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65DA41C4-D1FB-4C91-7487-1B64A3F6B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805F2-6003-F400-DCA6-61C16BE05232}"/>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283584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8E5C-9DC3-8ED4-B52F-500926696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D3EA2-5E6C-672E-D955-3AE111B8E01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6CE4BE-0B00-1148-C1E1-CD13982C03C4}"/>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7E64BA94-2268-9960-D719-9A5B7607B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557C0-6406-64C2-455F-18A230C33E7F}"/>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142009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542B-6280-0FCB-B281-77E14575F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FAB234-F12A-98F7-C755-C0D2C0CB3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E7A9C-D66B-75A3-3DDC-997471CECE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CFF3E-E81A-9312-3C61-AD3579D9C802}"/>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6" name="Footer Placeholder 5">
            <a:extLst>
              <a:ext uri="{FF2B5EF4-FFF2-40B4-BE49-F238E27FC236}">
                <a16:creationId xmlns:a16="http://schemas.microsoft.com/office/drawing/2014/main" id="{193F689D-1924-59F2-A56F-E65F5129A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806B5C-B67C-54C5-C889-25F84117462D}"/>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628395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D6EB-2691-F2AE-53B0-27FAF22A6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616E16-C6DB-2D2A-C775-4C733F18E4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5F5BE-2B26-EE20-7420-92C946B60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B7C3E1-5D0E-F7A7-0ABF-E4EBFEF6E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2DF3EA-A37A-A8C6-522F-5EF8DA26C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6AD192-D66A-9B8A-FC12-4374827737EA}"/>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8" name="Footer Placeholder 7">
            <a:extLst>
              <a:ext uri="{FF2B5EF4-FFF2-40B4-BE49-F238E27FC236}">
                <a16:creationId xmlns:a16="http://schemas.microsoft.com/office/drawing/2014/main" id="{55E4F292-2BD1-DACA-16E8-09D158240F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1550A-BD5A-9569-810C-1F659DACFA7F}"/>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534021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FFCDF-9F33-BDE2-5A91-7CD073BF5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CC2428-4141-5945-2D02-4D60610F0381}"/>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4" name="Footer Placeholder 3">
            <a:extLst>
              <a:ext uri="{FF2B5EF4-FFF2-40B4-BE49-F238E27FC236}">
                <a16:creationId xmlns:a16="http://schemas.microsoft.com/office/drawing/2014/main" id="{295D53E6-364A-5731-B5FE-559B402F0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15FC25-1B6F-CC20-9203-09AB4BD8FD02}"/>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381278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4014CA-F22E-56CC-B6A7-F3BDB7EA7E31}"/>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3" name="Footer Placeholder 2">
            <a:extLst>
              <a:ext uri="{FF2B5EF4-FFF2-40B4-BE49-F238E27FC236}">
                <a16:creationId xmlns:a16="http://schemas.microsoft.com/office/drawing/2014/main" id="{6DB99C40-7E52-D679-091D-8E166A308C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80B496-8B9F-EBE4-44A6-930BEACCE95B}"/>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166504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8622-E4F3-9059-1D94-343FEE061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18FE19-7CC8-2F1E-D911-32FC0D4AB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F4FBF2-3DAA-85B5-A34E-60747A022B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EB4B9-7243-7746-6139-159121080747}"/>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6" name="Footer Placeholder 5">
            <a:extLst>
              <a:ext uri="{FF2B5EF4-FFF2-40B4-BE49-F238E27FC236}">
                <a16:creationId xmlns:a16="http://schemas.microsoft.com/office/drawing/2014/main" id="{07EFDF5F-D72C-ECAF-0C6D-7CBD9BEE8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A86E4-EC61-4747-F88F-730D1E787D03}"/>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418400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8020-4950-D08C-3E24-5FDCA9626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A43D4E-A103-BD15-8F12-0A618103F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10C695-B12E-1595-3728-610712BA91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552865-9EF4-6C50-60BB-05D7A1163653}"/>
              </a:ext>
            </a:extLst>
          </p:cNvPr>
          <p:cNvSpPr>
            <a:spLocks noGrp="1"/>
          </p:cNvSpPr>
          <p:nvPr>
            <p:ph type="dt" sz="half" idx="10"/>
          </p:nvPr>
        </p:nvSpPr>
        <p:spPr/>
        <p:txBody>
          <a:bodyPr/>
          <a:lstStyle/>
          <a:p>
            <a:fld id="{E0947826-C640-4A97-9FEE-D43C0BA20113}" type="datetimeFigureOut">
              <a:rPr lang="en-US" smtClean="0"/>
              <a:t>5/7/2025</a:t>
            </a:fld>
            <a:endParaRPr lang="en-US"/>
          </a:p>
        </p:txBody>
      </p:sp>
      <p:sp>
        <p:nvSpPr>
          <p:cNvPr id="6" name="Footer Placeholder 5">
            <a:extLst>
              <a:ext uri="{FF2B5EF4-FFF2-40B4-BE49-F238E27FC236}">
                <a16:creationId xmlns:a16="http://schemas.microsoft.com/office/drawing/2014/main" id="{514D402E-8864-C3E8-2D48-691321B63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3A05A-7D04-9009-A082-8FCFA594B64C}"/>
              </a:ext>
            </a:extLst>
          </p:cNvPr>
          <p:cNvSpPr>
            <a:spLocks noGrp="1"/>
          </p:cNvSpPr>
          <p:nvPr>
            <p:ph type="sldNum" sz="quarter" idx="12"/>
          </p:nvPr>
        </p:nvSpPr>
        <p:spPr/>
        <p:txBody>
          <a:bodyPr/>
          <a:lstStyle/>
          <a:p>
            <a:fld id="{AE613BB6-600C-470F-8F22-3B2575AEB4CC}" type="slidenum">
              <a:rPr lang="en-US" smtClean="0"/>
              <a:t>‹#›</a:t>
            </a:fld>
            <a:endParaRPr lang="en-US"/>
          </a:p>
        </p:txBody>
      </p:sp>
    </p:spTree>
    <p:extLst>
      <p:ext uri="{BB962C8B-B14F-4D97-AF65-F5344CB8AC3E}">
        <p14:creationId xmlns:p14="http://schemas.microsoft.com/office/powerpoint/2010/main" val="98520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58A9B-CC12-B5E6-05A1-C91E6E698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FB7F9-C59B-060C-DD2E-1CEEC4E635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F7883-3B67-C70B-E5A7-6030D7D6E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947826-C640-4A97-9FEE-D43C0BA20113}" type="datetimeFigureOut">
              <a:rPr lang="en-US" smtClean="0"/>
              <a:t>5/7/2025</a:t>
            </a:fld>
            <a:endParaRPr lang="en-US"/>
          </a:p>
        </p:txBody>
      </p:sp>
      <p:sp>
        <p:nvSpPr>
          <p:cNvPr id="5" name="Footer Placeholder 4">
            <a:extLst>
              <a:ext uri="{FF2B5EF4-FFF2-40B4-BE49-F238E27FC236}">
                <a16:creationId xmlns:a16="http://schemas.microsoft.com/office/drawing/2014/main" id="{5A98097C-91F0-3052-5778-CFCCDD8B8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06BCC4F-A5E0-1370-010B-0C0910290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E613BB6-600C-470F-8F22-3B2575AEB4CC}" type="slidenum">
              <a:rPr lang="en-US" smtClean="0"/>
              <a:t>‹#›</a:t>
            </a:fld>
            <a:endParaRPr lang="en-US"/>
          </a:p>
        </p:txBody>
      </p:sp>
    </p:spTree>
    <p:extLst>
      <p:ext uri="{BB962C8B-B14F-4D97-AF65-F5344CB8AC3E}">
        <p14:creationId xmlns:p14="http://schemas.microsoft.com/office/powerpoint/2010/main" val="1737862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colorful flowers&#10;&#10;Description automatically generated">
            <a:extLst>
              <a:ext uri="{FF2B5EF4-FFF2-40B4-BE49-F238E27FC236}">
                <a16:creationId xmlns:a16="http://schemas.microsoft.com/office/drawing/2014/main" id="{7898352A-A3C8-44C7-3C7B-C11CB6179743}"/>
              </a:ext>
            </a:extLst>
          </p:cNvPr>
          <p:cNvPicPr>
            <a:picLocks noChangeAspect="1"/>
          </p:cNvPicPr>
          <p:nvPr/>
        </p:nvPicPr>
        <p:blipFill rotWithShape="1">
          <a:blip r:embed="rId2">
            <a:extLst>
              <a:ext uri="{28A0092B-C50C-407E-A947-70E740481C1C}">
                <a14:useLocalDpi xmlns:a14="http://schemas.microsoft.com/office/drawing/2010/main" val="0"/>
              </a:ext>
            </a:extLst>
          </a:blip>
          <a:srcRect b="7831"/>
          <a:stretch/>
        </p:blipFill>
        <p:spPr>
          <a:xfrm flipH="1">
            <a:off x="2558905" y="2317971"/>
            <a:ext cx="5539740" cy="4540029"/>
          </a:xfrm>
          <a:prstGeom prst="rect">
            <a:avLst/>
          </a:prstGeom>
        </p:spPr>
      </p:pic>
      <p:sp>
        <p:nvSpPr>
          <p:cNvPr id="6" name="Rectangle: Rounded Corners 2">
            <a:extLst>
              <a:ext uri="{FF2B5EF4-FFF2-40B4-BE49-F238E27FC236}">
                <a16:creationId xmlns:a16="http://schemas.microsoft.com/office/drawing/2014/main" id="{8BB9202B-276D-805F-ECC3-38451271DC57}"/>
              </a:ext>
            </a:extLst>
          </p:cNvPr>
          <p:cNvSpPr/>
          <p:nvPr/>
        </p:nvSpPr>
        <p:spPr>
          <a:xfrm>
            <a:off x="3442027" y="1748590"/>
            <a:ext cx="8465318" cy="4057850"/>
          </a:xfrm>
          <a:custGeom>
            <a:avLst/>
            <a:gdLst>
              <a:gd name="connsiteX0" fmla="*/ 0 w 8465318"/>
              <a:gd name="connsiteY0" fmla="*/ 676322 h 4057850"/>
              <a:gd name="connsiteX1" fmla="*/ 676322 w 8465318"/>
              <a:gd name="connsiteY1" fmla="*/ 0 h 4057850"/>
              <a:gd name="connsiteX2" fmla="*/ 7788996 w 8465318"/>
              <a:gd name="connsiteY2" fmla="*/ 0 h 4057850"/>
              <a:gd name="connsiteX3" fmla="*/ 8465318 w 8465318"/>
              <a:gd name="connsiteY3" fmla="*/ 676322 h 4057850"/>
              <a:gd name="connsiteX4" fmla="*/ 8465318 w 8465318"/>
              <a:gd name="connsiteY4" fmla="*/ 3381528 h 4057850"/>
              <a:gd name="connsiteX5" fmla="*/ 7788996 w 8465318"/>
              <a:gd name="connsiteY5" fmla="*/ 4057850 h 4057850"/>
              <a:gd name="connsiteX6" fmla="*/ 676322 w 8465318"/>
              <a:gd name="connsiteY6" fmla="*/ 4057850 h 4057850"/>
              <a:gd name="connsiteX7" fmla="*/ 0 w 8465318"/>
              <a:gd name="connsiteY7" fmla="*/ 3381528 h 4057850"/>
              <a:gd name="connsiteX8" fmla="*/ 0 w 8465318"/>
              <a:gd name="connsiteY8" fmla="*/ 676322 h 40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057850" fill="none" extrusionOk="0">
                <a:moveTo>
                  <a:pt x="0" y="676322"/>
                </a:moveTo>
                <a:cubicBezTo>
                  <a:pt x="-50925" y="294563"/>
                  <a:pt x="356276" y="43733"/>
                  <a:pt x="676322" y="0"/>
                </a:cubicBezTo>
                <a:cubicBezTo>
                  <a:pt x="2773856" y="130954"/>
                  <a:pt x="5732192" y="43574"/>
                  <a:pt x="7788996" y="0"/>
                </a:cubicBezTo>
                <a:cubicBezTo>
                  <a:pt x="8168351" y="8984"/>
                  <a:pt x="8510721" y="358416"/>
                  <a:pt x="8465318" y="676322"/>
                </a:cubicBezTo>
                <a:cubicBezTo>
                  <a:pt x="8314879" y="968698"/>
                  <a:pt x="8551197" y="2059140"/>
                  <a:pt x="8465318" y="3381528"/>
                </a:cubicBezTo>
                <a:cubicBezTo>
                  <a:pt x="8406621" y="3764689"/>
                  <a:pt x="8122943" y="4030544"/>
                  <a:pt x="7788996" y="4057850"/>
                </a:cubicBezTo>
                <a:cubicBezTo>
                  <a:pt x="6359490" y="4213047"/>
                  <a:pt x="3745867" y="4220870"/>
                  <a:pt x="676322" y="4057850"/>
                </a:cubicBezTo>
                <a:cubicBezTo>
                  <a:pt x="304261" y="4038084"/>
                  <a:pt x="-51849" y="3785325"/>
                  <a:pt x="0" y="3381528"/>
                </a:cubicBezTo>
                <a:cubicBezTo>
                  <a:pt x="64656" y="2675054"/>
                  <a:pt x="-17807" y="1456522"/>
                  <a:pt x="0" y="676322"/>
                </a:cubicBezTo>
                <a:close/>
              </a:path>
              <a:path w="8465318" h="4057850" stroke="0" extrusionOk="0">
                <a:moveTo>
                  <a:pt x="0" y="676322"/>
                </a:moveTo>
                <a:cubicBezTo>
                  <a:pt x="-27294" y="285964"/>
                  <a:pt x="259816" y="16133"/>
                  <a:pt x="676322" y="0"/>
                </a:cubicBezTo>
                <a:cubicBezTo>
                  <a:pt x="2429944" y="132882"/>
                  <a:pt x="4391777" y="-84951"/>
                  <a:pt x="7788996" y="0"/>
                </a:cubicBezTo>
                <a:cubicBezTo>
                  <a:pt x="8131398" y="30390"/>
                  <a:pt x="8459925" y="332610"/>
                  <a:pt x="8465318" y="676322"/>
                </a:cubicBezTo>
                <a:cubicBezTo>
                  <a:pt x="8485505" y="1787255"/>
                  <a:pt x="8617798" y="2977652"/>
                  <a:pt x="8465318" y="3381528"/>
                </a:cubicBezTo>
                <a:cubicBezTo>
                  <a:pt x="8537621" y="3763627"/>
                  <a:pt x="8178779" y="4024385"/>
                  <a:pt x="7788996" y="4057850"/>
                </a:cubicBezTo>
                <a:cubicBezTo>
                  <a:pt x="4779342" y="4145489"/>
                  <a:pt x="3949343" y="3985171"/>
                  <a:pt x="676322" y="4057850"/>
                </a:cubicBezTo>
                <a:cubicBezTo>
                  <a:pt x="299019" y="4021790"/>
                  <a:pt x="-7601" y="3765613"/>
                  <a:pt x="0" y="3381528"/>
                </a:cubicBezTo>
                <a:cubicBezTo>
                  <a:pt x="-38581" y="2176178"/>
                  <a:pt x="63341" y="1465779"/>
                  <a:pt x="0" y="676322"/>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A cartoon bee standing next to a beehive&#10;&#10;Description automatically generated">
            <a:extLst>
              <a:ext uri="{FF2B5EF4-FFF2-40B4-BE49-F238E27FC236}">
                <a16:creationId xmlns:a16="http://schemas.microsoft.com/office/drawing/2014/main" id="{9B3603BB-FD9A-B84D-86D9-C94BE0F9B55A}"/>
              </a:ext>
            </a:extLst>
          </p:cNvPr>
          <p:cNvPicPr>
            <a:picLocks noChangeAspect="1"/>
          </p:cNvPicPr>
          <p:nvPr/>
        </p:nvPicPr>
        <p:blipFill rotWithShape="1">
          <a:blip r:embed="rId3">
            <a:extLst>
              <a:ext uri="{28A0092B-C50C-407E-A947-70E740481C1C}">
                <a14:useLocalDpi xmlns:a14="http://schemas.microsoft.com/office/drawing/2010/main" val="0"/>
              </a:ext>
            </a:extLst>
          </a:blip>
          <a:srcRect b="11415"/>
          <a:stretch/>
        </p:blipFill>
        <p:spPr>
          <a:xfrm flipH="1">
            <a:off x="78516" y="198448"/>
            <a:ext cx="3312384" cy="2303652"/>
          </a:xfrm>
          <a:prstGeom prst="rect">
            <a:avLst/>
          </a:prstGeom>
        </p:spPr>
      </p:pic>
      <p:pic>
        <p:nvPicPr>
          <p:cNvPr id="16" name="Picture 8">
            <a:extLst>
              <a:ext uri="{FF2B5EF4-FFF2-40B4-BE49-F238E27FC236}">
                <a16:creationId xmlns:a16="http://schemas.microsoft.com/office/drawing/2014/main" id="{A74949FA-ABDE-0E83-6E6F-5E825385622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3011" b="89837" l="9752" r="89894">
                        <a14:foregroundMark x1="33156" y1="4893" x2="33156" y2="4893"/>
                        <a14:foregroundMark x1="39362" y1="4893" x2="39362" y2="4893"/>
                        <a14:foregroundMark x1="28191" y1="4015" x2="28191" y2="4015"/>
                        <a14:foregroundMark x1="39716" y1="3011" x2="39716" y2="3011"/>
                      </a14:backgroundRemoval>
                    </a14:imgEffect>
                  </a14:imgLayer>
                </a14:imgProps>
              </a:ext>
              <a:ext uri="{28A0092B-C50C-407E-A947-70E740481C1C}">
                <a14:useLocalDpi xmlns:a14="http://schemas.microsoft.com/office/drawing/2010/main" val="0"/>
              </a:ext>
            </a:extLst>
          </a:blip>
          <a:srcRect b="5264"/>
          <a:stretch/>
        </p:blipFill>
        <p:spPr bwMode="auto">
          <a:xfrm>
            <a:off x="236789" y="4169395"/>
            <a:ext cx="2081554" cy="2786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E9B213F-945C-7200-9262-FC2778F9A9D8}"/>
              </a:ext>
            </a:extLst>
          </p:cNvPr>
          <p:cNvPicPr>
            <a:picLocks noChangeAspect="1"/>
          </p:cNvPicPr>
          <p:nvPr/>
        </p:nvPicPr>
        <p:blipFill>
          <a:blip r:embed="rId6"/>
          <a:stretch>
            <a:fillRect/>
          </a:stretch>
        </p:blipFill>
        <p:spPr>
          <a:xfrm>
            <a:off x="5405066" y="1938851"/>
            <a:ext cx="4182218" cy="1322947"/>
          </a:xfrm>
          <a:prstGeom prst="rect">
            <a:avLst/>
          </a:prstGeom>
        </p:spPr>
      </p:pic>
      <p:pic>
        <p:nvPicPr>
          <p:cNvPr id="10" name="Picture 9">
            <a:extLst>
              <a:ext uri="{FF2B5EF4-FFF2-40B4-BE49-F238E27FC236}">
                <a16:creationId xmlns:a16="http://schemas.microsoft.com/office/drawing/2014/main" id="{BDA0E888-46F1-7BAF-1FF2-8FE5BF5D870E}"/>
              </a:ext>
            </a:extLst>
          </p:cNvPr>
          <p:cNvPicPr>
            <a:picLocks noChangeAspect="1"/>
          </p:cNvPicPr>
          <p:nvPr/>
        </p:nvPicPr>
        <p:blipFill>
          <a:blip r:embed="rId7"/>
          <a:stretch>
            <a:fillRect/>
          </a:stretch>
        </p:blipFill>
        <p:spPr>
          <a:xfrm>
            <a:off x="3652695" y="3060104"/>
            <a:ext cx="7675529" cy="2017951"/>
          </a:xfrm>
          <a:prstGeom prst="rect">
            <a:avLst/>
          </a:prstGeom>
        </p:spPr>
      </p:pic>
      <p:pic>
        <p:nvPicPr>
          <p:cNvPr id="13" name="Picture 12">
            <a:extLst>
              <a:ext uri="{FF2B5EF4-FFF2-40B4-BE49-F238E27FC236}">
                <a16:creationId xmlns:a16="http://schemas.microsoft.com/office/drawing/2014/main" id="{A497EEC5-2633-1367-1181-C17BBDCCF8D1}"/>
              </a:ext>
            </a:extLst>
          </p:cNvPr>
          <p:cNvPicPr>
            <a:picLocks noChangeAspect="1"/>
          </p:cNvPicPr>
          <p:nvPr/>
        </p:nvPicPr>
        <p:blipFill>
          <a:blip r:embed="rId8"/>
          <a:stretch>
            <a:fillRect/>
          </a:stretch>
        </p:blipFill>
        <p:spPr>
          <a:xfrm>
            <a:off x="6998116" y="4681686"/>
            <a:ext cx="2127688" cy="969348"/>
          </a:xfrm>
          <a:prstGeom prst="rect">
            <a:avLst/>
          </a:prstGeom>
        </p:spPr>
      </p:pic>
    </p:spTree>
    <p:extLst>
      <p:ext uri="{BB962C8B-B14F-4D97-AF65-F5344CB8AC3E}">
        <p14:creationId xmlns:p14="http://schemas.microsoft.com/office/powerpoint/2010/main" val="35158685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56E344-0E8A-A9B2-203F-5A9461531428}"/>
              </a:ext>
            </a:extLst>
          </p:cNvPr>
          <p:cNvPicPr>
            <a:picLocks noChangeAspect="1"/>
          </p:cNvPicPr>
          <p:nvPr/>
        </p:nvPicPr>
        <p:blipFill>
          <a:blip r:embed="rId2"/>
          <a:stretch>
            <a:fillRect/>
          </a:stretch>
        </p:blipFill>
        <p:spPr>
          <a:xfrm>
            <a:off x="1311973" y="392430"/>
            <a:ext cx="9277922" cy="1722120"/>
          </a:xfrm>
          <a:prstGeom prst="rect">
            <a:avLst/>
          </a:prstGeom>
        </p:spPr>
      </p:pic>
      <p:sp>
        <p:nvSpPr>
          <p:cNvPr id="5" name="TextBox 4">
            <a:extLst>
              <a:ext uri="{FF2B5EF4-FFF2-40B4-BE49-F238E27FC236}">
                <a16:creationId xmlns:a16="http://schemas.microsoft.com/office/drawing/2014/main" id="{8FA7CFAA-697C-ED49-C74D-C54E2D0CDFAC}"/>
              </a:ext>
            </a:extLst>
          </p:cNvPr>
          <p:cNvSpPr txBox="1"/>
          <p:nvPr/>
        </p:nvSpPr>
        <p:spPr>
          <a:xfrm>
            <a:off x="785812" y="2260015"/>
            <a:ext cx="10587037"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lần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lặp</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lại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khả</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năng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xuất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hiện</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hai</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mặt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đồng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xu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nhiều</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dạng</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nào</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ít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333333"/>
                </a:solidFill>
                <a:effectLst/>
                <a:uLnTx/>
                <a:uFillTx/>
                <a:latin typeface="Cambria" panose="02040503050406030204" pitchFamily="18" charset="0"/>
                <a:ea typeface="Cambria" panose="02040503050406030204" pitchFamily="18" charset="0"/>
                <a:cs typeface="+mn-cs"/>
              </a:rPr>
              <a:t>nhất</a:t>
            </a:r>
            <a:r>
              <a:rPr kumimoji="0" lang="en-US" sz="32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74FB5734-7B60-9D4F-364C-0A88BDDB9046}"/>
              </a:ext>
            </a:extLst>
          </p:cNvPr>
          <p:cNvSpPr txBox="1"/>
          <p:nvPr/>
        </p:nvSpPr>
        <p:spPr>
          <a:xfrm>
            <a:off x="1140142" y="3448735"/>
            <a:ext cx="10587037" cy="1569660"/>
          </a:xfrm>
          <a:prstGeom prst="rect">
            <a:avLst/>
          </a:prstGeom>
          <a:noFill/>
        </p:spPr>
        <p:txBody>
          <a:bodyPr wrap="square">
            <a:spAutoFit/>
          </a:bodyPr>
          <a:lstStyle/>
          <a:p>
            <a:pPr lvl="0" algn="just"/>
            <a:r>
              <a:rPr lang="vi-VN" sz="3200" dirty="0">
                <a:solidFill>
                  <a:srgbClr val="FF0000"/>
                </a:solidFill>
                <a:latin typeface="Cambria" panose="02040503050406030204" pitchFamily="18" charset="0"/>
                <a:ea typeface="Cambria" panose="02040503050406030204" pitchFamily="18" charset="0"/>
              </a:rPr>
              <a:t>Số lần lặp lại khả năng hai đồng xu ở dạng một mặt sấp, một mặt ngửa là nhiều nhất (10 lần), số lần lặp lại khả năng hai đồng xu ở dạng hai mặt ngửa là ít nhất (7 lần).</a:t>
            </a:r>
            <a:endParaRPr kumimoji="0" lang="en-US" sz="32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726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2954FC-ED9C-BA96-799F-B410DDE4461C}"/>
              </a:ext>
            </a:extLst>
          </p:cNvPr>
          <p:cNvPicPr>
            <a:picLocks noChangeAspect="1"/>
          </p:cNvPicPr>
          <p:nvPr/>
        </p:nvPicPr>
        <p:blipFill>
          <a:blip r:embed="rId2"/>
          <a:stretch>
            <a:fillRect/>
          </a:stretch>
        </p:blipFill>
        <p:spPr>
          <a:xfrm>
            <a:off x="1311973" y="220980"/>
            <a:ext cx="9277922" cy="1722120"/>
          </a:xfrm>
          <a:prstGeom prst="rect">
            <a:avLst/>
          </a:prstGeom>
        </p:spPr>
      </p:pic>
      <p:sp>
        <p:nvSpPr>
          <p:cNvPr id="5" name="TextBox 4">
            <a:extLst>
              <a:ext uri="{FF2B5EF4-FFF2-40B4-BE49-F238E27FC236}">
                <a16:creationId xmlns:a16="http://schemas.microsoft.com/office/drawing/2014/main" id="{3A2F478C-8833-9392-CDD1-3EDA04F9C577}"/>
              </a:ext>
            </a:extLst>
          </p:cNvPr>
          <p:cNvSpPr txBox="1"/>
          <p:nvPr/>
        </p:nvSpPr>
        <p:spPr>
          <a:xfrm>
            <a:off x="785812" y="1974265"/>
            <a:ext cx="10587037" cy="1077218"/>
          </a:xfrm>
          <a:prstGeom prst="rect">
            <a:avLst/>
          </a:prstGeom>
          <a:noFill/>
        </p:spPr>
        <p:txBody>
          <a:bodyPr wrap="square">
            <a:spAutoFit/>
          </a:bodyPr>
          <a:lstStyle/>
          <a:p>
            <a:pPr lvl="0" algn="just"/>
            <a:r>
              <a:rPr lang="en-US" sz="3200" b="1" dirty="0">
                <a:solidFill>
                  <a:srgbClr val="333333"/>
                </a:solidFill>
                <a:latin typeface="Cambria" panose="02040503050406030204" pitchFamily="18" charset="0"/>
                <a:ea typeface="Cambria" panose="02040503050406030204" pitchFamily="18" charset="0"/>
              </a:rPr>
              <a:t>b) </a:t>
            </a:r>
            <a:r>
              <a:rPr lang="en-US" sz="3200" b="1" dirty="0" err="1">
                <a:solidFill>
                  <a:srgbClr val="333333"/>
                </a:solidFill>
                <a:latin typeface="Cambria" panose="02040503050406030204" pitchFamily="18" charset="0"/>
                <a:ea typeface="Cambria" panose="02040503050406030204" pitchFamily="18" charset="0"/>
              </a:rPr>
              <a:t>Tìm</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tỉ</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lặp</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lại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của</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mỗi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khả</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năng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xuất</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hiện</a:t>
            </a:r>
            <a:r>
              <a:rPr lang="en-US" sz="3200" b="1" dirty="0">
                <a:solidFill>
                  <a:srgbClr val="333333"/>
                </a:solidFill>
                <a:latin typeface="Cambria" panose="02040503050406030204" pitchFamily="18" charset="0"/>
                <a:ea typeface="Cambria" panose="02040503050406030204" pitchFamily="18" charset="0"/>
              </a:rPr>
              <a:t> so </a:t>
            </a:r>
            <a:r>
              <a:rPr lang="en-US" sz="3200" b="1" dirty="0" err="1">
                <a:solidFill>
                  <a:srgbClr val="333333"/>
                </a:solidFill>
                <a:latin typeface="Cambria" panose="02040503050406030204" pitchFamily="18" charset="0"/>
                <a:ea typeface="Cambria" panose="02040503050406030204" pitchFamily="18" charset="0"/>
              </a:rPr>
              <a:t>với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tổng</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số</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lần</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gieo</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hai</a:t>
            </a:r>
            <a:r>
              <a:rPr lang="en-US" sz="3200" b="1" dirty="0">
                <a:solidFill>
                  <a:srgbClr val="333333"/>
                </a:solidFill>
                <a:latin typeface="Cambria" panose="02040503050406030204" pitchFamily="18" charset="0"/>
                <a:ea typeface="Cambria" panose="02040503050406030204" pitchFamily="18" charset="0"/>
              </a:rPr>
              <a:t> </a:t>
            </a:r>
            <a:r>
              <a:rPr lang="en-US" sz="3200" b="1" dirty="0" err="1">
                <a:solidFill>
                  <a:srgbClr val="333333"/>
                </a:solidFill>
                <a:latin typeface="Cambria" panose="02040503050406030204" pitchFamily="18" charset="0"/>
                <a:ea typeface="Cambria" panose="02040503050406030204" pitchFamily="18" charset="0"/>
              </a:rPr>
              <a:t>đồng</a:t>
            </a:r>
            <a:r>
              <a:rPr lang="en-US" sz="3200" b="1" dirty="0">
                <a:solidFill>
                  <a:srgbClr val="333333"/>
                </a:solidFill>
                <a:latin typeface="Cambria" panose="02040503050406030204" pitchFamily="18" charset="0"/>
                <a:ea typeface="Cambria" panose="02040503050406030204" pitchFamily="18" charset="0"/>
              </a:rPr>
              <a:t> xu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D129A6D-59F5-B219-E3D4-F95FE0E5C8F1}"/>
                  </a:ext>
                </a:extLst>
              </p:cNvPr>
              <p:cNvSpPr txBox="1"/>
              <p:nvPr/>
            </p:nvSpPr>
            <p:spPr>
              <a:xfrm>
                <a:off x="1094422" y="3277285"/>
                <a:ext cx="10587037" cy="3218445"/>
              </a:xfrm>
              <a:prstGeom prst="rect">
                <a:avLst/>
              </a:prstGeom>
              <a:noFill/>
            </p:spPr>
            <p:txBody>
              <a:bodyPr wrap="square">
                <a:spAutoFit/>
              </a:bodyPr>
              <a:lstStyle/>
              <a:p>
                <a:pPr marL="457200" indent="-457200">
                  <a:buFont typeface="Arial" panose="020B0604020202020204" pitchFamily="34" charset="0"/>
                  <a:buChar char="•"/>
                </a:pPr>
                <a:r>
                  <a:rPr lang="en-US" sz="2800" dirty="0">
                    <a:solidFill>
                      <a:srgbClr val="FF0000"/>
                    </a:solidFill>
                    <a:latin typeface="Cambria" panose="02040503050406030204" pitchFamily="18" charset="0"/>
                    <a:ea typeface="Cambria" panose="02040503050406030204" pitchFamily="18" charset="0"/>
                  </a:rPr>
                  <a:t>Tỉ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8</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ndParaRPr>
              </a:p>
              <a:p>
                <a:pPr marL="457200" indent="-457200">
                  <a:buFont typeface="Arial" panose="020B0604020202020204" pitchFamily="34" charset="0"/>
                  <a:buChar char="•"/>
                </a:pPr>
                <a:r>
                  <a:rPr lang="en-US" sz="2800" dirty="0" err="1">
                    <a:solidFill>
                      <a:srgbClr val="FF0000"/>
                    </a:solidFill>
                    <a:latin typeface="Cambria" panose="02040503050406030204" pitchFamily="18" charset="0"/>
                    <a:ea typeface="Cambria" panose="02040503050406030204" pitchFamily="18" charset="0"/>
                  </a:rPr>
                  <a:t>Tỉ</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lặp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lại</a:t>
                </a:r>
                <a:r>
                  <a:rPr lang="en-US" sz="2800" dirty="0">
                    <a:solidFill>
                      <a:srgbClr val="FF0000"/>
                    </a:solidFill>
                    <a:latin typeface="Cambria" panose="02040503050406030204" pitchFamily="18" charset="0"/>
                    <a:ea typeface="Cambria" panose="02040503050406030204" pitchFamily="18" charset="0"/>
                  </a:rPr>
                  <a:t> khả </a:t>
                </a:r>
                <a:r>
                  <a:rPr lang="en-US" sz="2800" dirty="0" err="1">
                    <a:solidFill>
                      <a:srgbClr val="FF0000"/>
                    </a:solidFill>
                    <a:latin typeface="Cambria" panose="02040503050406030204" pitchFamily="18" charset="0"/>
                    <a:ea typeface="Cambria" panose="02040503050406030204" pitchFamily="18" charset="0"/>
                  </a:rPr>
                  <a:t>năng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sấp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một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mặt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tổng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sô</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gieo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hai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 xu là </a:t>
                </a:r>
                <a14:m>
                  <m:oMath xmlns:m="http://schemas.openxmlformats.org/officeDocument/2006/math">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10</m:t>
                        </m:r>
                      </m:num>
                      <m:den>
                        <m:r>
                          <a:rPr lang="en-US" sz="2800" i="1">
                            <a:solidFill>
                              <a:srgbClr val="FF0000"/>
                            </a:solidFill>
                            <a:latin typeface="Cambria Math" panose="02040503050406030204" pitchFamily="18" charset="0"/>
                          </a:rPr>
                          <m:t>25</m:t>
                        </m:r>
                      </m:den>
                    </m:f>
                  </m:oMath>
                </a14:m>
                <a:endParaRPr lang="en-US" sz="2800" dirty="0">
                  <a:solidFill>
                    <a:srgbClr val="FF0000"/>
                  </a:solidFill>
                  <a:latin typeface="Cambria" panose="02040503050406030204" pitchFamily="18" charset="0"/>
                  <a:ea typeface="Cambria" panose="02040503050406030204" pitchFamily="18" charset="0"/>
                </a:endParaRPr>
              </a:p>
            </p:txBody>
          </p:sp>
        </mc:Choice>
        <mc:Fallback>
          <p:sp>
            <p:nvSpPr>
              <p:cNvPr id="6" name="TextBox 5">
                <a:extLst>
                  <a:ext uri="{FF2B5EF4-FFF2-40B4-BE49-F238E27FC236}">
                    <a16:creationId xmlns:a16="http://schemas.microsoft.com/office/drawing/2014/main" id="{CD129A6D-59F5-B219-E3D4-F95FE0E5C8F1}"/>
                  </a:ext>
                </a:extLst>
              </p:cNvPr>
              <p:cNvSpPr txBox="1">
                <a:spLocks noRot="1" noChangeAspect="1" noMove="1" noResize="1" noEditPoints="1" noAdjustHandles="1" noChangeArrowheads="1" noChangeShapeType="1" noTextEdit="1"/>
              </p:cNvSpPr>
              <p:nvPr/>
            </p:nvSpPr>
            <p:spPr>
              <a:xfrm>
                <a:off x="1094422" y="3277285"/>
                <a:ext cx="10587037" cy="3218445"/>
              </a:xfrm>
              <a:prstGeom prst="rect">
                <a:avLst/>
              </a:prstGeom>
              <a:blipFill>
                <a:blip r:embed="rId3"/>
                <a:stretch>
                  <a:fillRect l="-1037" t="-2083" b="-1136"/>
                </a:stretch>
              </a:blipFill>
            </p:spPr>
            <p:txBody>
              <a:bodyPr/>
              <a:lstStyle/>
              <a:p>
                <a:r>
                  <a:rPr lang="en-US">
                    <a:noFill/>
                  </a:rPr>
                  <a:t> </a:t>
                </a:r>
              </a:p>
            </p:txBody>
          </p:sp>
        </mc:Fallback>
      </mc:AlternateContent>
    </p:spTree>
    <p:extLst>
      <p:ext uri="{BB962C8B-B14F-4D97-AF65-F5344CB8AC3E}">
        <p14:creationId xmlns:p14="http://schemas.microsoft.com/office/powerpoint/2010/main" val="32056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tty cartoon bee">
            <a:extLst>
              <a:ext uri="{FF2B5EF4-FFF2-40B4-BE49-F238E27FC236}">
                <a16:creationId xmlns:a16="http://schemas.microsoft.com/office/drawing/2014/main" id="{D1F2BC10-64BB-0E2E-6BD0-AEB68346AE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078" y="805726"/>
            <a:ext cx="1460032" cy="1868841"/>
          </a:xfrm>
          <a:prstGeom prst="rect">
            <a:avLst/>
          </a:prstGeom>
        </p:spPr>
      </p:pic>
      <p:pic>
        <p:nvPicPr>
          <p:cNvPr id="5" name="Picture 4" descr="A picture containing bubble, vector graphics&#10;&#10;Description automatically generated">
            <a:extLst>
              <a:ext uri="{FF2B5EF4-FFF2-40B4-BE49-F238E27FC236}">
                <a16:creationId xmlns:a16="http://schemas.microsoft.com/office/drawing/2014/main" id="{A7C72B6C-1E4F-5382-E71F-553BC5D87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939" y="-256516"/>
            <a:ext cx="3993327" cy="3993327"/>
          </a:xfrm>
          <a:prstGeom prst="rect">
            <a:avLst/>
          </a:prstGeom>
        </p:spPr>
      </p:pic>
      <p:pic>
        <p:nvPicPr>
          <p:cNvPr id="6" name="Picture 5">
            <a:extLst>
              <a:ext uri="{FF2B5EF4-FFF2-40B4-BE49-F238E27FC236}">
                <a16:creationId xmlns:a16="http://schemas.microsoft.com/office/drawing/2014/main" id="{B85A596E-CDA8-F651-DDB8-08E10BABB409}"/>
              </a:ext>
            </a:extLst>
          </p:cNvPr>
          <p:cNvPicPr>
            <a:picLocks noChangeAspect="1"/>
          </p:cNvPicPr>
          <p:nvPr/>
        </p:nvPicPr>
        <p:blipFill>
          <a:blip r:embed="rId4"/>
          <a:stretch>
            <a:fillRect/>
          </a:stretch>
        </p:blipFill>
        <p:spPr>
          <a:xfrm>
            <a:off x="2460460" y="1037128"/>
            <a:ext cx="6742760" cy="4804064"/>
          </a:xfrm>
          <a:prstGeom prst="rect">
            <a:avLst/>
          </a:prstGeom>
        </p:spPr>
      </p:pic>
    </p:spTree>
    <p:extLst>
      <p:ext uri="{BB962C8B-B14F-4D97-AF65-F5344CB8AC3E}">
        <p14:creationId xmlns:p14="http://schemas.microsoft.com/office/powerpoint/2010/main" val="40010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4"/>
                                        </p:tgtEl>
                                        <p:attrNameLst>
                                          <p:attrName>r</p:attrName>
                                        </p:attrNameLst>
                                      </p:cBhvr>
                                    </p:animRot>
                                    <p:animRot by="-240000">
                                      <p:cBhvr>
                                        <p:cTn id="7" dur="600" fill="hold">
                                          <p:stCondLst>
                                            <p:cond delay="600"/>
                                          </p:stCondLst>
                                        </p:cTn>
                                        <p:tgtEl>
                                          <p:spTgt spid="4"/>
                                        </p:tgtEl>
                                        <p:attrNameLst>
                                          <p:attrName>r</p:attrName>
                                        </p:attrNameLst>
                                      </p:cBhvr>
                                    </p:animRot>
                                    <p:animRot by="240000">
                                      <p:cBhvr>
                                        <p:cTn id="8" dur="600" fill="hold">
                                          <p:stCondLst>
                                            <p:cond delay="1200"/>
                                          </p:stCondLst>
                                        </p:cTn>
                                        <p:tgtEl>
                                          <p:spTgt spid="4"/>
                                        </p:tgtEl>
                                        <p:attrNameLst>
                                          <p:attrName>r</p:attrName>
                                        </p:attrNameLst>
                                      </p:cBhvr>
                                    </p:animRot>
                                    <p:animRot by="-240000">
                                      <p:cBhvr>
                                        <p:cTn id="9" dur="600" fill="hold">
                                          <p:stCondLst>
                                            <p:cond delay="1800"/>
                                          </p:stCondLst>
                                        </p:cTn>
                                        <p:tgtEl>
                                          <p:spTgt spid="4"/>
                                        </p:tgtEl>
                                        <p:attrNameLst>
                                          <p:attrName>r</p:attrName>
                                        </p:attrNameLst>
                                      </p:cBhvr>
                                    </p:animRot>
                                    <p:animRot by="120000">
                                      <p:cBhvr>
                                        <p:cTn id="10" dur="600" fill="hold">
                                          <p:stCondLst>
                                            <p:cond delay="24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tty cartoon bee">
            <a:extLst>
              <a:ext uri="{FF2B5EF4-FFF2-40B4-BE49-F238E27FC236}">
                <a16:creationId xmlns:a16="http://schemas.microsoft.com/office/drawing/2014/main" id="{23E739CB-3B75-8013-57A8-5348C0A91C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0169" y="4479671"/>
            <a:ext cx="1460032" cy="1868841"/>
          </a:xfrm>
          <a:prstGeom prst="rect">
            <a:avLst/>
          </a:prstGeom>
        </p:spPr>
      </p:pic>
      <p:pic>
        <p:nvPicPr>
          <p:cNvPr id="11" name="Picture 10" descr="Cartoon bee with pencil">
            <a:extLst>
              <a:ext uri="{FF2B5EF4-FFF2-40B4-BE49-F238E27FC236}">
                <a16:creationId xmlns:a16="http://schemas.microsoft.com/office/drawing/2014/main" id="{30A59368-97A5-9EDB-E435-E0A6C27F30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1439" y="3668789"/>
            <a:ext cx="1518733" cy="1630171"/>
          </a:xfrm>
          <a:prstGeom prst="rect">
            <a:avLst/>
          </a:prstGeom>
        </p:spPr>
      </p:pic>
      <p:pic>
        <p:nvPicPr>
          <p:cNvPr id="12" name="Picture 11" descr="Cartoon bee with magnifying glass">
            <a:extLst>
              <a:ext uri="{FF2B5EF4-FFF2-40B4-BE49-F238E27FC236}">
                <a16:creationId xmlns:a16="http://schemas.microsoft.com/office/drawing/2014/main" id="{DF545ADA-1E7D-3B2F-0796-F077F0ADFC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341" y="3981687"/>
            <a:ext cx="1711570" cy="1943068"/>
          </a:xfrm>
          <a:prstGeom prst="rect">
            <a:avLst/>
          </a:prstGeom>
        </p:spPr>
      </p:pic>
      <p:grpSp>
        <p:nvGrpSpPr>
          <p:cNvPr id="3" name="Group 2">
            <a:extLst>
              <a:ext uri="{FF2B5EF4-FFF2-40B4-BE49-F238E27FC236}">
                <a16:creationId xmlns:a16="http://schemas.microsoft.com/office/drawing/2014/main" id="{30AE137E-C359-1FE5-5600-B11E623C1730}"/>
              </a:ext>
            </a:extLst>
          </p:cNvPr>
          <p:cNvGrpSpPr/>
          <p:nvPr/>
        </p:nvGrpSpPr>
        <p:grpSpPr>
          <a:xfrm>
            <a:off x="7948544" y="324758"/>
            <a:ext cx="1916124" cy="1617993"/>
            <a:chOff x="7948544" y="324758"/>
            <a:chExt cx="1916124" cy="1617993"/>
          </a:xfrm>
        </p:grpSpPr>
        <p:sp>
          <p:nvSpPr>
            <p:cNvPr id="2" name="TextBox 2">
              <a:extLst>
                <a:ext uri="{FF2B5EF4-FFF2-40B4-BE49-F238E27FC236}">
                  <a16:creationId xmlns:a16="http://schemas.microsoft.com/office/drawing/2014/main" id="{636E3D14-E59B-F568-32E6-9B74B58374F5}"/>
                </a:ext>
              </a:extLst>
            </p:cNvPr>
            <p:cNvSpPr txBox="1"/>
            <p:nvPr/>
          </p:nvSpPr>
          <p:spPr>
            <a:xfrm>
              <a:off x="8328982" y="956323"/>
              <a:ext cx="1155247" cy="60016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NGUYỄN NGÂN TIỂU HỌC KIM BÀI</a:t>
              </a:r>
            </a:p>
          </p:txBody>
        </p:sp>
        <p:pic>
          <p:nvPicPr>
            <p:cNvPr id="13" name="Picture 2" descr="Tổ ong Clip nghệ thuật Mật ong đồ họa Véc tơ - con ong png tải về - Miễn  phí trong suốt ống png Tải về.">
              <a:extLst>
                <a:ext uri="{FF2B5EF4-FFF2-40B4-BE49-F238E27FC236}">
                  <a16:creationId xmlns:a16="http://schemas.microsoft.com/office/drawing/2014/main" id="{D0CB3732-29F6-074D-05D9-8A182BFD1B9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316" b="97500" l="3889" r="96889">
                          <a14:foregroundMark x1="3889" y1="8421" x2="9667" y2="14605"/>
                          <a14:foregroundMark x1="42444" y1="68816" x2="41667" y2="82105"/>
                          <a14:foregroundMark x1="41889" y1="69342" x2="39667" y2="78026"/>
                          <a14:foregroundMark x1="44222" y1="82105" x2="46556" y2="92237"/>
                          <a14:foregroundMark x1="46556" y1="92237" x2="46556" y2="92237"/>
                          <a14:foregroundMark x1="45444" y1="92237" x2="50222" y2="97237"/>
                          <a14:foregroundMark x1="50222" y1="97237" x2="51000" y2="97500"/>
                          <a14:foregroundMark x1="42222" y1="75395" x2="45111" y2="81053"/>
                          <a14:foregroundMark x1="52556" y1="1447" x2="52556" y2="1447"/>
                          <a14:foregroundMark x1="96889" y1="38553" x2="96889" y2="38553"/>
                        </a14:backgroundRemoval>
                      </a14:imgEffect>
                    </a14:imgLayer>
                  </a14:imgProps>
                </a:ext>
                <a:ext uri="{28A0092B-C50C-407E-A947-70E740481C1C}">
                  <a14:useLocalDpi xmlns:a14="http://schemas.microsoft.com/office/drawing/2010/main" val="0"/>
                </a:ext>
              </a:extLst>
            </a:blip>
            <a:srcRect/>
            <a:stretch>
              <a:fillRect/>
            </a:stretch>
          </p:blipFill>
          <p:spPr bwMode="auto">
            <a:xfrm rot="386426" flipH="1">
              <a:off x="7948544" y="324758"/>
              <a:ext cx="1916124" cy="1617993"/>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Happy cartoon bee">
            <a:extLst>
              <a:ext uri="{FF2B5EF4-FFF2-40B4-BE49-F238E27FC236}">
                <a16:creationId xmlns:a16="http://schemas.microsoft.com/office/drawing/2014/main" id="{A0D22751-43D3-0DC5-4C7B-DF1E468AC7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9928" y="92479"/>
            <a:ext cx="2080481" cy="2285850"/>
          </a:xfrm>
          <a:prstGeom prst="rect">
            <a:avLst/>
          </a:prstGeom>
        </p:spPr>
      </p:pic>
      <p:pic>
        <p:nvPicPr>
          <p:cNvPr id="15" name="Picture 14" descr="Cartoon bee with megaphone">
            <a:extLst>
              <a:ext uri="{FF2B5EF4-FFF2-40B4-BE49-F238E27FC236}">
                <a16:creationId xmlns:a16="http://schemas.microsoft.com/office/drawing/2014/main" id="{29E1C519-EBF0-EB81-6693-8DB119DBF42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2238" y="975918"/>
            <a:ext cx="2013868" cy="1943068"/>
          </a:xfrm>
          <a:prstGeom prst="rect">
            <a:avLst/>
          </a:prstGeom>
        </p:spPr>
      </p:pic>
      <p:pic>
        <p:nvPicPr>
          <p:cNvPr id="10" name="Picture 9">
            <a:extLst>
              <a:ext uri="{FF2B5EF4-FFF2-40B4-BE49-F238E27FC236}">
                <a16:creationId xmlns:a16="http://schemas.microsoft.com/office/drawing/2014/main" id="{D0CA6661-ECB5-E140-3DED-DC8362559E4F}"/>
              </a:ext>
            </a:extLst>
          </p:cNvPr>
          <p:cNvPicPr>
            <a:picLocks noChangeAspect="1"/>
          </p:cNvPicPr>
          <p:nvPr/>
        </p:nvPicPr>
        <p:blipFill>
          <a:blip r:embed="rId9"/>
          <a:stretch>
            <a:fillRect/>
          </a:stretch>
        </p:blipFill>
        <p:spPr>
          <a:xfrm>
            <a:off x="0" y="1043187"/>
            <a:ext cx="11937003" cy="5645385"/>
          </a:xfrm>
          <a:prstGeom prst="rect">
            <a:avLst/>
          </a:prstGeom>
        </p:spPr>
      </p:pic>
    </p:spTree>
    <p:extLst>
      <p:ext uri="{BB962C8B-B14F-4D97-AF65-F5344CB8AC3E}">
        <p14:creationId xmlns:p14="http://schemas.microsoft.com/office/powerpoint/2010/main" val="16393559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0-#ppt_w/2"/>
                                          </p:val>
                                        </p:tav>
                                        <p:tav tm="100000">
                                          <p:val>
                                            <p:strVal val="#ppt_x"/>
                                          </p:val>
                                        </p:tav>
                                      </p:tavLst>
                                    </p:anim>
                                    <p:anim calcmode="lin" valueType="num">
                                      <p:cBhvr additive="base">
                                        <p:cTn id="2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orange text&#10;&#10;Description automatically generated">
            <a:extLst>
              <a:ext uri="{FF2B5EF4-FFF2-40B4-BE49-F238E27FC236}">
                <a16:creationId xmlns:a16="http://schemas.microsoft.com/office/drawing/2014/main" id="{8B5B57C4-1036-B8C9-ED43-32446AE31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923" y="1497330"/>
            <a:ext cx="16714503" cy="4030179"/>
          </a:xfrm>
          <a:prstGeom prst="rect">
            <a:avLst/>
          </a:prstGeom>
        </p:spPr>
      </p:pic>
    </p:spTree>
    <p:extLst>
      <p:ext uri="{BB962C8B-B14F-4D97-AF65-F5344CB8AC3E}">
        <p14:creationId xmlns:p14="http://schemas.microsoft.com/office/powerpoint/2010/main" val="9710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0419E1-E28F-E85E-83A4-CBBF91DDCBB3}"/>
              </a:ext>
            </a:extLst>
          </p:cNvPr>
          <p:cNvSpPr/>
          <p:nvPr/>
        </p:nvSpPr>
        <p:spPr>
          <a:xfrm>
            <a:off x="2717159" y="248834"/>
            <a:ext cx="6617902" cy="728342"/>
          </a:xfrm>
          <a:prstGeom prst="rect">
            <a:avLst/>
          </a:prstGeom>
          <a:noFill/>
        </p:spPr>
        <p:txBody>
          <a:bodyPr wrap="none" lIns="91440" tIns="45720" rIns="91440" bIns="45720">
            <a:prstTxWarp prst="textWave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FF0000"/>
                  </a:solidFill>
                  <a:prstDash val="solid"/>
                </a:ln>
                <a:solidFill>
                  <a:srgbClr val="FF0000"/>
                </a:solidFill>
                <a:effectLst>
                  <a:outerShdw dist="38100" dir="2640000" algn="bl" rotWithShape="0">
                    <a:srgbClr val="4472C4"/>
                  </a:outerShdw>
                </a:effectLst>
                <a:uLnTx/>
                <a:uFillTx/>
              </a:rPr>
              <a:t>GIẢI CỨU CÔNG CHÚA</a:t>
            </a:r>
          </a:p>
        </p:txBody>
      </p:sp>
      <p:grpSp>
        <p:nvGrpSpPr>
          <p:cNvPr id="3" name="Group 2">
            <a:extLst>
              <a:ext uri="{FF2B5EF4-FFF2-40B4-BE49-F238E27FC236}">
                <a16:creationId xmlns:a16="http://schemas.microsoft.com/office/drawing/2014/main" id="{B0728D34-A912-58C8-CB0C-156B29294CE5}"/>
              </a:ext>
            </a:extLst>
          </p:cNvPr>
          <p:cNvGrpSpPr/>
          <p:nvPr/>
        </p:nvGrpSpPr>
        <p:grpSpPr>
          <a:xfrm>
            <a:off x="1315298" y="866521"/>
            <a:ext cx="9561404" cy="4898549"/>
            <a:chOff x="2366497" y="407795"/>
            <a:chExt cx="7205382" cy="4471964"/>
          </a:xfrm>
        </p:grpSpPr>
        <p:pic>
          <p:nvPicPr>
            <p:cNvPr id="4" name="Picture 3">
              <a:extLst>
                <a:ext uri="{FF2B5EF4-FFF2-40B4-BE49-F238E27FC236}">
                  <a16:creationId xmlns:a16="http://schemas.microsoft.com/office/drawing/2014/main" id="{EE13DF93-A07C-7559-3652-E445F1B8D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33206" y="-958914"/>
              <a:ext cx="4471964" cy="7205382"/>
            </a:xfrm>
            <a:prstGeom prst="rect">
              <a:avLst/>
            </a:prstGeom>
          </p:spPr>
        </p:pic>
        <p:sp>
          <p:nvSpPr>
            <p:cNvPr id="5" name="TextBox 4">
              <a:extLst>
                <a:ext uri="{FF2B5EF4-FFF2-40B4-BE49-F238E27FC236}">
                  <a16:creationId xmlns:a16="http://schemas.microsoft.com/office/drawing/2014/main" id="{291A7058-4FE2-54DB-1CEB-3D9217E26C5B}"/>
                </a:ext>
              </a:extLst>
            </p:cNvPr>
            <p:cNvSpPr txBox="1"/>
            <p:nvPr/>
          </p:nvSpPr>
          <p:spPr>
            <a:xfrm>
              <a:off x="3083672" y="1110227"/>
              <a:ext cx="5679912" cy="27816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rPr>
                <a:t>Ngày</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xửa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ngày</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xưa</a:t>
              </a:r>
              <a:r>
                <a:rPr kumimoji="0" lang="en-US" sz="2400" b="0" i="0" u="none" strike="noStrike" kern="1200" cap="none" spc="0" normalizeH="0" baseline="0" noProof="0" dirty="0">
                  <a:ln>
                    <a:noFill/>
                  </a:ln>
                  <a:solidFill>
                    <a:prstClr val="black"/>
                  </a:solidFill>
                  <a:effectLst/>
                  <a:uLnTx/>
                  <a:uFillTx/>
                </a:rPr>
                <a:t>, ở </a:t>
              </a:r>
              <a:r>
                <a:rPr kumimoji="0" lang="en-US" sz="2400" b="0" i="0" u="none" strike="noStrike" kern="1200" cap="none" spc="0" normalizeH="0" baseline="0" noProof="0" dirty="0" err="1">
                  <a:ln>
                    <a:noFill/>
                  </a:ln>
                  <a:solidFill>
                    <a:prstClr val="black"/>
                  </a:solidFill>
                  <a:effectLst/>
                  <a:uLnTx/>
                  <a:uFillTx/>
                </a:rPr>
                <a:t>một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vương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quốc</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nọ</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có</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một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nàng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công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chúa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xinh</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đẹp</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đang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bị</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rồng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lửa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bắt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đi</a:t>
              </a:r>
              <a:r>
                <a:rPr kumimoji="0" lang="en-US" sz="2400" b="0" i="0" u="none" strike="noStrike" kern="1200" cap="none" spc="0" normalizeH="0" baseline="0" noProof="0" dirty="0">
                  <a:ln>
                    <a:noFill/>
                  </a:ln>
                  <a:solidFill>
                    <a:prstClr val="black"/>
                  </a:solidFill>
                  <a:effectLst/>
                  <a:uLnTx/>
                  <a:uFillTx/>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rPr>
                <a:t>Chàng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hiệp</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sĩ</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muốn</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giải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cứu</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công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chúa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phải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vượt</a:t>
              </a:r>
              <a:r>
                <a:rPr kumimoji="0" lang="en-US" sz="2400" b="0" i="0" u="none" strike="noStrike" kern="1200" cap="none" spc="0" normalizeH="0" baseline="0" noProof="0" dirty="0">
                  <a:ln>
                    <a:noFill/>
                  </a:ln>
                  <a:solidFill>
                    <a:prstClr val="black"/>
                  </a:solidFill>
                  <a:effectLst/>
                  <a:uLnTx/>
                  <a:uFillTx/>
                </a:rPr>
                <a:t> qua </a:t>
              </a:r>
              <a:r>
                <a:rPr kumimoji="0" lang="en-US" sz="2400" b="0" i="0" u="none" strike="noStrike" kern="1200" cap="none" spc="0" normalizeH="0" baseline="0" noProof="0" dirty="0" err="1">
                  <a:ln>
                    <a:noFill/>
                  </a:ln>
                  <a:solidFill>
                    <a:prstClr val="black"/>
                  </a:solidFill>
                  <a:effectLst/>
                  <a:uLnTx/>
                  <a:uFillTx/>
                </a:rPr>
                <a:t>rất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nhiều</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thử</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thách</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gặp</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rất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nhiều</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quái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vật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người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khổng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lồ</a:t>
              </a:r>
              <a:r>
                <a:rPr kumimoji="0" lang="en-US" sz="2400" b="0" i="0" u="none" strike="noStrike" kern="1200" cap="none" spc="0" normalizeH="0" baseline="0" noProof="0" dirty="0">
                  <a:ln>
                    <a:noFill/>
                  </a:ln>
                  <a:solidFill>
                    <a:prstClr val="black"/>
                  </a:solidFill>
                  <a:effectLst/>
                  <a:uLnTx/>
                  <a:uFillTx/>
                </a:rPr>
                <a:t> hung </a:t>
              </a:r>
              <a:r>
                <a:rPr kumimoji="0" lang="en-US" sz="2400" b="0" i="0" u="none" strike="noStrike" kern="1200" cap="none" spc="0" normalizeH="0" baseline="0" noProof="0" dirty="0" err="1">
                  <a:ln>
                    <a:noFill/>
                  </a:ln>
                  <a:solidFill>
                    <a:prstClr val="black"/>
                  </a:solidFill>
                  <a:effectLst/>
                  <a:uLnTx/>
                  <a:uFillTx/>
                </a:rPr>
                <a:t>dữ</a:t>
              </a:r>
              <a:r>
                <a:rPr kumimoji="0" lang="en-US" sz="2400" b="0" i="0" u="none" strike="noStrike" kern="1200" cap="none" spc="0" normalizeH="0" baseline="0" noProof="0" dirty="0">
                  <a:ln>
                    <a:noFill/>
                  </a:ln>
                  <a:solidFill>
                    <a:prstClr val="black"/>
                  </a:solidFill>
                  <a:effectLst/>
                  <a:uLnTx/>
                  <a:uFillTx/>
                </a:rPr>
                <a: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rPr>
                <a:t>Em</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hãy</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giúp</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Hiệp</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sĩ</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đánh</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bại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quái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vật</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người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khổng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lồ</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và</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rồng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lửa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để</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giải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cứu</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công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chúa</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bằng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cách</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trả</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lời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đúng</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các</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câu</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hỏi</a:t>
              </a:r>
              <a:r>
                <a:rPr kumimoji="0" lang="en-US" sz="2400" b="0" i="0" u="none" strike="noStrike" kern="1200" cap="none" spc="0" normalizeH="0" baseline="0" noProof="0" dirty="0">
                  <a:ln>
                    <a:noFill/>
                  </a:ln>
                  <a:solidFill>
                    <a:prstClr val="black"/>
                  </a:solidFill>
                  <a:effectLst/>
                  <a:uLnTx/>
                  <a:uFillTx/>
                </a:rPr>
                <a:t> </a:t>
              </a:r>
              <a:r>
                <a:rPr kumimoji="0" lang="en-US" sz="2400" b="0" i="0" u="none" strike="noStrike" kern="1200" cap="none" spc="0" normalizeH="0" baseline="0" noProof="0" dirty="0" err="1">
                  <a:ln>
                    <a:noFill/>
                  </a:ln>
                  <a:solidFill>
                    <a:prstClr val="black"/>
                  </a:solidFill>
                  <a:effectLst/>
                  <a:uLnTx/>
                  <a:uFillTx/>
                </a:rPr>
                <a:t>nhé</a:t>
              </a:r>
              <a:r>
                <a:rPr kumimoji="0" lang="en-US" sz="2400" b="0" i="0" u="none" strike="noStrike" kern="1200" cap="none" spc="0" normalizeH="0" baseline="0" noProof="0" dirty="0">
                  <a:ln>
                    <a:noFill/>
                  </a:ln>
                  <a:solidFill>
                    <a:prstClr val="black"/>
                  </a:solidFill>
                  <a:effectLst/>
                  <a:uLnTx/>
                  <a:uFillTx/>
                </a:rPr>
                <a:t>! </a:t>
              </a:r>
            </a:p>
          </p:txBody>
        </p:sp>
      </p:grpSp>
    </p:spTree>
    <p:extLst>
      <p:ext uri="{BB962C8B-B14F-4D97-AF65-F5344CB8AC3E}">
        <p14:creationId xmlns:p14="http://schemas.microsoft.com/office/powerpoint/2010/main" val="1788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6" presetClass="entr" presetSubtype="37"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
            <a:extLst>
              <a:ext uri="{FF2B5EF4-FFF2-40B4-BE49-F238E27FC236}">
                <a16:creationId xmlns:a16="http://schemas.microsoft.com/office/drawing/2014/main" id="{3EFB5739-2D22-52B0-E6B1-08A6C4D10A09}"/>
              </a:ext>
            </a:extLst>
          </p:cNvPr>
          <p:cNvSpPr/>
          <p:nvPr/>
        </p:nvSpPr>
        <p:spPr>
          <a:xfrm>
            <a:off x="7680960" y="1833532"/>
            <a:ext cx="2787015" cy="868222"/>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C. </a:t>
            </a:r>
            <a:r>
              <a:rPr kumimoji="0" lang="en-US" sz="3200" b="0"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Không</a:t>
            </a:r>
            <a:r>
              <a:rPr kumimoji="0" lang="en-US" sz="3200" b="0"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 </a:t>
            </a:r>
            <a:r>
              <a:rPr kumimoji="0" lang="en-US" sz="3200" b="0"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thể</a:t>
            </a:r>
            <a:endPar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endParaRPr>
          </a:p>
        </p:txBody>
      </p:sp>
      <p:sp>
        <p:nvSpPr>
          <p:cNvPr id="5" name="B">
            <a:extLst>
              <a:ext uri="{FF2B5EF4-FFF2-40B4-BE49-F238E27FC236}">
                <a16:creationId xmlns:a16="http://schemas.microsoft.com/office/drawing/2014/main" id="{5F62C95D-6A2E-86CB-32DC-BED3BB920E20}"/>
              </a:ext>
            </a:extLst>
          </p:cNvPr>
          <p:cNvSpPr/>
          <p:nvPr/>
        </p:nvSpPr>
        <p:spPr>
          <a:xfrm>
            <a:off x="4697730" y="1834431"/>
            <a:ext cx="2560319" cy="835100"/>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B. </a:t>
            </a:r>
            <a:r>
              <a:rPr kumimoji="0" lang="en-US" sz="3200" b="0"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chắc</a:t>
            </a:r>
            <a:r>
              <a:rPr kumimoji="0" lang="en-US" sz="3200" b="0"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 </a:t>
            </a:r>
            <a:r>
              <a:rPr kumimoji="0" lang="en-US" sz="3200" b="0"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chắn</a:t>
            </a:r>
            <a:endPar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endParaRPr>
          </a:p>
        </p:txBody>
      </p:sp>
      <p:sp>
        <p:nvSpPr>
          <p:cNvPr id="6" name="D">
            <a:extLst>
              <a:ext uri="{FF2B5EF4-FFF2-40B4-BE49-F238E27FC236}">
                <a16:creationId xmlns:a16="http://schemas.microsoft.com/office/drawing/2014/main" id="{B472A2EA-8F1D-DAF5-D606-6CDAC0108907}"/>
              </a:ext>
            </a:extLst>
          </p:cNvPr>
          <p:cNvSpPr/>
          <p:nvPr/>
        </p:nvSpPr>
        <p:spPr>
          <a:xfrm>
            <a:off x="1143000" y="1890600"/>
            <a:ext cx="2578715" cy="837265"/>
          </a:xfrm>
          <a:prstGeom prst="roundRect">
            <a:avLst>
              <a:gd name="adj" fmla="val 50000"/>
            </a:avLst>
          </a:prstGeom>
          <a:solidFill>
            <a:srgbClr val="7030A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A. </a:t>
            </a:r>
            <a:r>
              <a:rPr kumimoji="0" lang="en-US" sz="3200" b="0"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Có</a:t>
            </a:r>
            <a:r>
              <a:rPr kumimoji="0" lang="en-US" sz="3200" b="0"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 </a:t>
            </a:r>
            <a:r>
              <a:rPr kumimoji="0" lang="en-US" sz="3200" b="0"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rPr>
              <a:t>thể</a:t>
            </a:r>
            <a:endParaRPr kumimoji="0" lang="en-US" sz="32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Segoe UI Semibold" panose="020B0702040204020203" pitchFamily="34" charset="0"/>
            </a:endParaRPr>
          </a:p>
        </p:txBody>
      </p:sp>
      <p:grpSp>
        <p:nvGrpSpPr>
          <p:cNvPr id="7" name="Group 6">
            <a:extLst>
              <a:ext uri="{FF2B5EF4-FFF2-40B4-BE49-F238E27FC236}">
                <a16:creationId xmlns:a16="http://schemas.microsoft.com/office/drawing/2014/main" id="{36F184D2-8F8E-FA7C-0721-3682C5B57946}"/>
              </a:ext>
            </a:extLst>
          </p:cNvPr>
          <p:cNvGrpSpPr/>
          <p:nvPr/>
        </p:nvGrpSpPr>
        <p:grpSpPr>
          <a:xfrm>
            <a:off x="1005840" y="238922"/>
            <a:ext cx="9989820" cy="1385212"/>
            <a:chOff x="3436491" y="48411"/>
            <a:chExt cx="4806636" cy="1385212"/>
          </a:xfrm>
        </p:grpSpPr>
        <p:sp>
          <p:nvSpPr>
            <p:cNvPr id="8" name="Round Same Side Corner Rectangle 10">
              <a:extLst>
                <a:ext uri="{FF2B5EF4-FFF2-40B4-BE49-F238E27FC236}">
                  <a16:creationId xmlns:a16="http://schemas.microsoft.com/office/drawing/2014/main" id="{879AB1DA-8B6E-148F-3D28-707925FE6E6D}"/>
                </a:ext>
              </a:extLst>
            </p:cNvPr>
            <p:cNvSpPr/>
            <p:nvPr/>
          </p:nvSpPr>
          <p:spPr>
            <a:xfrm>
              <a:off x="3436491" y="48411"/>
              <a:ext cx="4806636" cy="1385212"/>
            </a:xfrm>
            <a:prstGeom prst="round2SameRect">
              <a:avLst>
                <a:gd name="adj1" fmla="val 16667"/>
                <a:gd name="adj2" fmla="val 50000"/>
              </a:avLst>
            </a:prstGeom>
            <a:solidFill>
              <a:srgbClr val="29E3B7"/>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0A72995A-9F46-24D7-B0C6-8ADB160FB2F2}"/>
                </a:ext>
              </a:extLst>
            </p:cNvPr>
            <p:cNvSpPr/>
            <p:nvPr/>
          </p:nvSpPr>
          <p:spPr>
            <a:xfrm>
              <a:off x="3507986" y="151449"/>
              <a:ext cx="4718642" cy="937885"/>
            </a:xfrm>
            <a:prstGeom prst="rect">
              <a:avLst/>
            </a:prstGeom>
            <a:noFill/>
          </p:spPr>
          <p:txBody>
            <a:bodyPr wrap="square" lIns="91440" tIns="45720" rIns="91440" bIns="45720">
              <a:spAutoFit/>
            </a:bodyPr>
            <a:lstStyle/>
            <a:p>
              <a:pPr marL="0" marR="0" algn="ctr">
                <a:lnSpc>
                  <a:spcPct val="120000"/>
                </a:lnSpc>
                <a:spcBef>
                  <a:spcPts val="0"/>
                </a:spcBef>
                <a:spcAft>
                  <a:spcPts val="0"/>
                </a:spcAft>
              </a:pPr>
              <a:r>
                <a:rPr lang="en-US" sz="2400" b="1" dirty="0">
                  <a:effectLst/>
                  <a:latin typeface="Cambria" panose="02040503050406030204" pitchFamily="18" charset="0"/>
                  <a:ea typeface="Cambria" panose="02040503050406030204" pitchFamily="18" charset="0"/>
                </a:rPr>
                <a:t>1. </a:t>
              </a:r>
              <a:r>
                <a:rPr lang="vi-VN" sz="2400" b="1" dirty="0">
                  <a:effectLst/>
                  <a:latin typeface="Cambria" panose="02040503050406030204" pitchFamily="18" charset="0"/>
                  <a:ea typeface="Cambria" panose="02040503050406030204" pitchFamily="18" charset="0"/>
                </a:rPr>
                <a:t>Gieo hai xúc xắc. Chọn khả năng xảy ra trong mỗi trường hợp sau:</a:t>
              </a:r>
              <a:endParaRPr lang="en-US" sz="2400" b="1" dirty="0">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2400" b="1" dirty="0">
                  <a:effectLst/>
                  <a:latin typeface="Cambria" panose="02040503050406030204" pitchFamily="18" charset="0"/>
                  <a:ea typeface="Cambria" panose="02040503050406030204" pitchFamily="18" charset="0"/>
                </a:rPr>
                <a:t>a) Tổng số chấm ở hai mặt trên của hai xúc xắc là số chẵn.</a:t>
              </a:r>
              <a:endParaRPr lang="en-US" sz="24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83842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xit" presetSubtype="0" accel="100000" fill="hold" grpId="2" nodeType="clickEffect">
                                  <p:stCondLst>
                                    <p:cond delay="0"/>
                                  </p:stCondLst>
                                  <p:childTnLst>
                                    <p:anim calcmode="lin" valueType="num">
                                      <p:cBhvr>
                                        <p:cTn id="24" dur="1000"/>
                                        <p:tgtEl>
                                          <p:spTgt spid="4"/>
                                        </p:tgtEl>
                                        <p:attrNameLst>
                                          <p:attrName>ppt_w</p:attrName>
                                        </p:attrNameLst>
                                      </p:cBhvr>
                                      <p:tavLst>
                                        <p:tav tm="0">
                                          <p:val>
                                            <p:strVal val="ppt_w"/>
                                          </p:val>
                                        </p:tav>
                                        <p:tav tm="100000">
                                          <p:val>
                                            <p:strVal val="ppt_w+.3"/>
                                          </p:val>
                                        </p:tav>
                                      </p:tavLst>
                                    </p:anim>
                                    <p:anim calcmode="lin" valueType="num">
                                      <p:cBhvr>
                                        <p:cTn id="25" dur="1000"/>
                                        <p:tgtEl>
                                          <p:spTgt spid="4"/>
                                        </p:tgtEl>
                                        <p:attrNameLst>
                                          <p:attrName>ppt_h</p:attrName>
                                        </p:attrNameLst>
                                      </p:cBhvr>
                                      <p:tavLst>
                                        <p:tav tm="0">
                                          <p:val>
                                            <p:strVal val="ppt_h"/>
                                          </p:val>
                                        </p:tav>
                                        <p:tav tm="100000">
                                          <p:val>
                                            <p:strVal val="ppt_h"/>
                                          </p:val>
                                        </p:tav>
                                      </p:tavLst>
                                    </p:anim>
                                    <p:animEffect transition="out" filter="fad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50" presetClass="exit" presetSubtype="0" accel="100000" fill="hold" grpId="2" nodeType="withEffect">
                                  <p:stCondLst>
                                    <p:cond delay="0"/>
                                  </p:stCondLst>
                                  <p:childTnLst>
                                    <p:anim calcmode="lin" valueType="num">
                                      <p:cBhvr>
                                        <p:cTn id="29" dur="1000"/>
                                        <p:tgtEl>
                                          <p:spTgt spid="5"/>
                                        </p:tgtEl>
                                        <p:attrNameLst>
                                          <p:attrName>ppt_w</p:attrName>
                                        </p:attrNameLst>
                                      </p:cBhvr>
                                      <p:tavLst>
                                        <p:tav tm="0">
                                          <p:val>
                                            <p:strVal val="ppt_w"/>
                                          </p:val>
                                        </p:tav>
                                        <p:tav tm="100000">
                                          <p:val>
                                            <p:strVal val="ppt_w+.3"/>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par>
                                <p:cTn id="33" presetID="50" presetClass="exit" presetSubtype="0" accel="100000" fill="hold" nodeType="withEffect">
                                  <p:stCondLst>
                                    <p:cond delay="0"/>
                                  </p:stCondLst>
                                  <p:childTnLst>
                                    <p:anim calcmode="lin" valueType="num">
                                      <p:cBhvr>
                                        <p:cTn id="34" dur="1000"/>
                                        <p:tgtEl>
                                          <p:spTgt spid="7"/>
                                        </p:tgtEl>
                                        <p:attrNameLst>
                                          <p:attrName>ppt_w</p:attrName>
                                        </p:attrNameLst>
                                      </p:cBhvr>
                                      <p:tavLst>
                                        <p:tav tm="0">
                                          <p:val>
                                            <p:strVal val="ppt_w"/>
                                          </p:val>
                                        </p:tav>
                                        <p:tav tm="100000">
                                          <p:val>
                                            <p:strVal val="ppt_w+.3"/>
                                          </p:val>
                                        </p:tav>
                                      </p:tavLst>
                                    </p:anim>
                                    <p:anim calcmode="lin" valueType="num">
                                      <p:cBhvr>
                                        <p:cTn id="35" dur="1000"/>
                                        <p:tgtEl>
                                          <p:spTgt spid="7"/>
                                        </p:tgtEl>
                                        <p:attrNameLst>
                                          <p:attrName>ppt_h</p:attrName>
                                        </p:attrNameLst>
                                      </p:cBhvr>
                                      <p:tavLst>
                                        <p:tav tm="0">
                                          <p:val>
                                            <p:strVal val="ppt_h"/>
                                          </p:val>
                                        </p:tav>
                                        <p:tav tm="100000">
                                          <p:val>
                                            <p:strVal val="ppt_h"/>
                                          </p:val>
                                        </p:tav>
                                      </p:tavLst>
                                    </p:anim>
                                    <p:animEffect transition="out" filter="fade">
                                      <p:cBhvr>
                                        <p:cTn id="36" dur="1000"/>
                                        <p:tgtEl>
                                          <p:spTgt spid="7"/>
                                        </p:tgtEl>
                                      </p:cBhvr>
                                    </p:animEffect>
                                    <p:set>
                                      <p:cBhvr>
                                        <p:cTn id="37" dur="1" fill="hold">
                                          <p:stCondLst>
                                            <p:cond delay="999"/>
                                          </p:stCondLst>
                                        </p:cTn>
                                        <p:tgtEl>
                                          <p:spTgt spid="7"/>
                                        </p:tgtEl>
                                        <p:attrNameLst>
                                          <p:attrName>style.visibility</p:attrName>
                                        </p:attrNameLst>
                                      </p:cBhvr>
                                      <p:to>
                                        <p:strVal val="hidden"/>
                                      </p:to>
                                    </p:set>
                                  </p:childTnLst>
                                </p:cTn>
                              </p:par>
                              <p:par>
                                <p:cTn id="38" presetID="50" presetClass="exit" presetSubtype="0" accel="100000" fill="hold" grpId="2" nodeType="withEffect">
                                  <p:stCondLst>
                                    <p:cond delay="0"/>
                                  </p:stCondLst>
                                  <p:childTnLst>
                                    <p:anim calcmode="lin" valueType="num">
                                      <p:cBhvr>
                                        <p:cTn id="39" dur="1000"/>
                                        <p:tgtEl>
                                          <p:spTgt spid="6"/>
                                        </p:tgtEl>
                                        <p:attrNameLst>
                                          <p:attrName>ppt_w</p:attrName>
                                        </p:attrNameLst>
                                      </p:cBhvr>
                                      <p:tavLst>
                                        <p:tav tm="0">
                                          <p:val>
                                            <p:strVal val="ppt_w"/>
                                          </p:val>
                                        </p:tav>
                                        <p:tav tm="100000">
                                          <p:val>
                                            <p:strVal val="ppt_w+.3"/>
                                          </p:val>
                                        </p:tav>
                                      </p:tavLst>
                                    </p:anim>
                                    <p:anim calcmode="lin" valueType="num">
                                      <p:cBhvr>
                                        <p:cTn id="40" dur="1000"/>
                                        <p:tgtEl>
                                          <p:spTgt spid="6"/>
                                        </p:tgtEl>
                                        <p:attrNameLst>
                                          <p:attrName>ppt_h</p:attrName>
                                        </p:attrNameLst>
                                      </p:cBhvr>
                                      <p:tavLst>
                                        <p:tav tm="0">
                                          <p:val>
                                            <p:strVal val="ppt_h"/>
                                          </p:val>
                                        </p:tav>
                                        <p:tav tm="100000">
                                          <p:val>
                                            <p:strVal val="ppt_h"/>
                                          </p:val>
                                        </p:tav>
                                      </p:tavLst>
                                    </p:anim>
                                    <p:animEffect transition="out" filter="fad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23" presetClass="exit" presetSubtype="32" fill="hold" grpId="1" nodeType="clickEffect">
                                  <p:stCondLst>
                                    <p:cond delay="0"/>
                                  </p:stCondLst>
                                  <p:childTnLst>
                                    <p:anim calcmode="lin" valueType="num">
                                      <p:cBhvr>
                                        <p:cTn id="47" dur="500"/>
                                        <p:tgtEl>
                                          <p:spTgt spid="4"/>
                                        </p:tgtEl>
                                        <p:attrNameLst>
                                          <p:attrName>ppt_w</p:attrName>
                                        </p:attrNameLst>
                                      </p:cBhvr>
                                      <p:tavLst>
                                        <p:tav tm="0">
                                          <p:val>
                                            <p:strVal val="ppt_w"/>
                                          </p:val>
                                        </p:tav>
                                        <p:tav tm="100000">
                                          <p:val>
                                            <p:fltVal val="0"/>
                                          </p:val>
                                        </p:tav>
                                      </p:tavLst>
                                    </p:anim>
                                    <p:anim calcmode="lin" valueType="num">
                                      <p:cBhvr>
                                        <p:cTn id="48" dur="500"/>
                                        <p:tgtEl>
                                          <p:spTgt spid="4"/>
                                        </p:tgtEl>
                                        <p:attrNameLst>
                                          <p:attrName>ppt_h</p:attrName>
                                        </p:attrNameLst>
                                      </p:cBhvr>
                                      <p:tavLst>
                                        <p:tav tm="0">
                                          <p:val>
                                            <p:strVal val="ppt_h"/>
                                          </p:val>
                                        </p:tav>
                                        <p:tav tm="100000">
                                          <p:val>
                                            <p:fltVal val="0"/>
                                          </p:val>
                                        </p:tav>
                                      </p:tavLst>
                                    </p:anim>
                                    <p:set>
                                      <p:cBhvr>
                                        <p:cTn id="4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3" presetClass="emph" presetSubtype="0" fill="hold" grpId="1" nodeType="withEffect">
                                  <p:stCondLst>
                                    <p:cond delay="0"/>
                                  </p:stCondLst>
                                  <p:childTnLst>
                                    <p:animClr clrSpc="hsl" dir="cw">
                                      <p:cBhvr override="childStyle">
                                        <p:cTn id="54" dur="500" fill="hold"/>
                                        <p:tgtEl>
                                          <p:spTgt spid="6"/>
                                        </p:tgtEl>
                                        <p:attrNameLst>
                                          <p:attrName>style.color</p:attrName>
                                        </p:attrNameLst>
                                      </p:cBhvr>
                                      <p:by>
                                        <p:hsl h="10842353" s="0" l="0"/>
                                      </p:by>
                                    </p:animClr>
                                    <p:animClr clrSpc="hsl" dir="cw">
                                      <p:cBhvr>
                                        <p:cTn id="55" dur="500" fill="hold"/>
                                        <p:tgtEl>
                                          <p:spTgt spid="6"/>
                                        </p:tgtEl>
                                        <p:attrNameLst>
                                          <p:attrName>fillcolor</p:attrName>
                                        </p:attrNameLst>
                                      </p:cBhvr>
                                      <p:by>
                                        <p:hsl h="10842353" s="0" l="0"/>
                                      </p:by>
                                    </p:animClr>
                                    <p:animClr clrSpc="hsl" dir="cw">
                                      <p:cBhvr>
                                        <p:cTn id="56" dur="500" fill="hold"/>
                                        <p:tgtEl>
                                          <p:spTgt spid="6"/>
                                        </p:tgtEl>
                                        <p:attrNameLst>
                                          <p:attrName>stroke.color</p:attrName>
                                        </p:attrNameLst>
                                      </p:cBhvr>
                                      <p:by>
                                        <p:hsl h="10842353" s="0" l="0"/>
                                      </p:by>
                                    </p:animClr>
                                    <p:set>
                                      <p:cBhvr>
                                        <p:cTn id="57" dur="500" fill="hold"/>
                                        <p:tgtEl>
                                          <p:spTgt spid="6"/>
                                        </p:tgtEl>
                                        <p:attrNameLst>
                                          <p:attrName>fill.type</p:attrName>
                                        </p:attrNameLst>
                                      </p:cBhvr>
                                      <p:to>
                                        <p:strVal val="solid"/>
                                      </p:to>
                                    </p:set>
                                  </p:childTnLst>
                                  <p:subTnLst>
                                    <p:audio>
                                      <p:cMediaNode>
                                        <p:cTn display="0" masterRel="sameClick">
                                          <p:stCondLst>
                                            <p:cond evt="begin" delay="0">
                                              <p:tn val="53"/>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6"/>
                  </p:tgtEl>
                </p:cond>
              </p:nextCondLst>
            </p:seq>
            <p:seq concurrent="1" nextAc="seek">
              <p:cTn id="58" restart="whenNotActive" fill="hold" evtFilter="cancelBubble" nodeType="interactiveSeq">
                <p:stCondLst>
                  <p:cond evt="onClick" delay="0">
                    <p:tgtEl>
                      <p:spTgt spid="5"/>
                    </p:tgtEl>
                  </p:cond>
                </p:stCondLst>
                <p:endSync evt="end" delay="0">
                  <p:rtn val="all"/>
                </p:endSync>
                <p:childTnLst>
                  <p:par>
                    <p:cTn id="59" fill="hold">
                      <p:stCondLst>
                        <p:cond delay="0"/>
                      </p:stCondLst>
                      <p:childTnLst>
                        <p:par>
                          <p:cTn id="60" fill="hold">
                            <p:stCondLst>
                              <p:cond delay="0"/>
                            </p:stCondLst>
                            <p:childTnLst>
                              <p:par>
                                <p:cTn id="61" presetID="23" presetClass="exit" presetSubtype="32" fill="hold" grpId="1" nodeType="clickEffect">
                                  <p:stCondLst>
                                    <p:cond delay="0"/>
                                  </p:stCondLst>
                                  <p:childTnLst>
                                    <p:anim calcmode="lin" valueType="num">
                                      <p:cBhvr>
                                        <p:cTn id="62" dur="500"/>
                                        <p:tgtEl>
                                          <p:spTgt spid="5"/>
                                        </p:tgtEl>
                                        <p:attrNameLst>
                                          <p:attrName>ppt_w</p:attrName>
                                        </p:attrNameLst>
                                      </p:cBhvr>
                                      <p:tavLst>
                                        <p:tav tm="0">
                                          <p:val>
                                            <p:strVal val="ppt_w"/>
                                          </p:val>
                                        </p:tav>
                                        <p:tav tm="100000">
                                          <p:val>
                                            <p:fltVal val="0"/>
                                          </p:val>
                                        </p:tav>
                                      </p:tavLst>
                                    </p:anim>
                                    <p:anim calcmode="lin" valueType="num">
                                      <p:cBhvr>
                                        <p:cTn id="63" dur="500"/>
                                        <p:tgtEl>
                                          <p:spTgt spid="5"/>
                                        </p:tgtEl>
                                        <p:attrNameLst>
                                          <p:attrName>ppt_h</p:attrName>
                                        </p:attrNameLst>
                                      </p:cBhvr>
                                      <p:tavLst>
                                        <p:tav tm="0">
                                          <p:val>
                                            <p:strVal val="ppt_h"/>
                                          </p:val>
                                        </p:tav>
                                        <p:tav tm="100000">
                                          <p:val>
                                            <p:fltVal val="0"/>
                                          </p:val>
                                        </p:tav>
                                      </p:tavLst>
                                    </p:anim>
                                    <p:set>
                                      <p:cBhvr>
                                        <p:cTn id="64"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F6439DC-DEF8-C36F-F526-D7BEC9216441}"/>
              </a:ext>
            </a:extLst>
          </p:cNvPr>
          <p:cNvGrpSpPr/>
          <p:nvPr/>
        </p:nvGrpSpPr>
        <p:grpSpPr>
          <a:xfrm>
            <a:off x="255127" y="271552"/>
            <a:ext cx="11677793" cy="1569660"/>
            <a:chOff x="394673" y="1300185"/>
            <a:chExt cx="11677793" cy="1569660"/>
          </a:xfrm>
        </p:grpSpPr>
        <p:sp>
          <p:nvSpPr>
            <p:cNvPr id="5" name="TextBox 4">
              <a:extLst>
                <a:ext uri="{FF2B5EF4-FFF2-40B4-BE49-F238E27FC236}">
                  <a16:creationId xmlns:a16="http://schemas.microsoft.com/office/drawing/2014/main" id="{0D3682B4-DEC8-F508-0D5A-31CE754609A5}"/>
                </a:ext>
              </a:extLst>
            </p:cNvPr>
            <p:cNvSpPr txBox="1"/>
            <p:nvPr/>
          </p:nvSpPr>
          <p:spPr>
            <a:xfrm>
              <a:off x="871066" y="1300185"/>
              <a:ext cx="11201400" cy="1569660"/>
            </a:xfrm>
            <a:prstGeom prst="rect">
              <a:avLst/>
            </a:prstGeom>
            <a:noFill/>
            <a:ln w="38100">
              <a:noFill/>
            </a:ln>
          </p:spPr>
          <p:txBody>
            <a:bodyPr wrap="square" rtlCol="0">
              <a:spAutoFit/>
            </a:bodyPr>
            <a:lstStyle/>
            <a:p>
              <a:pPr marL="514350" marR="0" lvl="0" indent="-514350" algn="l" defTabSz="914400" rtl="0" eaLnBrk="1" fontAlgn="auto" latinLnBrk="0" hangingPunct="1">
                <a:spcBef>
                  <a:spcPts val="0"/>
                </a:spcBef>
                <a:spcAft>
                  <a:spcPts val="0"/>
                </a:spcAft>
                <a:buClrTx/>
                <a:buSzTx/>
                <a:buFontTx/>
                <a:buAutoNum type="alphaLcParenR"/>
                <a:tabLst/>
                <a:defRPr/>
              </a:pPr>
              <a:r>
                <a:rPr lang="en-US" sz="3200" b="0" i="0" dirty="0">
                  <a:solidFill>
                    <a:srgbClr val="333333"/>
                  </a:solidFill>
                  <a:effectLst/>
                  <a:latin typeface="Cambria" panose="02040503050406030204" pitchFamily="18" charset="0"/>
                  <a:ea typeface="Cambria" panose="02040503050406030204" pitchFamily="18" charset="0"/>
                </a:rPr>
                <a:t>Trong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2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đỏ</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và</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xanh</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Nếu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Rô-bốt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lấy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từ</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trong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hộp</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cùng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một</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lúc</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thì</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các</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khả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năng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nào</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về</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màu</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của</a:t>
              </a:r>
              <a:r>
                <a:rPr lang="en-US" sz="3200" b="0" i="0" dirty="0">
                  <a:solidFill>
                    <a:srgbClr val="333333"/>
                  </a:solidFill>
                  <a:effectLst/>
                  <a:latin typeface="Cambria" panose="02040503050406030204" pitchFamily="18" charset="0"/>
                  <a:ea typeface="Cambria" panose="02040503050406030204" pitchFamily="18" charset="0"/>
                </a:rPr>
                <a:t> 3 </a:t>
              </a:r>
              <a:r>
                <a:rPr lang="en-US" sz="3200" b="0" i="0" dirty="0" err="1">
                  <a:solidFill>
                    <a:srgbClr val="333333"/>
                  </a:solidFill>
                  <a:effectLst/>
                  <a:latin typeface="Cambria" panose="02040503050406030204" pitchFamily="18" charset="0"/>
                  <a:ea typeface="Cambria" panose="02040503050406030204" pitchFamily="18" charset="0"/>
                </a:rPr>
                <a:t>quả</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bóng</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đó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có</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thể</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xảy</a:t>
              </a:r>
              <a:r>
                <a:rPr lang="en-US" sz="3200" b="0" i="0" dirty="0">
                  <a:solidFill>
                    <a:srgbClr val="333333"/>
                  </a:solidFill>
                  <a:effectLst/>
                  <a:latin typeface="Cambria" panose="02040503050406030204" pitchFamily="18" charset="0"/>
                  <a:ea typeface="Cambria" panose="02040503050406030204" pitchFamily="18" charset="0"/>
                </a:rPr>
                <a:t> </a:t>
              </a:r>
              <a:r>
                <a:rPr lang="en-US" sz="3200" b="0" i="0" dirty="0" err="1">
                  <a:solidFill>
                    <a:srgbClr val="333333"/>
                  </a:solidFill>
                  <a:effectLst/>
                  <a:latin typeface="Cambria" panose="02040503050406030204" pitchFamily="18" charset="0"/>
                  <a:ea typeface="Cambria" panose="02040503050406030204" pitchFamily="18" charset="0"/>
                </a:rPr>
                <a:t>ra</a:t>
              </a:r>
              <a:r>
                <a:rPr lang="en-US" sz="3200" b="0" i="0" dirty="0">
                  <a:solidFill>
                    <a:srgbClr val="333333"/>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Oval 5">
              <a:extLst>
                <a:ext uri="{FF2B5EF4-FFF2-40B4-BE49-F238E27FC236}">
                  <a16:creationId xmlns:a16="http://schemas.microsoft.com/office/drawing/2014/main" id="{4C5D338E-6515-8691-19C2-C6C52B72AC2F}"/>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grpSp>
      <p:pic>
        <p:nvPicPr>
          <p:cNvPr id="7" name="Picture 6">
            <a:extLst>
              <a:ext uri="{FF2B5EF4-FFF2-40B4-BE49-F238E27FC236}">
                <a16:creationId xmlns:a16="http://schemas.microsoft.com/office/drawing/2014/main" id="{D0E697C4-3943-8FF4-D556-E6CBED24DFE3}"/>
              </a:ext>
            </a:extLst>
          </p:cNvPr>
          <p:cNvPicPr>
            <a:picLocks noChangeAspect="1"/>
          </p:cNvPicPr>
          <p:nvPr/>
        </p:nvPicPr>
        <p:blipFill>
          <a:blip r:embed="rId2"/>
          <a:stretch>
            <a:fillRect/>
          </a:stretch>
        </p:blipFill>
        <p:spPr>
          <a:xfrm>
            <a:off x="5726430" y="2316256"/>
            <a:ext cx="6096952" cy="3814033"/>
          </a:xfrm>
          <a:prstGeom prst="rect">
            <a:avLst/>
          </a:prstGeom>
        </p:spPr>
      </p:pic>
      <p:sp>
        <p:nvSpPr>
          <p:cNvPr id="8" name="TextBox 7">
            <a:extLst>
              <a:ext uri="{FF2B5EF4-FFF2-40B4-BE49-F238E27FC236}">
                <a16:creationId xmlns:a16="http://schemas.microsoft.com/office/drawing/2014/main" id="{4ED4F923-C62C-4732-7AEC-A61D27BE4479}"/>
              </a:ext>
            </a:extLst>
          </p:cNvPr>
          <p:cNvSpPr txBox="1"/>
          <p:nvPr/>
        </p:nvSpPr>
        <p:spPr>
          <a:xfrm>
            <a:off x="548640" y="2537460"/>
            <a:ext cx="6389370" cy="4130361"/>
          </a:xfrm>
          <a:prstGeom prst="rect">
            <a:avLst/>
          </a:prstGeom>
          <a:noFill/>
        </p:spPr>
        <p:txBody>
          <a:bodyPr wrap="square" rtlCol="0">
            <a:spAutoFit/>
          </a:bodyPr>
          <a:lstStyle/>
          <a:p>
            <a:pPr marL="0" marR="0" algn="just">
              <a:lnSpc>
                <a:spcPct val="120000"/>
              </a:lnSpc>
              <a:spcBef>
                <a:spcPts val="0"/>
              </a:spcBef>
              <a:spcAft>
                <a:spcPts val="0"/>
              </a:spcAft>
            </a:pPr>
            <a:r>
              <a:rPr lang="vi-VN" sz="3200" b="1" dirty="0">
                <a:solidFill>
                  <a:srgbClr val="FF0000"/>
                </a:solidFill>
                <a:effectLst/>
                <a:latin typeface="Cambria" panose="02040503050406030204" pitchFamily="18" charset="0"/>
                <a:ea typeface="Cambria" panose="02040503050406030204" pitchFamily="18" charset="0"/>
              </a:rPr>
              <a:t>Các khả năng có thể xảy ra là:</a:t>
            </a:r>
            <a:endParaRPr lang="en-US" sz="3200" b="1"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3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1 quả bóng màu đỏ và 2 quả bóng màu xanh.</a:t>
            </a:r>
            <a:endParaRPr lang="en-US" sz="32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solidFill>
                  <a:srgbClr val="FF0000"/>
                </a:solidFill>
                <a:effectLst/>
                <a:latin typeface="Cambria" panose="02040503050406030204" pitchFamily="18" charset="0"/>
                <a:ea typeface="Cambria" panose="02040503050406030204" pitchFamily="18" charset="0"/>
              </a:rPr>
              <a:t>- Lấy được 2 quả bóng màu đỏ và 1 quả bóng màu xanh.</a:t>
            </a:r>
            <a:endParaRPr lang="en-US" sz="3200" dirty="0">
              <a:solidFill>
                <a:srgbClr val="FF0000"/>
              </a:solidFill>
              <a:effectLst/>
              <a:latin typeface="Cambria" panose="02040503050406030204" pitchFamily="18" charset="0"/>
              <a:ea typeface="Cambria" panose="02040503050406030204" pitchFamily="18" charset="0"/>
            </a:endParaRPr>
          </a:p>
          <a:p>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207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C0FB4BB1-5CEB-F5E0-6159-90C3D0E48FAE}"/>
              </a:ext>
            </a:extLst>
          </p:cNvPr>
          <p:cNvGrpSpPr/>
          <p:nvPr/>
        </p:nvGrpSpPr>
        <p:grpSpPr>
          <a:xfrm>
            <a:off x="255127" y="271552"/>
            <a:ext cx="11677793" cy="1077218"/>
            <a:chOff x="394673" y="1300185"/>
            <a:chExt cx="11677793" cy="1077218"/>
          </a:xfrm>
        </p:grpSpPr>
        <p:sp>
          <p:nvSpPr>
            <p:cNvPr id="10" name="TextBox 9">
              <a:extLst>
                <a:ext uri="{FF2B5EF4-FFF2-40B4-BE49-F238E27FC236}">
                  <a16:creationId xmlns:a16="http://schemas.microsoft.com/office/drawing/2014/main" id="{AD6E48B3-10F8-7DF4-37F5-804BC2DEE649}"/>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Oval 10">
              <a:extLst>
                <a:ext uri="{FF2B5EF4-FFF2-40B4-BE49-F238E27FC236}">
                  <a16:creationId xmlns:a16="http://schemas.microsoft.com/office/drawing/2014/main" id="{FFB0D092-C4B2-A21D-3678-EDA7922C56EA}"/>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12" name="Picture 11">
            <a:extLst>
              <a:ext uri="{FF2B5EF4-FFF2-40B4-BE49-F238E27FC236}">
                <a16:creationId xmlns:a16="http://schemas.microsoft.com/office/drawing/2014/main" id="{75A2F56C-96B9-1332-2808-E9623249E222}"/>
              </a:ext>
            </a:extLst>
          </p:cNvPr>
          <p:cNvPicPr>
            <a:picLocks noChangeAspect="1"/>
          </p:cNvPicPr>
          <p:nvPr/>
        </p:nvPicPr>
        <p:blipFill>
          <a:blip r:embed="rId2"/>
          <a:stretch>
            <a:fillRect/>
          </a:stretch>
        </p:blipFill>
        <p:spPr>
          <a:xfrm>
            <a:off x="2184082" y="1488757"/>
            <a:ext cx="7915275" cy="2371725"/>
          </a:xfrm>
          <a:prstGeom prst="rect">
            <a:avLst/>
          </a:prstGeom>
        </p:spPr>
      </p:pic>
      <p:sp>
        <p:nvSpPr>
          <p:cNvPr id="13" name="TextBox 12">
            <a:extLst>
              <a:ext uri="{FF2B5EF4-FFF2-40B4-BE49-F238E27FC236}">
                <a16:creationId xmlns:a16="http://schemas.microsoft.com/office/drawing/2014/main" id="{6E19C1D2-9436-32EF-3DC5-12013F5E9D9B}"/>
              </a:ext>
            </a:extLst>
          </p:cNvPr>
          <p:cNvSpPr txBox="1"/>
          <p:nvPr/>
        </p:nvSpPr>
        <p:spPr>
          <a:xfrm>
            <a:off x="1040130" y="4194810"/>
            <a:ext cx="10961370" cy="1384995"/>
          </a:xfrm>
          <a:prstGeom prst="rect">
            <a:avLst/>
          </a:prstGeom>
          <a:noFill/>
        </p:spPr>
        <p:txBody>
          <a:bodyPr wrap="square" rtlCol="0">
            <a:spAutoFit/>
          </a:bodyPr>
          <a:lstStyle/>
          <a:p>
            <a:pPr algn="l"/>
            <a:r>
              <a:rPr lang="en-US" sz="2800" b="0" i="0" dirty="0">
                <a:solidFill>
                  <a:srgbClr val="333333"/>
                </a:solidFill>
                <a:effectLst/>
                <a:latin typeface="Cambria" panose="02040503050406030204" pitchFamily="18" charset="0"/>
                <a:ea typeface="Cambria" panose="02040503050406030204" pitchFamily="18" charset="0"/>
              </a:rPr>
              <a:t>a) </a:t>
            </a:r>
            <a:r>
              <a:rPr lang="en-US" sz="2800" b="0" i="0" dirty="0" err="1">
                <a:solidFill>
                  <a:srgbClr val="333333"/>
                </a:solidFill>
                <a:effectLst/>
                <a:latin typeface="Cambria" panose="02040503050406030204" pitchFamily="18" charset="0"/>
                <a:ea typeface="Cambria" panose="02040503050406030204" pitchFamily="18" charset="0"/>
              </a:rPr>
              <a:t>Chọn</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câu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trả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lời</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đúng</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err="1">
                <a:solidFill>
                  <a:srgbClr val="333333"/>
                </a:solidFill>
                <a:effectLst/>
                <a:latin typeface="Cambria" panose="02040503050406030204" pitchFamily="18" charset="0"/>
                <a:ea typeface="Cambria" panose="02040503050406030204" pitchFamily="18" charset="0"/>
              </a:rPr>
              <a:t>Mặt</a:t>
            </a:r>
            <a:r>
              <a:rPr lang="en-US" sz="2800" b="0" i="0" dirty="0">
                <a:solidFill>
                  <a:srgbClr val="333333"/>
                </a:solidFill>
                <a:effectLst/>
                <a:latin typeface="Cambria" panose="02040503050406030204" pitchFamily="18" charset="0"/>
                <a:ea typeface="Cambria" panose="02040503050406030204" pitchFamily="18" charset="0"/>
              </a:rPr>
              <a:t> 5 </a:t>
            </a:r>
            <a:r>
              <a:rPr lang="en-US" sz="2800" b="0" i="0" dirty="0" err="1">
                <a:solidFill>
                  <a:srgbClr val="333333"/>
                </a:solidFill>
                <a:effectLst/>
                <a:latin typeface="Cambria" panose="02040503050406030204" pitchFamily="18" charset="0"/>
                <a:ea typeface="Cambria" panose="02040503050406030204" pitchFamily="18" charset="0"/>
              </a:rPr>
              <a:t>chấm</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đã</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xuất</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hiện</a:t>
            </a:r>
            <a:r>
              <a:rPr lang="en-US" sz="2800" b="0" i="0" dirty="0">
                <a:solidFill>
                  <a:srgbClr val="333333"/>
                </a:solidFill>
                <a:effectLst/>
                <a:latin typeface="Cambria" panose="02040503050406030204" pitchFamily="18" charset="0"/>
                <a:ea typeface="Cambria" panose="02040503050406030204" pitchFamily="18" charset="0"/>
              </a:rPr>
              <a:t> bao </a:t>
            </a:r>
            <a:r>
              <a:rPr lang="en-US" sz="2800" b="0" i="0" dirty="0" err="1">
                <a:solidFill>
                  <a:srgbClr val="333333"/>
                </a:solidFill>
                <a:effectLst/>
                <a:latin typeface="Cambria" panose="02040503050406030204" pitchFamily="18" charset="0"/>
                <a:ea typeface="Cambria" panose="02040503050406030204" pitchFamily="18" charset="0"/>
              </a:rPr>
              <a:t>nhiêu</a:t>
            </a:r>
            <a:r>
              <a:rPr lang="en-US" sz="2800" b="0" i="0" dirty="0">
                <a:solidFill>
                  <a:srgbClr val="333333"/>
                </a:solidFill>
                <a:effectLst/>
                <a:latin typeface="Cambria" panose="02040503050406030204" pitchFamily="18" charset="0"/>
                <a:ea typeface="Cambria" panose="02040503050406030204" pitchFamily="18" charset="0"/>
              </a:rPr>
              <a:t>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a:t>
            </a:r>
          </a:p>
          <a:p>
            <a:pPr algn="l"/>
            <a:r>
              <a:rPr lang="en-US" sz="2800" b="0" i="0" dirty="0">
                <a:solidFill>
                  <a:srgbClr val="333333"/>
                </a:solidFill>
                <a:effectLst/>
                <a:latin typeface="Cambria" panose="02040503050406030204" pitchFamily="18" charset="0"/>
                <a:ea typeface="Cambria" panose="02040503050406030204" pitchFamily="18" charset="0"/>
              </a:rPr>
              <a:t>A. 7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B. 6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C. 5 </a:t>
            </a:r>
            <a:r>
              <a:rPr lang="en-US" sz="2800" b="0" i="0" dirty="0" err="1">
                <a:solidFill>
                  <a:srgbClr val="333333"/>
                </a:solidFill>
                <a:effectLst/>
                <a:latin typeface="Cambria" panose="02040503050406030204" pitchFamily="18" charset="0"/>
                <a:ea typeface="Cambria" panose="02040503050406030204" pitchFamily="18" charset="0"/>
              </a:rPr>
              <a:t>lần</a:t>
            </a:r>
            <a:r>
              <a:rPr lang="en-US" sz="2800" b="0" i="0" dirty="0">
                <a:solidFill>
                  <a:srgbClr val="333333"/>
                </a:solidFill>
                <a:effectLst/>
                <a:latin typeface="Cambria" panose="02040503050406030204" pitchFamily="18" charset="0"/>
                <a:ea typeface="Cambria" panose="02040503050406030204" pitchFamily="18" charset="0"/>
              </a:rPr>
              <a:t>                     D. 4 </a:t>
            </a:r>
            <a:r>
              <a:rPr lang="en-US" sz="2800" b="0" i="0" dirty="0" err="1">
                <a:solidFill>
                  <a:srgbClr val="333333"/>
                </a:solidFill>
                <a:effectLst/>
                <a:latin typeface="Cambria" panose="02040503050406030204" pitchFamily="18" charset="0"/>
                <a:ea typeface="Cambria" panose="02040503050406030204" pitchFamily="18" charset="0"/>
              </a:rPr>
              <a:t>lần</a:t>
            </a:r>
            <a:endParaRPr lang="en-US" sz="2800" b="0" i="0" dirty="0">
              <a:solidFill>
                <a:srgbClr val="333333"/>
              </a:solidFill>
              <a:effectLst/>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id="{6F46ADF5-0B72-05BA-9DE9-4DBA5928A631}"/>
              </a:ext>
            </a:extLst>
          </p:cNvPr>
          <p:cNvSpPr/>
          <p:nvPr/>
        </p:nvSpPr>
        <p:spPr>
          <a:xfrm>
            <a:off x="5760720" y="5120640"/>
            <a:ext cx="411480" cy="4800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73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 calcmode="lin" valueType="num">
                                      <p:cBhvr additive="base">
                                        <p:cTn id="2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FB3C74-61A8-541C-4F22-2C34587F16BD}"/>
              </a:ext>
            </a:extLst>
          </p:cNvPr>
          <p:cNvGrpSpPr/>
          <p:nvPr/>
        </p:nvGrpSpPr>
        <p:grpSpPr>
          <a:xfrm>
            <a:off x="255127" y="271552"/>
            <a:ext cx="11677793" cy="1077218"/>
            <a:chOff x="394673" y="1300185"/>
            <a:chExt cx="11677793" cy="1077218"/>
          </a:xfrm>
        </p:grpSpPr>
        <p:sp>
          <p:nvSpPr>
            <p:cNvPr id="5" name="TextBox 4">
              <a:extLst>
                <a:ext uri="{FF2B5EF4-FFF2-40B4-BE49-F238E27FC236}">
                  <a16:creationId xmlns:a16="http://schemas.microsoft.com/office/drawing/2014/main" id="{0541D615-0807-A808-1FE7-77FCCE22D66A}"/>
                </a:ext>
              </a:extLst>
            </p:cNvPr>
            <p:cNvSpPr txBox="1"/>
            <p:nvPr/>
          </p:nvSpPr>
          <p:spPr>
            <a:xfrm>
              <a:off x="871066" y="1300185"/>
              <a:ext cx="11201400" cy="1077218"/>
            </a:xfrm>
            <a:prstGeom prst="rect">
              <a:avLst/>
            </a:prstGeom>
            <a:noFill/>
            <a:ln w="38100">
              <a:noFill/>
            </a:ln>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Việt gieo xúc xắc nhiều lần rồi ghi lại kết quả nhận được như bảng sau (chẳng hạn, mặt 6 chấm xuất hiện 4 lần ghi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Oval 5">
              <a:extLst>
                <a:ext uri="{FF2B5EF4-FFF2-40B4-BE49-F238E27FC236}">
                  <a16:creationId xmlns:a16="http://schemas.microsoft.com/office/drawing/2014/main" id="{7124582B-C655-A03D-1B56-C0D43ACD1C48}"/>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grpSp>
      <p:pic>
        <p:nvPicPr>
          <p:cNvPr id="7" name="Picture 6">
            <a:extLst>
              <a:ext uri="{FF2B5EF4-FFF2-40B4-BE49-F238E27FC236}">
                <a16:creationId xmlns:a16="http://schemas.microsoft.com/office/drawing/2014/main" id="{254C9BCE-7895-D7C7-2170-A9FF0688258A}"/>
              </a:ext>
            </a:extLst>
          </p:cNvPr>
          <p:cNvPicPr>
            <a:picLocks noChangeAspect="1"/>
          </p:cNvPicPr>
          <p:nvPr/>
        </p:nvPicPr>
        <p:blipFill>
          <a:blip r:embed="rId2"/>
          <a:stretch>
            <a:fillRect/>
          </a:stretch>
        </p:blipFill>
        <p:spPr>
          <a:xfrm>
            <a:off x="2184082" y="1488757"/>
            <a:ext cx="7915275" cy="2371725"/>
          </a:xfrm>
          <a:prstGeom prst="rect">
            <a:avLst/>
          </a:prstGeom>
        </p:spPr>
      </p:pic>
      <p:sp>
        <p:nvSpPr>
          <p:cNvPr id="8" name="TextBox 7">
            <a:extLst>
              <a:ext uri="{FF2B5EF4-FFF2-40B4-BE49-F238E27FC236}">
                <a16:creationId xmlns:a16="http://schemas.microsoft.com/office/drawing/2014/main" id="{D53AECCC-8288-E38C-5998-9806D541DBFB}"/>
              </a:ext>
            </a:extLst>
          </p:cNvPr>
          <p:cNvSpPr txBox="1"/>
          <p:nvPr/>
        </p:nvSpPr>
        <p:spPr>
          <a:xfrm>
            <a:off x="834390" y="4011930"/>
            <a:ext cx="10961370" cy="523220"/>
          </a:xfrm>
          <a:prstGeom prst="rect">
            <a:avLst/>
          </a:prstGeom>
          <a:noFill/>
        </p:spPr>
        <p:txBody>
          <a:bodyPr wrap="square" rtlCol="0">
            <a:spAutoFit/>
          </a:bodyPr>
          <a:lstStyle/>
          <a:p>
            <a:pPr lvl="0"/>
            <a:r>
              <a:rPr lang="en-US" sz="2800" b="1" dirty="0">
                <a:solidFill>
                  <a:srgbClr val="333333"/>
                </a:solidFill>
                <a:latin typeface="Cambria" panose="02040503050406030204" pitchFamily="18" charset="0"/>
                <a:ea typeface="Cambria" panose="02040503050406030204" pitchFamily="18" charset="0"/>
              </a:rPr>
              <a:t>b)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nhiều</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mặt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nào</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xuất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hiện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ít</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lần</a:t>
            </a:r>
            <a:r>
              <a:rPr lang="en-US" sz="2800" b="1" dirty="0">
                <a:solidFill>
                  <a:srgbClr val="333333"/>
                </a:solidFill>
                <a:latin typeface="Cambria" panose="02040503050406030204" pitchFamily="18" charset="0"/>
                <a:ea typeface="Cambria" panose="02040503050406030204" pitchFamily="18" charset="0"/>
              </a:rPr>
              <a:t> </a:t>
            </a:r>
            <a:r>
              <a:rPr lang="en-US" sz="2800" b="1" dirty="0" err="1">
                <a:solidFill>
                  <a:srgbClr val="333333"/>
                </a:solidFill>
                <a:latin typeface="Cambria" panose="02040503050406030204" pitchFamily="18" charset="0"/>
                <a:ea typeface="Cambria" panose="02040503050406030204" pitchFamily="18" charset="0"/>
              </a:rPr>
              <a:t>nhất</a:t>
            </a:r>
            <a:r>
              <a:rPr lang="en-US" sz="2800" b="1" dirty="0">
                <a:solidFill>
                  <a:srgbClr val="333333"/>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B679E51-3405-513C-4BE6-D38B221DCAB8}"/>
              </a:ext>
            </a:extLst>
          </p:cNvPr>
          <p:cNvSpPr txBox="1"/>
          <p:nvPr/>
        </p:nvSpPr>
        <p:spPr>
          <a:xfrm>
            <a:off x="982980" y="4663440"/>
            <a:ext cx="10961370" cy="1077218"/>
          </a:xfrm>
          <a:prstGeom prst="rect">
            <a:avLst/>
          </a:prstGeom>
          <a:noFill/>
        </p:spPr>
        <p:txBody>
          <a:bodyPr wrap="square" rtlCol="0">
            <a:spAutoFit/>
          </a:bodyPr>
          <a:lstStyle/>
          <a:p>
            <a:pPr lvl="0" algn="just"/>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1 </a:t>
            </a:r>
            <a:r>
              <a:rPr lang="en-US" sz="3200" b="1" dirty="0" err="1">
                <a:solidFill>
                  <a:srgbClr val="FF0000"/>
                </a:solidFill>
                <a:latin typeface="Cambria" panose="02040503050406030204" pitchFamily="18" charset="0"/>
                <a:ea typeface="Cambria" panose="02040503050406030204" pitchFamily="18" charset="0"/>
              </a:rPr>
              <a:t>chấm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ít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nhất</a:t>
            </a:r>
            <a:r>
              <a:rPr lang="en-US" sz="3200" b="1" dirty="0">
                <a:solidFill>
                  <a:srgbClr val="FF000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350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2323709-D18A-8585-3FC5-F63C2B3E3B6C}"/>
              </a:ext>
            </a:extLst>
          </p:cNvPr>
          <p:cNvGrpSpPr/>
          <p:nvPr/>
        </p:nvGrpSpPr>
        <p:grpSpPr>
          <a:xfrm>
            <a:off x="255127" y="271552"/>
            <a:ext cx="11677793" cy="2062103"/>
            <a:chOff x="394673" y="1300185"/>
            <a:chExt cx="11677793" cy="2062103"/>
          </a:xfrm>
        </p:grpSpPr>
        <p:sp>
          <p:nvSpPr>
            <p:cNvPr id="5" name="TextBox 4">
              <a:extLst>
                <a:ext uri="{FF2B5EF4-FFF2-40B4-BE49-F238E27FC236}">
                  <a16:creationId xmlns:a16="http://schemas.microsoft.com/office/drawing/2014/main" id="{503A5A9F-C7C0-F626-5E8E-E4C4FFB92574}"/>
                </a:ext>
              </a:extLst>
            </p:cNvPr>
            <p:cNvSpPr txBox="1"/>
            <p:nvPr/>
          </p:nvSpPr>
          <p:spPr>
            <a:xfrm>
              <a:off x="871066" y="1300185"/>
              <a:ext cx="11201400" cy="2062103"/>
            </a:xfrm>
            <a:prstGeom prst="rect">
              <a:avLst/>
            </a:prstGeom>
            <a:noFill/>
            <a:ln w="38100">
              <a:noFill/>
            </a:ln>
          </p:spPr>
          <p:txBody>
            <a:bodyPr wrap="square" rtlCol="0">
              <a:spAutoFit/>
            </a:bodyPr>
            <a:lstStyle/>
            <a:p>
              <a:pPr marL="514350" marR="0" lvl="0" indent="-514350" algn="just" defTabSz="914400" rtl="0" eaLnBrk="1" fontAlgn="auto" latinLnBrk="0" hangingPunct="1">
                <a:lnSpc>
                  <a:spcPct val="100000"/>
                </a:lnSpc>
                <a:spcBef>
                  <a:spcPts val="0"/>
                </a:spcBef>
                <a:spcAft>
                  <a:spcPts val="0"/>
                </a:spcAft>
                <a:buClrTx/>
                <a:buSzTx/>
                <a:buFontTx/>
                <a:buAutoNum type="alphaLcParenR"/>
                <a:tabLst/>
                <a:defRPr/>
              </a:pPr>
              <a:r>
                <a:rPr kumimoji="0" lang="vi-VN" sz="3200" b="0" i="0" u="none" strike="noStrike" kern="1200" cap="none" spc="0" normalizeH="0" baseline="0" noProof="0" dirty="0">
                  <a:ln>
                    <a:noFill/>
                  </a:ln>
                  <a:solidFill>
                    <a:srgbClr val="333333"/>
                  </a:solidFill>
                  <a:effectLst/>
                  <a:uLnTx/>
                  <a:uFillTx/>
                  <a:latin typeface="Cambria" panose="02040503050406030204" pitchFamily="18" charset="0"/>
                  <a:ea typeface="Cambria" panose="02040503050406030204" pitchFamily="18" charset="0"/>
                  <a:cs typeface="+mn-cs"/>
                </a:rPr>
                <a:t>Mai gieo đồng thời hai đồng xu 25 lần, đếm số lần lặp lại của khả năng hai đồng xu xuất hiện cùng mặt sấp, hoặc xuất hiện cùng mặt ngửa hoặc xuất hiện một mặt sấp, một mặt ngửa rồi ghi lại kết quả nhận được như bảng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Oval 5">
              <a:extLst>
                <a:ext uri="{FF2B5EF4-FFF2-40B4-BE49-F238E27FC236}">
                  <a16:creationId xmlns:a16="http://schemas.microsoft.com/office/drawing/2014/main" id="{6BF9B4BE-B9CE-141D-67DF-710B7A897C42}"/>
                </a:ext>
              </a:extLst>
            </p:cNvPr>
            <p:cNvSpPr/>
            <p:nvPr/>
          </p:nvSpPr>
          <p:spPr>
            <a:xfrm>
              <a:off x="394673" y="130428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grpSp>
      <p:pic>
        <p:nvPicPr>
          <p:cNvPr id="7" name="Picture 6">
            <a:extLst>
              <a:ext uri="{FF2B5EF4-FFF2-40B4-BE49-F238E27FC236}">
                <a16:creationId xmlns:a16="http://schemas.microsoft.com/office/drawing/2014/main" id="{3BB85228-73F9-5679-BBE1-CB95A842EB08}"/>
              </a:ext>
            </a:extLst>
          </p:cNvPr>
          <p:cNvPicPr>
            <a:picLocks noChangeAspect="1"/>
          </p:cNvPicPr>
          <p:nvPr/>
        </p:nvPicPr>
        <p:blipFill>
          <a:blip r:embed="rId2"/>
          <a:stretch>
            <a:fillRect/>
          </a:stretch>
        </p:blipFill>
        <p:spPr>
          <a:xfrm>
            <a:off x="1414843" y="2381250"/>
            <a:ext cx="9277922" cy="1722120"/>
          </a:xfrm>
          <a:prstGeom prst="rect">
            <a:avLst/>
          </a:prstGeom>
        </p:spPr>
      </p:pic>
      <p:sp>
        <p:nvSpPr>
          <p:cNvPr id="8" name="TextBox 7">
            <a:extLst>
              <a:ext uri="{FF2B5EF4-FFF2-40B4-BE49-F238E27FC236}">
                <a16:creationId xmlns:a16="http://schemas.microsoft.com/office/drawing/2014/main" id="{7F15C720-7994-38C8-8E21-142EF172158D}"/>
              </a:ext>
            </a:extLst>
          </p:cNvPr>
          <p:cNvSpPr txBox="1"/>
          <p:nvPr/>
        </p:nvSpPr>
        <p:spPr>
          <a:xfrm>
            <a:off x="671512" y="4237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a)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mặt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nhiều</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 ở </a:t>
            </a:r>
            <a:r>
              <a:rPr lang="en-US" sz="3200" b="1" i="0" dirty="0" err="1">
                <a:solidFill>
                  <a:srgbClr val="333333"/>
                </a:solidFill>
                <a:effectLst/>
                <a:latin typeface="Cambria" panose="02040503050406030204" pitchFamily="18" charset="0"/>
                <a:ea typeface="Cambria" panose="02040503050406030204" pitchFamily="18" charset="0"/>
              </a:rPr>
              <a:t>dạng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nào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ít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nhất</a:t>
            </a:r>
            <a:r>
              <a:rPr lang="en-US" sz="3200" b="1" i="0" dirty="0">
                <a:solidFill>
                  <a:srgbClr val="333333"/>
                </a:solidFill>
                <a:effectLst/>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3D8BC510-CC59-3DFE-76FA-27594150FDA6}"/>
              </a:ext>
            </a:extLst>
          </p:cNvPr>
          <p:cNvSpPr txBox="1"/>
          <p:nvPr/>
        </p:nvSpPr>
        <p:spPr>
          <a:xfrm>
            <a:off x="682942" y="5380405"/>
            <a:ext cx="10587037" cy="1077218"/>
          </a:xfrm>
          <a:prstGeom prst="rect">
            <a:avLst/>
          </a:prstGeom>
          <a:noFill/>
        </p:spPr>
        <p:txBody>
          <a:bodyPr wrap="square">
            <a:spAutoFit/>
          </a:bodyPr>
          <a:lstStyle/>
          <a:p>
            <a:pPr algn="just"/>
            <a:r>
              <a:rPr lang="en-US" sz="3200" b="1" i="0" dirty="0">
                <a:solidFill>
                  <a:srgbClr val="333333"/>
                </a:solidFill>
                <a:effectLst/>
                <a:latin typeface="Cambria" panose="02040503050406030204" pitchFamily="18" charset="0"/>
                <a:ea typeface="Cambria" panose="02040503050406030204" pitchFamily="18" charset="0"/>
              </a:rPr>
              <a:t>b) </a:t>
            </a:r>
            <a:r>
              <a:rPr lang="en-US" sz="3200" b="1" i="0" dirty="0" err="1">
                <a:solidFill>
                  <a:srgbClr val="333333"/>
                </a:solidFill>
                <a:effectLst/>
                <a:latin typeface="Cambria" panose="02040503050406030204" pitchFamily="18" charset="0"/>
                <a:ea typeface="Cambria" panose="02040503050406030204" pitchFamily="18" charset="0"/>
              </a:rPr>
              <a:t>Tìm</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tỉ</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lặp</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lại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của</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mỗi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khả</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năng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xuất</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hiện</a:t>
            </a:r>
            <a:r>
              <a:rPr lang="en-US" sz="3200" b="1" i="0" dirty="0">
                <a:solidFill>
                  <a:srgbClr val="333333"/>
                </a:solidFill>
                <a:effectLst/>
                <a:latin typeface="Cambria" panose="02040503050406030204" pitchFamily="18" charset="0"/>
                <a:ea typeface="Cambria" panose="02040503050406030204" pitchFamily="18" charset="0"/>
              </a:rPr>
              <a:t> so </a:t>
            </a:r>
            <a:r>
              <a:rPr lang="en-US" sz="3200" b="1" i="0" dirty="0" err="1">
                <a:solidFill>
                  <a:srgbClr val="333333"/>
                </a:solidFill>
                <a:effectLst/>
                <a:latin typeface="Cambria" panose="02040503050406030204" pitchFamily="18" charset="0"/>
                <a:ea typeface="Cambria" panose="02040503050406030204" pitchFamily="18" charset="0"/>
              </a:rPr>
              <a:t>với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tổng</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số</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lần</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gieo</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hai</a:t>
            </a:r>
            <a:r>
              <a:rPr lang="en-US" sz="3200" b="1" i="0" dirty="0">
                <a:solidFill>
                  <a:srgbClr val="333333"/>
                </a:solidFill>
                <a:effectLst/>
                <a:latin typeface="Cambria" panose="02040503050406030204" pitchFamily="18" charset="0"/>
                <a:ea typeface="Cambria" panose="02040503050406030204" pitchFamily="18" charset="0"/>
              </a:rPr>
              <a:t> </a:t>
            </a:r>
            <a:r>
              <a:rPr lang="en-US" sz="3200" b="1" i="0" dirty="0" err="1">
                <a:solidFill>
                  <a:srgbClr val="333333"/>
                </a:solidFill>
                <a:effectLst/>
                <a:latin typeface="Cambria" panose="02040503050406030204" pitchFamily="18" charset="0"/>
                <a:ea typeface="Cambria" panose="02040503050406030204" pitchFamily="18" charset="0"/>
              </a:rPr>
              <a:t>đồng</a:t>
            </a:r>
            <a:r>
              <a:rPr lang="en-US" sz="3200" b="1" i="0" dirty="0">
                <a:solidFill>
                  <a:srgbClr val="333333"/>
                </a:solidFill>
                <a:effectLst/>
                <a:latin typeface="Cambria" panose="02040503050406030204" pitchFamily="18" charset="0"/>
                <a:ea typeface="Cambria" panose="02040503050406030204" pitchFamily="18" charset="0"/>
              </a:rPr>
              <a:t> xu.</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774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655</Words>
  <Application>Microsoft Office PowerPoint</Application>
  <PresentationFormat>Widescreen</PresentationFormat>
  <Paragraphs>35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 10</dc:creator>
  <cp:lastModifiedBy>Windows 10</cp:lastModifiedBy>
  <cp:revision>1</cp:revision>
  <dcterms:created xsi:type="dcterms:W3CDTF">2025-05-07T05:07:57Z</dcterms:created>
  <dcterms:modified xsi:type="dcterms:W3CDTF">2025-05-07T05:16:52Z</dcterms:modified>
</cp:coreProperties>
</file>