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11955" r:id="rId12"/>
    <p:sldId id="266" r:id="rId13"/>
    <p:sldId id="1195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4" autoAdjust="0"/>
    <p:restoredTop sz="94660"/>
  </p:normalViewPr>
  <p:slideViewPr>
    <p:cSldViewPr snapToGrid="0">
      <p:cViewPr varScale="1">
        <p:scale>
          <a:sx n="63" d="100"/>
          <a:sy n="63" d="100"/>
        </p:scale>
        <p:origin x="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1AFAA-FBE0-41F8-FC7D-10AB63F365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52C226-83D5-879E-4815-B40537B989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213072-131D-E319-0D65-E465E3B75042}"/>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FCA327EF-C297-C77C-6913-15F56CC33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CDA402-2183-810E-A912-C6FD7709BB8C}"/>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56384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057C-EC1D-06CB-484A-30E2B648FA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8339EA-76C4-4F15-EF24-2404C6E931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FC0DE7-5AA1-3EBB-5CF5-FBBBAE3EBAA3}"/>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412BFE5E-4A67-892C-89E1-F2E5077A6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63D1C-B5D9-084E-75C9-9E8DE7EAA46F}"/>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3200237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00CD0D-4C61-89BB-ADFC-A122743C1C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09D563-E0A1-3C5F-CD73-8BAF49FF6E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A4F6F-CC5D-1601-A765-0E48C76B9D29}"/>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99C86880-0E1A-B6E6-05F9-58DB6C7965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BD7A7C-1A48-ABAB-6639-8F834B13400F}"/>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382250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AA01C-F8F2-B615-4396-9BDFB02B8B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16F4C0-9032-C8F0-9D7C-4E7E34F3D0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F8B2B5-87C8-88B3-0D2D-3AFDDC8F7E39}"/>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A4C507E5-8886-4ECC-44E1-A2CE3AB2C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95FFD8-BAE7-CC09-E4A4-136C631E0BCD}"/>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1871348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BD08C-84E2-1486-5E2C-1063F21631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2C7C9B-F091-7B96-BAA8-EDF563063F2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A61DA1-0EA9-5B88-15C6-154869844FD8}"/>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9FCD57AF-BC34-43FF-9B06-9F7D3AF675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20C759-0548-B00C-1FD8-E0D575DA9910}"/>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211826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D9470-04A6-E70B-9C4C-D0149825B8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64F492-6A78-6AE0-FD71-1DAC5831C0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A2613F-C27F-902D-2277-CC6C46DCB3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826522-0C77-F20B-E145-384D669E3800}"/>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6" name="Footer Placeholder 5">
            <a:extLst>
              <a:ext uri="{FF2B5EF4-FFF2-40B4-BE49-F238E27FC236}">
                <a16:creationId xmlns:a16="http://schemas.microsoft.com/office/drawing/2014/main" id="{D19DE331-4D9E-9B01-E42F-28F11F336A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964776-B742-5172-ADFC-D5F49CFF1A46}"/>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416723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DD9C-6CCA-6E66-B915-CC01B68041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C97274-2C21-F23B-A5AD-BC7D588C89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1CA5CD-0463-3BBA-814C-704D31556C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79A3F2-26A0-C169-964E-5BA3F62E87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67DF47-CEB5-7179-F2D3-B2D6014E35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2D34AE-0052-84AE-0933-D82B09EC8501}"/>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8" name="Footer Placeholder 7">
            <a:extLst>
              <a:ext uri="{FF2B5EF4-FFF2-40B4-BE49-F238E27FC236}">
                <a16:creationId xmlns:a16="http://schemas.microsoft.com/office/drawing/2014/main" id="{0A4DA5A3-7CE7-5959-DC7D-DFA8F5E409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3AA597-D2CF-156C-9514-CC81738A2CCE}"/>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942644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71125-90AB-9417-7695-137E0C6F77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9E4EC3-7972-BDB4-1154-FBED13C3B547}"/>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4" name="Footer Placeholder 3">
            <a:extLst>
              <a:ext uri="{FF2B5EF4-FFF2-40B4-BE49-F238E27FC236}">
                <a16:creationId xmlns:a16="http://schemas.microsoft.com/office/drawing/2014/main" id="{F7CF5679-BDBD-1061-6B56-4109E66D7C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BDF5DB-731A-207B-B8B7-38F0D3E0E66B}"/>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24248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047488-B2E3-903A-6B53-A1DC946246C2}"/>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3" name="Footer Placeholder 2">
            <a:extLst>
              <a:ext uri="{FF2B5EF4-FFF2-40B4-BE49-F238E27FC236}">
                <a16:creationId xmlns:a16="http://schemas.microsoft.com/office/drawing/2014/main" id="{A412D991-6C77-8128-2387-BE213A0002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10139C-6BA4-D58B-9AA4-C0F804B43827}"/>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3263671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ABDA4-BFFA-A401-0921-C60B3AC481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50717B-C15D-E6E0-39C1-10C9043ABC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9CEA80-6774-C063-D2DB-DFA66C9DA8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56DDB5-3153-ED2A-88D2-4994C5845E76}"/>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6" name="Footer Placeholder 5">
            <a:extLst>
              <a:ext uri="{FF2B5EF4-FFF2-40B4-BE49-F238E27FC236}">
                <a16:creationId xmlns:a16="http://schemas.microsoft.com/office/drawing/2014/main" id="{F103ACBA-FE54-571E-247C-4C859663C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03E64B-A4AA-4111-5439-33DC7FB2066F}"/>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86249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E33B3-C19E-138F-6D2A-AA138A260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929E2D-9FE3-F925-367A-F1D9AFA80A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C8E759-50E0-E49C-2E41-E30EA45BBE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B57577-194C-9F32-B57D-11797ECD2BD8}"/>
              </a:ext>
            </a:extLst>
          </p:cNvPr>
          <p:cNvSpPr>
            <a:spLocks noGrp="1"/>
          </p:cNvSpPr>
          <p:nvPr>
            <p:ph type="dt" sz="half" idx="10"/>
          </p:nvPr>
        </p:nvSpPr>
        <p:spPr/>
        <p:txBody>
          <a:bodyPr/>
          <a:lstStyle/>
          <a:p>
            <a:fld id="{CD5FF7C1-BF22-44A5-910C-C4F441D3E28F}" type="datetimeFigureOut">
              <a:rPr lang="en-US" smtClean="0"/>
              <a:t>5/8/2025</a:t>
            </a:fld>
            <a:endParaRPr lang="en-US"/>
          </a:p>
        </p:txBody>
      </p:sp>
      <p:sp>
        <p:nvSpPr>
          <p:cNvPr id="6" name="Footer Placeholder 5">
            <a:extLst>
              <a:ext uri="{FF2B5EF4-FFF2-40B4-BE49-F238E27FC236}">
                <a16:creationId xmlns:a16="http://schemas.microsoft.com/office/drawing/2014/main" id="{E39D9185-CEBC-CD0B-2502-4CDE3EE84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B37AA-547A-CED8-4053-273EA52345E2}"/>
              </a:ext>
            </a:extLst>
          </p:cNvPr>
          <p:cNvSpPr>
            <a:spLocks noGrp="1"/>
          </p:cNvSpPr>
          <p:nvPr>
            <p:ph type="sldNum" sz="quarter" idx="12"/>
          </p:nvPr>
        </p:nvSpPr>
        <p:spPr/>
        <p:txBody>
          <a:bodyPr/>
          <a:lstStyle/>
          <a:p>
            <a:fld id="{CFAF4A65-8495-438A-8A68-089C59A423E4}" type="slidenum">
              <a:rPr lang="en-US" smtClean="0"/>
              <a:t>‹#›</a:t>
            </a:fld>
            <a:endParaRPr lang="en-US"/>
          </a:p>
        </p:txBody>
      </p:sp>
    </p:spTree>
    <p:extLst>
      <p:ext uri="{BB962C8B-B14F-4D97-AF65-F5344CB8AC3E}">
        <p14:creationId xmlns:p14="http://schemas.microsoft.com/office/powerpoint/2010/main" val="96698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569153-2699-1E15-8C79-21DB8BA9F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B4D144-66CB-A0A0-297F-D4673C69DD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6D1A3C-0757-D637-AB4C-12E796441B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5FF7C1-BF22-44A5-910C-C4F441D3E28F}" type="datetimeFigureOut">
              <a:rPr lang="en-US" smtClean="0"/>
              <a:t>5/8/2025</a:t>
            </a:fld>
            <a:endParaRPr lang="en-US"/>
          </a:p>
        </p:txBody>
      </p:sp>
      <p:sp>
        <p:nvSpPr>
          <p:cNvPr id="5" name="Footer Placeholder 4">
            <a:extLst>
              <a:ext uri="{FF2B5EF4-FFF2-40B4-BE49-F238E27FC236}">
                <a16:creationId xmlns:a16="http://schemas.microsoft.com/office/drawing/2014/main" id="{F0DE842A-AF89-455C-B1EA-E003ED90BC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AC702FC-FFD5-1127-B68F-083B982A20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AF4A65-8495-438A-8A68-089C59A423E4}" type="slidenum">
              <a:rPr lang="en-US" smtClean="0"/>
              <a:t>‹#›</a:t>
            </a:fld>
            <a:endParaRPr lang="en-US"/>
          </a:p>
        </p:txBody>
      </p:sp>
    </p:spTree>
    <p:extLst>
      <p:ext uri="{BB962C8B-B14F-4D97-AF65-F5344CB8AC3E}">
        <p14:creationId xmlns:p14="http://schemas.microsoft.com/office/powerpoint/2010/main" val="2702246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5DB63E-CAC1-569C-69E8-91CA538175B0}"/>
              </a:ext>
            </a:extLst>
          </p:cNvPr>
          <p:cNvPicPr>
            <a:picLocks noChangeAspect="1"/>
          </p:cNvPicPr>
          <p:nvPr/>
        </p:nvPicPr>
        <p:blipFill>
          <a:blip r:embed="rId2"/>
          <a:stretch>
            <a:fillRect/>
          </a:stretch>
        </p:blipFill>
        <p:spPr>
          <a:xfrm>
            <a:off x="2491027" y="1790277"/>
            <a:ext cx="7443861" cy="768163"/>
          </a:xfrm>
          <a:prstGeom prst="rect">
            <a:avLst/>
          </a:prstGeom>
        </p:spPr>
      </p:pic>
      <p:pic>
        <p:nvPicPr>
          <p:cNvPr id="5" name="Picture 4">
            <a:extLst>
              <a:ext uri="{FF2B5EF4-FFF2-40B4-BE49-F238E27FC236}">
                <a16:creationId xmlns:a16="http://schemas.microsoft.com/office/drawing/2014/main" id="{050BB521-5691-94F6-8A1F-37F9E8804A0F}"/>
              </a:ext>
            </a:extLst>
          </p:cNvPr>
          <p:cNvPicPr>
            <a:picLocks noChangeAspect="1"/>
          </p:cNvPicPr>
          <p:nvPr/>
        </p:nvPicPr>
        <p:blipFill>
          <a:blip r:embed="rId3"/>
          <a:stretch>
            <a:fillRect/>
          </a:stretch>
        </p:blipFill>
        <p:spPr>
          <a:xfrm>
            <a:off x="1530224" y="2860159"/>
            <a:ext cx="9646319" cy="1972346"/>
          </a:xfrm>
          <a:prstGeom prst="rect">
            <a:avLst/>
          </a:prstGeom>
        </p:spPr>
      </p:pic>
    </p:spTree>
    <p:extLst>
      <p:ext uri="{BB962C8B-B14F-4D97-AF65-F5344CB8AC3E}">
        <p14:creationId xmlns:p14="http://schemas.microsoft.com/office/powerpoint/2010/main" val="369991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7D4202B-9329-4C7A-0029-D872332EFFAC}"/>
              </a:ext>
            </a:extLst>
          </p:cNvPr>
          <p:cNvSpPr txBox="1"/>
          <p:nvPr/>
        </p:nvSpPr>
        <p:spPr>
          <a:xfrm>
            <a:off x="716280" y="251936"/>
            <a:ext cx="10012680" cy="3416320"/>
          </a:xfrm>
          <a:prstGeom prst="rect">
            <a:avLst/>
          </a:prstGeom>
          <a:noFill/>
        </p:spPr>
        <p:txBody>
          <a:bodyPr wrap="square">
            <a:spAutoFit/>
          </a:bodyPr>
          <a:lstStyle/>
          <a:p>
            <a:pPr>
              <a:lnSpc>
                <a:spcPct val="100000"/>
              </a:lnSpc>
              <a:spcBef>
                <a:spcPts val="0"/>
              </a:spcBef>
            </a:pPr>
            <a:r>
              <a:rPr lang="en-US" sz="3600" b="1" i="1">
                <a:solidFill>
                  <a:srgbClr val="FF0000"/>
                </a:solidFill>
                <a:latin typeface="Times New Roman" panose="02020603050405020304" pitchFamily="18" charset="0"/>
                <a:cs typeface="Times New Roman" panose="02020603050405020304" pitchFamily="18" charset="0"/>
              </a:rPr>
              <a:t>3. </a:t>
            </a:r>
            <a:r>
              <a:rPr lang="vi-VN" sz="3600" b="1" i="1">
                <a:solidFill>
                  <a:srgbClr val="FF0000"/>
                </a:solidFill>
                <a:latin typeface="Times New Roman" panose="02020603050405020304" pitchFamily="18" charset="0"/>
                <a:cs typeface="Times New Roman" panose="02020603050405020304" pitchFamily="18" charset="0"/>
              </a:rPr>
              <a:t>Khi đi tham quan chùa Hương, du khách được chở bởi các thuyền chèo bằng tay. Theo em:</a:t>
            </a:r>
            <a:br>
              <a:rPr lang="vi-VN" sz="3600" b="1" i="1">
                <a:solidFill>
                  <a:srgbClr val="FF0000"/>
                </a:solidFill>
                <a:latin typeface="Times New Roman" panose="02020603050405020304" pitchFamily="18" charset="0"/>
                <a:cs typeface="Times New Roman" panose="02020603050405020304" pitchFamily="18" charset="0"/>
              </a:rPr>
            </a:br>
            <a:r>
              <a:rPr lang="vi-VN" sz="3600" i="1">
                <a:solidFill>
                  <a:srgbClr val="FF0000"/>
                </a:solidFill>
                <a:latin typeface="Times New Roman" panose="02020603050405020304" pitchFamily="18" charset="0"/>
                <a:cs typeface="Times New Roman" panose="02020603050405020304" pitchFamily="18" charset="0"/>
              </a:rPr>
              <a:t>- Chèo thuyền bằng tay có những lợi ích gì đối với môi trường?</a:t>
            </a:r>
            <a:br>
              <a:rPr lang="vi-VN" sz="3600" i="1">
                <a:solidFill>
                  <a:srgbClr val="FF0000"/>
                </a:solidFill>
                <a:latin typeface="Times New Roman" panose="02020603050405020304" pitchFamily="18" charset="0"/>
                <a:cs typeface="Times New Roman" panose="02020603050405020304" pitchFamily="18" charset="0"/>
              </a:rPr>
            </a:br>
            <a:r>
              <a:rPr lang="vi-VN" sz="3600" i="1">
                <a:solidFill>
                  <a:srgbClr val="FF0000"/>
                </a:solidFill>
                <a:latin typeface="Times New Roman" panose="02020603050405020304" pitchFamily="18" charset="0"/>
                <a:cs typeface="Times New Roman" panose="02020603050405020304" pitchFamily="18" charset="0"/>
              </a:rPr>
              <a:t>- Vì sao không nên sử dụng thuyền chạy bằng động cơ xăng, dầu ở đó?</a:t>
            </a:r>
            <a:endParaRPr lang="en-US" sz="3600" i="1" dirty="0">
              <a:solidFill>
                <a:srgbClr val="FF000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CDC2415-61D3-E673-3609-F9ACCBFFBB9A}"/>
              </a:ext>
            </a:extLst>
          </p:cNvPr>
          <p:cNvSpPr txBox="1"/>
          <p:nvPr/>
        </p:nvSpPr>
        <p:spPr>
          <a:xfrm>
            <a:off x="320040" y="4247495"/>
            <a:ext cx="11521440" cy="138499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a:ln>
                  <a:noFill/>
                </a:ln>
                <a:solidFill>
                  <a:srgbClr val="0000FF"/>
                </a:solidFill>
                <a:effectLst/>
                <a:uLnTx/>
                <a:uFillTx/>
                <a:latin typeface="Arial" panose="020B0604020202020204" pitchFamily="34" charset="0"/>
                <a:ea typeface="+mn-ea"/>
                <a:cs typeface="Arial" panose="020B0604020202020204" pitchFamily="34" charset="0"/>
              </a:rPr>
              <a:t>- Chèo thuyền bằng tay: </a:t>
            </a:r>
            <a:r>
              <a:rPr kumimoji="0" lang="vi-VN" sz="2800" i="0" u="none" strike="noStrike" kern="1200" cap="none" spc="0" normalizeH="0" baseline="0" noProof="0">
                <a:ln>
                  <a:noFill/>
                </a:ln>
                <a:solidFill>
                  <a:srgbClr val="0000FF"/>
                </a:solidFill>
                <a:effectLst/>
                <a:uLnTx/>
                <a:uFillTx/>
                <a:latin typeface="Arial" panose="020B0604020202020204" pitchFamily="34" charset="0"/>
                <a:ea typeface="+mn-ea"/>
                <a:cs typeface="Arial" panose="020B0604020202020204" pitchFamily="34" charset="0"/>
              </a:rPr>
              <a:t>không thài dầu, khí thài ra môi trường, không gây ô nhiễm môi trường, không gây ra tiếng ồn làm ảnh hưởng đến các loài động vật hoang dã.</a:t>
            </a:r>
            <a:endParaRPr kumimoji="0" lang="en-US" sz="280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6148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1995C6-7730-A466-EFEE-EA35061EA3E7}"/>
              </a:ext>
            </a:extLst>
          </p:cNvPr>
          <p:cNvSpPr txBox="1"/>
          <p:nvPr/>
        </p:nvSpPr>
        <p:spPr>
          <a:xfrm>
            <a:off x="1643555" y="583352"/>
            <a:ext cx="6093372" cy="954107"/>
          </a:xfrm>
          <a:prstGeom prst="rect">
            <a:avLst/>
          </a:prstGeom>
          <a:noFill/>
        </p:spPr>
        <p:txBody>
          <a:bodyPr wrap="square">
            <a:spAutoFit/>
          </a:bodyPr>
          <a:lstStyle/>
          <a:p>
            <a:pPr algn="ctr"/>
            <a:r>
              <a:rPr lang="vi-VN" sz="2800">
                <a:solidFill>
                  <a:srgbClr val="FF0000"/>
                </a:solidFill>
                <a:effectLst>
                  <a:outerShdw blurRad="38100" dist="38100" dir="2700000" algn="tl">
                    <a:srgbClr val="000000">
                      <a:alpha val="43137"/>
                    </a:srgbClr>
                  </a:outerShdw>
                </a:effectLst>
              </a:rPr>
              <a:t>Vì sao không nên sử dụng thuyền chạy bằng động cơ xăng, dầu ở đó?</a:t>
            </a:r>
            <a:endParaRPr lang="en-US" sz="2800">
              <a:solidFill>
                <a:srgbClr val="FF0000"/>
              </a:solidFill>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F7444A6C-B3B3-F8D0-4903-57E774DF2A9B}"/>
              </a:ext>
            </a:extLst>
          </p:cNvPr>
          <p:cNvSpPr txBox="1"/>
          <p:nvPr/>
        </p:nvSpPr>
        <p:spPr>
          <a:xfrm>
            <a:off x="709448" y="2551836"/>
            <a:ext cx="10704785" cy="2246769"/>
          </a:xfrm>
          <a:prstGeom prst="rect">
            <a:avLst/>
          </a:prstGeom>
          <a:noFill/>
        </p:spPr>
        <p:txBody>
          <a:bodyPr wrap="square">
            <a:spAutoFit/>
          </a:bodyPr>
          <a:lstStyle/>
          <a:p>
            <a:r>
              <a:rPr lang="vi-VN" sz="2800" b="1">
                <a:solidFill>
                  <a:schemeClr val="tx1"/>
                </a:solidFill>
                <a:latin typeface="Cambria" panose="02040503050406030204" pitchFamily="18" charset="0"/>
                <a:ea typeface="Cambria" panose="02040503050406030204" pitchFamily="18" charset="0"/>
              </a:rPr>
              <a:t>Số lượng thuyền lớn, tập trung trong một thời gian ngắn nên nguy cơ ồ nhiễm cao. Dòng nước nối liền với một khu vực đầm lầy rộng lớn là nơi ở của nhiều loài sinh vật hoang dã, nếu sử dụng thuyền chạy bâng động cơ xăng dầu sẽ xây ra nguy cơ gây 0 nhiễm môi trường, ảnh hưởng tiêu cực đến các loài sinh vật.</a:t>
            </a:r>
            <a:endParaRPr lang="en-US" sz="2800"/>
          </a:p>
        </p:txBody>
      </p:sp>
    </p:spTree>
    <p:extLst>
      <p:ext uri="{BB962C8B-B14F-4D97-AF65-F5344CB8AC3E}">
        <p14:creationId xmlns:p14="http://schemas.microsoft.com/office/powerpoint/2010/main" val="796831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1689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84C9DB-3B42-F682-5BE9-DBFBA61A6141}"/>
              </a:ext>
            </a:extLst>
          </p:cNvPr>
          <p:cNvSpPr txBox="1"/>
          <p:nvPr/>
        </p:nvSpPr>
        <p:spPr>
          <a:xfrm>
            <a:off x="3046686" y="3244334"/>
            <a:ext cx="6093372" cy="1323439"/>
          </a:xfrm>
          <a:prstGeom prst="rect">
            <a:avLst/>
          </a:prstGeom>
          <a:noFill/>
        </p:spPr>
        <p:txBody>
          <a:bodyPr wrap="square">
            <a:spAutoFit/>
          </a:bodyPr>
          <a:lstStyle/>
          <a:p>
            <a:pPr lvl="0" algn="ctr"/>
            <a:r>
              <a:rPr lang="vi-VN" sz="4000" b="1">
                <a:solidFill>
                  <a:srgbClr val="CC0099"/>
                </a:solidFill>
              </a:rPr>
              <a:t>Em làm thế nào để bảo vệ môi trường?</a:t>
            </a:r>
            <a:endParaRPr kumimoji="0" lang="en-US" sz="4000" b="1" i="0" u="none" strike="noStrike" kern="1200" cap="none" spc="0" normalizeH="0" baseline="0" noProof="0" dirty="0">
              <a:ln>
                <a:noFill/>
              </a:ln>
              <a:solidFill>
                <a:srgbClr val="CC0099"/>
              </a:solidFill>
              <a:effectLst/>
              <a:uLnTx/>
              <a:uFillTx/>
              <a:latin typeface="Aptos" panose="02110004020202020204"/>
            </a:endParaRPr>
          </a:p>
        </p:txBody>
      </p:sp>
    </p:spTree>
    <p:extLst>
      <p:ext uri="{BB962C8B-B14F-4D97-AF65-F5344CB8AC3E}">
        <p14:creationId xmlns:p14="http://schemas.microsoft.com/office/powerpoint/2010/main" val="44487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41E758-7910-9F73-A338-D6CC9ADC29CF}"/>
              </a:ext>
            </a:extLst>
          </p:cNvPr>
          <p:cNvSpPr txBox="1"/>
          <p:nvPr/>
        </p:nvSpPr>
        <p:spPr>
          <a:xfrm>
            <a:off x="2317898" y="635735"/>
            <a:ext cx="6432697" cy="3416320"/>
          </a:xfrm>
          <a:prstGeom prst="rect">
            <a:avLst/>
          </a:prstGeom>
          <a:noFill/>
        </p:spPr>
        <p:txBody>
          <a:bodyPr wrap="square" rtlCol="0">
            <a:spAutoFit/>
          </a:bodyPr>
          <a:lstStyle/>
          <a:p>
            <a:pPr algn="ctr"/>
            <a:r>
              <a:rPr lang="vi-VN" sz="3600" b="1" dirty="0">
                <a:solidFill>
                  <a:srgbClr val="FF0000"/>
                </a:solidFill>
              </a:rPr>
              <a:t>Em đã học được những gì từ chủ đề Sinh vật và môi trường? Hãy nói những điều em có thể vận dụng được vào thực tiễn khi học xong chủ đề này.</a:t>
            </a:r>
            <a:endParaRPr lang="en-US" sz="3600" b="1" dirty="0">
              <a:solidFill>
                <a:srgbClr val="FF0000"/>
              </a:solidFill>
            </a:endParaRPr>
          </a:p>
        </p:txBody>
      </p:sp>
    </p:spTree>
    <p:extLst>
      <p:ext uri="{BB962C8B-B14F-4D97-AF65-F5344CB8AC3E}">
        <p14:creationId xmlns:p14="http://schemas.microsoft.com/office/powerpoint/2010/main" val="223557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A8003E-3213-E21E-A77A-D53A8F275EDD}"/>
              </a:ext>
            </a:extLst>
          </p:cNvPr>
          <p:cNvPicPr>
            <a:picLocks noChangeAspect="1"/>
          </p:cNvPicPr>
          <p:nvPr/>
        </p:nvPicPr>
        <p:blipFill>
          <a:blip r:embed="rId2"/>
          <a:stretch>
            <a:fillRect/>
          </a:stretch>
        </p:blipFill>
        <p:spPr>
          <a:xfrm>
            <a:off x="3418478" y="830890"/>
            <a:ext cx="4981243" cy="5557168"/>
          </a:xfrm>
          <a:prstGeom prst="rect">
            <a:avLst/>
          </a:prstGeom>
        </p:spPr>
      </p:pic>
      <p:sp>
        <p:nvSpPr>
          <p:cNvPr id="5" name="Title 1">
            <a:extLst>
              <a:ext uri="{FF2B5EF4-FFF2-40B4-BE49-F238E27FC236}">
                <a16:creationId xmlns:a16="http://schemas.microsoft.com/office/drawing/2014/main" id="{3669AD69-474A-B999-2740-AD7A24722494}"/>
              </a:ext>
            </a:extLst>
          </p:cNvPr>
          <p:cNvSpPr txBox="1">
            <a:spLocks/>
          </p:cNvSpPr>
          <p:nvPr/>
        </p:nvSpPr>
        <p:spPr>
          <a:xfrm>
            <a:off x="262759" y="-16835"/>
            <a:ext cx="11058525" cy="771525"/>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spcBef>
                <a:spcPts val="0"/>
              </a:spcBef>
            </a:pPr>
            <a:r>
              <a:rPr lang="en-US" sz="4000" b="1" i="1">
                <a:solidFill>
                  <a:prstClr val="black"/>
                </a:solidFill>
                <a:latin typeface="Calibri" panose="020F0502020204030204"/>
                <a:ea typeface="+mn-ea"/>
                <a:cs typeface="+mn-cs"/>
              </a:rPr>
              <a:t>1. </a:t>
            </a:r>
            <a:r>
              <a:rPr lang="vi-VN" sz="4000" b="1" i="1">
                <a:solidFill>
                  <a:prstClr val="black"/>
                </a:solidFill>
                <a:latin typeface="Calibri" panose="020F0502020204030204"/>
                <a:ea typeface="+mn-ea"/>
                <a:cs typeface="+mn-cs"/>
              </a:rPr>
              <a:t>Chia sẻ với bạn một số nội dung theo gợi ý trong sơ đồ hình 1.</a:t>
            </a:r>
            <a:endParaRPr lang="en-US" sz="4000" b="1" i="1"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234595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4649CDB-306C-6968-D0BC-C3731B9E8A2E}"/>
              </a:ext>
            </a:extLst>
          </p:cNvPr>
          <p:cNvSpPr txBox="1">
            <a:spLocks/>
          </p:cNvSpPr>
          <p:nvPr/>
        </p:nvSpPr>
        <p:spPr>
          <a:xfrm>
            <a:off x="0" y="400050"/>
            <a:ext cx="11058525" cy="771525"/>
          </a:xfrm>
          <a:prstGeom prst="rect">
            <a:avLst/>
          </a:prstGeom>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spcBef>
                <a:spcPts val="0"/>
              </a:spcBef>
            </a:pPr>
            <a:r>
              <a:rPr lang="en-US" sz="4000" b="1" i="1">
                <a:solidFill>
                  <a:prstClr val="black"/>
                </a:solidFill>
                <a:latin typeface="Calibri" panose="020F0502020204030204"/>
                <a:ea typeface="+mn-ea"/>
                <a:cs typeface="+mn-cs"/>
              </a:rPr>
              <a:t>2. </a:t>
            </a:r>
            <a:r>
              <a:rPr lang="vi-VN" sz="4000" b="1" i="1">
                <a:solidFill>
                  <a:prstClr val="black"/>
                </a:solidFill>
                <a:latin typeface="Calibri" panose="020F0502020204030204"/>
                <a:ea typeface="+mn-ea"/>
                <a:cs typeface="+mn-cs"/>
              </a:rPr>
              <a:t>Trên đường về quê, em thấy sau mùa gặt người nông dân thường đốt rơm rạ trên đồng ruộng (hình 2).</a:t>
            </a:r>
            <a:endParaRPr lang="en-US" sz="4000" b="1" i="1" dirty="0">
              <a:solidFill>
                <a:prstClr val="black"/>
              </a:solidFill>
              <a:latin typeface="Calibri" panose="020F0502020204030204"/>
              <a:ea typeface="+mn-ea"/>
              <a:cs typeface="+mn-cs"/>
            </a:endParaRPr>
          </a:p>
        </p:txBody>
      </p:sp>
      <p:sp>
        <p:nvSpPr>
          <p:cNvPr id="5" name="TextBox 4">
            <a:extLst>
              <a:ext uri="{FF2B5EF4-FFF2-40B4-BE49-F238E27FC236}">
                <a16:creationId xmlns:a16="http://schemas.microsoft.com/office/drawing/2014/main" id="{015B73A0-2BF6-914B-CD46-A7974431751D}"/>
              </a:ext>
            </a:extLst>
          </p:cNvPr>
          <p:cNvSpPr txBox="1"/>
          <p:nvPr/>
        </p:nvSpPr>
        <p:spPr>
          <a:xfrm>
            <a:off x="783841" y="2024795"/>
            <a:ext cx="9490841" cy="2062103"/>
          </a:xfrm>
          <a:prstGeom prst="rect">
            <a:avLst/>
          </a:prstGeom>
          <a:noFill/>
        </p:spPr>
        <p:txBody>
          <a:bodyPr wrap="square">
            <a:spAutoFit/>
          </a:bodyPr>
          <a:lstStyle/>
          <a:p>
            <a:pPr algn="just"/>
            <a:r>
              <a:rPr lang="vi-VN" sz="3200" b="1">
                <a:solidFill>
                  <a:srgbClr val="FF0000"/>
                </a:solidFill>
                <a:latin typeface="+mj-lt"/>
                <a:ea typeface="Cambria" panose="02040503050406030204" pitchFamily="18" charset="0"/>
              </a:rPr>
              <a:t>Cho biết hoạt động đó có tác động như thế nào đến:</a:t>
            </a:r>
          </a:p>
          <a:p>
            <a:pPr algn="just"/>
            <a:r>
              <a:rPr lang="vi-VN" sz="3200">
                <a:solidFill>
                  <a:srgbClr val="FF0000"/>
                </a:solidFill>
                <a:latin typeface="+mj-lt"/>
                <a:ea typeface="Cambria" panose="02040503050406030204" pitchFamily="18" charset="0"/>
              </a:rPr>
              <a:t>+ Môi trường không khí.</a:t>
            </a:r>
          </a:p>
          <a:p>
            <a:pPr algn="just"/>
            <a:r>
              <a:rPr lang="vi-VN" sz="3200">
                <a:solidFill>
                  <a:srgbClr val="FF0000"/>
                </a:solidFill>
                <a:latin typeface="+mj-lt"/>
                <a:ea typeface="Cambria" panose="02040503050406030204" pitchFamily="18" charset="0"/>
              </a:rPr>
              <a:t>+ Động vật, thực vật.</a:t>
            </a:r>
          </a:p>
          <a:p>
            <a:pPr algn="just"/>
            <a:r>
              <a:rPr lang="vi-VN" sz="3200">
                <a:solidFill>
                  <a:srgbClr val="FF0000"/>
                </a:solidFill>
                <a:latin typeface="+mj-lt"/>
                <a:ea typeface="Cambria" panose="02040503050406030204" pitchFamily="18" charset="0"/>
              </a:rPr>
              <a:t>+ Sức khoẻ của người dân trong khu vực.</a:t>
            </a:r>
            <a:endParaRPr lang="vi-VN" sz="3200" dirty="0">
              <a:solidFill>
                <a:srgbClr val="FF0000"/>
              </a:solidFill>
              <a:latin typeface="+mj-lt"/>
              <a:ea typeface="Cambria" panose="02040503050406030204" pitchFamily="18" charset="0"/>
            </a:endParaRPr>
          </a:p>
        </p:txBody>
      </p:sp>
    </p:spTree>
    <p:extLst>
      <p:ext uri="{BB962C8B-B14F-4D97-AF65-F5344CB8AC3E}">
        <p14:creationId xmlns:p14="http://schemas.microsoft.com/office/powerpoint/2010/main" val="2832252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DAAB47-DB6C-E165-F54D-897CD12DB2FA}"/>
              </a:ext>
            </a:extLst>
          </p:cNvPr>
          <p:cNvSpPr txBox="1"/>
          <p:nvPr/>
        </p:nvSpPr>
        <p:spPr>
          <a:xfrm>
            <a:off x="1072055" y="1560923"/>
            <a:ext cx="9616965" cy="2800767"/>
          </a:xfrm>
          <a:prstGeom prst="rect">
            <a:avLst/>
          </a:prstGeom>
          <a:noFill/>
        </p:spPr>
        <p:txBody>
          <a:bodyPr wrap="square">
            <a:spAutoFit/>
          </a:bodyPr>
          <a:lstStyle/>
          <a:p>
            <a:pPr lvl="0" algn="just">
              <a:defRPr/>
            </a:pPr>
            <a:r>
              <a:rPr lang="vi-VN" sz="4400" b="1" dirty="0">
                <a:solidFill>
                  <a:srgbClr val="FF0000"/>
                </a:solidFill>
                <a:latin typeface="Cambria" panose="02040503050406030204" pitchFamily="18" charset="0"/>
                <a:ea typeface="Cambria" panose="02040503050406030204" pitchFamily="18" charset="0"/>
              </a:rPr>
              <a:t>Môi trường không khí: </a:t>
            </a:r>
            <a:r>
              <a:rPr lang="vi-VN" sz="4400" dirty="0">
                <a:solidFill>
                  <a:srgbClr val="FF0000"/>
                </a:solidFill>
                <a:latin typeface="Cambria" panose="02040503050406030204" pitchFamily="18" charset="0"/>
                <a:ea typeface="Cambria" panose="02040503050406030204" pitchFamily="18" charset="0"/>
              </a:rPr>
              <a:t>gây ô nhiễm không khí, làm tăng khí độc trong không khí; tăng lượng lớn khí các-bô-níc làm tăng hiệu ứng nhà kính.</a:t>
            </a:r>
          </a:p>
        </p:txBody>
      </p:sp>
    </p:spTree>
    <p:extLst>
      <p:ext uri="{BB962C8B-B14F-4D97-AF65-F5344CB8AC3E}">
        <p14:creationId xmlns:p14="http://schemas.microsoft.com/office/powerpoint/2010/main" val="305713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DE4E4F-49C0-CB22-CAD1-782B84155271}"/>
              </a:ext>
            </a:extLst>
          </p:cNvPr>
          <p:cNvSpPr txBox="1"/>
          <p:nvPr/>
        </p:nvSpPr>
        <p:spPr>
          <a:xfrm>
            <a:off x="1150883" y="1686653"/>
            <a:ext cx="9711558" cy="2308324"/>
          </a:xfrm>
          <a:prstGeom prst="rect">
            <a:avLst/>
          </a:prstGeom>
          <a:noFill/>
        </p:spPr>
        <p:txBody>
          <a:bodyPr wrap="square">
            <a:spAutoFit/>
          </a:bodyPr>
          <a:lstStyle/>
          <a:p>
            <a:pPr lvl="0" algn="just">
              <a:defRPr/>
            </a:pPr>
            <a:r>
              <a:rPr lang="vi-VN" sz="4800" b="1" dirty="0">
                <a:solidFill>
                  <a:srgbClr val="008080"/>
                </a:solidFill>
                <a:latin typeface="Cambria" panose="02040503050406030204" pitchFamily="18" charset="0"/>
                <a:ea typeface="Cambria" panose="02040503050406030204" pitchFamily="18" charset="0"/>
              </a:rPr>
              <a:t>Động vật, thực vật: </a:t>
            </a:r>
            <a:r>
              <a:rPr lang="vi-VN" sz="4800" dirty="0">
                <a:solidFill>
                  <a:srgbClr val="008080"/>
                </a:solidFill>
                <a:latin typeface="Cambria" panose="02040503050406030204" pitchFamily="18" charset="0"/>
                <a:ea typeface="Cambria" panose="02040503050406030204" pitchFamily="18" charset="0"/>
              </a:rPr>
              <a:t>tiêu diệt các vi sinh vật có ích trong đất; sâu bệnh phát triển nhiều hơn</a:t>
            </a:r>
            <a:r>
              <a:rPr lang="en-US" sz="4800" dirty="0">
                <a:solidFill>
                  <a:srgbClr val="008080"/>
                </a:solidFill>
                <a:latin typeface="Cambria" panose="02040503050406030204" pitchFamily="18" charset="0"/>
                <a:ea typeface="Cambria" panose="02040503050406030204" pitchFamily="18" charset="0"/>
              </a:rPr>
              <a:t>.</a:t>
            </a:r>
            <a:endParaRPr lang="vi-VN" sz="4800" dirty="0">
              <a:solidFill>
                <a:srgbClr val="00808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6754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315F8F3-590B-9A30-78DC-1C44BC7B70D2}"/>
              </a:ext>
            </a:extLst>
          </p:cNvPr>
          <p:cNvSpPr txBox="1"/>
          <p:nvPr/>
        </p:nvSpPr>
        <p:spPr>
          <a:xfrm>
            <a:off x="961697" y="1686653"/>
            <a:ext cx="9979572" cy="2585323"/>
          </a:xfrm>
          <a:prstGeom prst="rect">
            <a:avLst/>
          </a:prstGeom>
          <a:noFill/>
        </p:spPr>
        <p:txBody>
          <a:bodyPr wrap="square">
            <a:spAutoFit/>
          </a:bodyPr>
          <a:lstStyle/>
          <a:p>
            <a:pPr lvl="0" algn="just">
              <a:defRPr/>
            </a:pPr>
            <a:r>
              <a:rPr lang="vi-VN" sz="5400" b="1" dirty="0">
                <a:solidFill>
                  <a:srgbClr val="008080"/>
                </a:solidFill>
                <a:latin typeface="Cambria" panose="02040503050406030204" pitchFamily="18" charset="0"/>
                <a:ea typeface="Cambria" panose="02040503050406030204" pitchFamily="18" charset="0"/>
              </a:rPr>
              <a:t>Đất đai: </a:t>
            </a:r>
            <a:r>
              <a:rPr lang="vi-VN" sz="5400" dirty="0">
                <a:solidFill>
                  <a:srgbClr val="008080"/>
                </a:solidFill>
                <a:latin typeface="Cambria" panose="02040503050406030204" pitchFamily="18" charset="0"/>
                <a:ea typeface="Cambria" panose="02040503050406030204" pitchFamily="18" charset="0"/>
              </a:rPr>
              <a:t>lãng phí chất dinh dưỡng, làm thoái hoá đất, làm chai cứng đất.</a:t>
            </a:r>
          </a:p>
        </p:txBody>
      </p:sp>
    </p:spTree>
    <p:extLst>
      <p:ext uri="{BB962C8B-B14F-4D97-AF65-F5344CB8AC3E}">
        <p14:creationId xmlns:p14="http://schemas.microsoft.com/office/powerpoint/2010/main" val="253738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BB71964-0754-5FFB-C50D-DB37C4FDB8D6}"/>
              </a:ext>
            </a:extLst>
          </p:cNvPr>
          <p:cNvSpPr txBox="1"/>
          <p:nvPr/>
        </p:nvSpPr>
        <p:spPr>
          <a:xfrm>
            <a:off x="819807" y="1560923"/>
            <a:ext cx="10247586" cy="2585323"/>
          </a:xfrm>
          <a:prstGeom prst="rect">
            <a:avLst/>
          </a:prstGeom>
          <a:noFill/>
        </p:spPr>
        <p:txBody>
          <a:bodyPr wrap="square">
            <a:spAutoFit/>
          </a:bodyPr>
          <a:lstStyle/>
          <a:p>
            <a:pPr lvl="0" algn="just">
              <a:defRPr/>
            </a:pPr>
            <a:r>
              <a:rPr lang="vi-VN" sz="5400" b="1" dirty="0">
                <a:solidFill>
                  <a:srgbClr val="008080"/>
                </a:solidFill>
                <a:latin typeface="Cambria" panose="02040503050406030204" pitchFamily="18" charset="0"/>
                <a:ea typeface="Cambria" panose="02040503050406030204" pitchFamily="18" charset="0"/>
              </a:rPr>
              <a:t>Sức khoẻ người dân: </a:t>
            </a:r>
            <a:r>
              <a:rPr lang="vi-VN" sz="5400" dirty="0">
                <a:solidFill>
                  <a:srgbClr val="008080"/>
                </a:solidFill>
                <a:latin typeface="Cambria" panose="02040503050406030204" pitchFamily="18" charset="0"/>
                <a:ea typeface="Cambria" panose="02040503050406030204" pitchFamily="18" charset="0"/>
              </a:rPr>
              <a:t>ngạt khói, mất an toàn giao thông vì khói che tầm nhìn người lái xe,...</a:t>
            </a:r>
          </a:p>
        </p:txBody>
      </p:sp>
    </p:spTree>
    <p:extLst>
      <p:ext uri="{BB962C8B-B14F-4D97-AF65-F5344CB8AC3E}">
        <p14:creationId xmlns:p14="http://schemas.microsoft.com/office/powerpoint/2010/main" val="1604450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DAF29B-30DA-4F6D-7B2E-45B9D22A98B1}"/>
              </a:ext>
            </a:extLst>
          </p:cNvPr>
          <p:cNvSpPr txBox="1"/>
          <p:nvPr/>
        </p:nvSpPr>
        <p:spPr>
          <a:xfrm>
            <a:off x="1880038" y="927988"/>
            <a:ext cx="8887810" cy="304698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vi-VN"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rPr>
              <a:t>Sử dụng rơm rạ làm phân bón ngay tại đồng ruộng nhờ phân vi sinh giúp phân huỷ nhanh rơm rạ thành các chất dinh dưỡng cho đất trồng trong vụ tiếp theo.</a:t>
            </a:r>
            <a:endParaRPr kumimoji="0" lang="en-US"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rPr>
              <a:t>+ Làm thức ăn cho gia súc.</a:t>
            </a:r>
            <a:endParaRPr kumimoji="0" lang="en-US"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0" i="0" u="none" strike="noStrike" kern="1200" cap="none" spc="0" normalizeH="0" baseline="0" noProof="0">
                <a:ln>
                  <a:noFill/>
                </a:ln>
                <a:solidFill>
                  <a:srgbClr val="FF0000"/>
                </a:solidFill>
                <a:effectLst/>
                <a:uLnTx/>
                <a:uFillTx/>
                <a:latin typeface="Times New Roman" panose="02020603050405020304" pitchFamily="18" charset="0"/>
                <a:cs typeface="Times New Roman" panose="02020603050405020304" pitchFamily="18" charset="0"/>
              </a:rPr>
              <a:t>+ Dùng rơm rạ làm nấm, thức ăn chăn nuôi, sản xuất đồ gia dụng,...</a:t>
            </a:r>
            <a:endParaRPr kumimoji="0" lang="vi-VN" sz="3200" b="0"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8641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470</Words>
  <Application>Microsoft Office PowerPoint</Application>
  <PresentationFormat>Widescreen</PresentationFormat>
  <Paragraphs>19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Windows 10</dc:creator>
  <cp:lastModifiedBy>Windows 10</cp:lastModifiedBy>
  <cp:revision>1</cp:revision>
  <dcterms:created xsi:type="dcterms:W3CDTF">2025-05-08T07:46:39Z</dcterms:created>
  <dcterms:modified xsi:type="dcterms:W3CDTF">2025-05-08T07:54:11Z</dcterms:modified>
</cp:coreProperties>
</file>