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79" r:id="rId3"/>
  </p:sldMasterIdLst>
  <p:notesMasterIdLst>
    <p:notesMasterId r:id="rId19"/>
  </p:notesMasterIdLst>
  <p:sldIdLst>
    <p:sldId id="299" r:id="rId4"/>
    <p:sldId id="536" r:id="rId5"/>
    <p:sldId id="529" r:id="rId6"/>
    <p:sldId id="537" r:id="rId7"/>
    <p:sldId id="530" r:id="rId8"/>
    <p:sldId id="520" r:id="rId9"/>
    <p:sldId id="521" r:id="rId10"/>
    <p:sldId id="522" r:id="rId11"/>
    <p:sldId id="531" r:id="rId12"/>
    <p:sldId id="523" r:id="rId13"/>
    <p:sldId id="532" r:id="rId14"/>
    <p:sldId id="533" r:id="rId15"/>
    <p:sldId id="331" r:id="rId16"/>
    <p:sldId id="534" r:id="rId17"/>
    <p:sldId id="535"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99FF99"/>
    <a:srgbClr val="99FFCC"/>
    <a:srgbClr val="FABDD5"/>
    <a:srgbClr val="00FFFF"/>
    <a:srgbClr val="FF8391"/>
    <a:srgbClr val="00FF99"/>
    <a:srgbClr val="F1008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64" d="100"/>
          <a:sy n="64" d="100"/>
        </p:scale>
        <p:origin x="1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83AD2-CD00-4048-9D8C-6058D8820D7E}" type="datetimeFigureOut">
              <a:rPr lang="vi-VN" smtClean="0"/>
              <a:t>06/05/2025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8640-6435-4228-A9D8-5D6DC96A9211}" type="slidenum">
              <a:rPr lang="vi-VN" smtClean="0"/>
              <a:t>‹#›</a:t>
            </a:fld>
            <a:endParaRPr lang="vi-VN"/>
          </a:p>
        </p:txBody>
      </p:sp>
    </p:spTree>
    <p:extLst>
      <p:ext uri="{BB962C8B-B14F-4D97-AF65-F5344CB8AC3E}">
        <p14:creationId xmlns:p14="http://schemas.microsoft.com/office/powerpoint/2010/main" val="350584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a:extLst>
            <a:ext uri="{FF2B5EF4-FFF2-40B4-BE49-F238E27FC236}">
              <a16:creationId xmlns:a16="http://schemas.microsoft.com/office/drawing/2014/main" id="{96746435-6908-D429-4023-FC355EBB1ABC}"/>
            </a:ext>
          </a:extLst>
        </p:cNvPr>
        <p:cNvGrpSpPr/>
        <p:nvPr/>
      </p:nvGrpSpPr>
      <p:grpSpPr>
        <a:xfrm>
          <a:off x="0" y="0"/>
          <a:ext cx="0" cy="0"/>
          <a:chOff x="0" y="0"/>
          <a:chExt cx="0" cy="0"/>
        </a:xfrm>
      </p:grpSpPr>
      <p:sp>
        <p:nvSpPr>
          <p:cNvPr id="1549" name="Google Shape;1549;g1141aa6e17f_0_310:notes">
            <a:extLst>
              <a:ext uri="{FF2B5EF4-FFF2-40B4-BE49-F238E27FC236}">
                <a16:creationId xmlns:a16="http://schemas.microsoft.com/office/drawing/2014/main" id="{9F29A39C-ADFC-BCF2-61E7-75994C331D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141aa6e17f_0_310:notes">
            <a:extLst>
              <a:ext uri="{FF2B5EF4-FFF2-40B4-BE49-F238E27FC236}">
                <a16:creationId xmlns:a16="http://schemas.microsoft.com/office/drawing/2014/main" id="{ADA57870-CDC2-A04C-4A36-3C47F5462C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64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922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8841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2517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5152-CC7C-8343-8EDA-21ACD97E5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4BFF9-9EF8-EA49-6CDF-F9E8B07D0D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0C025-BD64-4FCA-D543-7ED66E9FA1F8}"/>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5/6/2025</a:t>
            </a:fld>
            <a:endParaRPr lang="en-US"/>
          </a:p>
        </p:txBody>
      </p:sp>
      <p:sp>
        <p:nvSpPr>
          <p:cNvPr id="5" name="Footer Placeholder 4">
            <a:extLst>
              <a:ext uri="{FF2B5EF4-FFF2-40B4-BE49-F238E27FC236}">
                <a16:creationId xmlns:a16="http://schemas.microsoft.com/office/drawing/2014/main" id="{11F11D1B-8FFE-1555-A440-D255EC6B26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7A3F03-5685-4544-F1A9-5051E6F2B954}"/>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0932872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21185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510677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388712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572607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1A27-B003-411C-80FC-66119245F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4C47132-D574-4629-A9E5-49069E6FE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62B06C9-4BA1-444B-9DAA-D8E84229FC53}"/>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8A7CB3FA-4523-4E63-9FEC-425EEEEE13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10C5CE4-2CFB-422C-9FB0-06710DDCCA19}"/>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161428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3BBD-644E-43E5-A106-A354CEB3B5E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0349F52-FB5B-44E5-BD0A-C63F9B907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594750A-F09C-487C-B776-CF651EAFC74F}"/>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FD4C3C1D-5F4E-4EEE-A2DE-066EFE5129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8BBFDA-C8E0-4A77-9EE9-A6F5DB5587BB}"/>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86708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9B03-BBAA-47E8-A232-22FFA7BFA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F71A91-E30E-4AC2-A404-ACED8C2F1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4E738-004B-401E-912D-E3CBC59A7062}"/>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74A07258-1E02-45C3-A79F-9C6568D123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AE0BD0-E7F9-444D-8BFC-5DF97C3B47E8}"/>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94419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8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5C18-5BE7-4690-B815-CD3CB2D7D5C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B6DE03C-3917-405A-ABAE-0E5210578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8653854-A0AC-4778-A6CD-0EF01B1EDC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400DD14-88B0-4081-ACCB-B601A303293E}"/>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6" name="Footer Placeholder 5">
            <a:extLst>
              <a:ext uri="{FF2B5EF4-FFF2-40B4-BE49-F238E27FC236}">
                <a16:creationId xmlns:a16="http://schemas.microsoft.com/office/drawing/2014/main" id="{FA449704-03C5-47EC-9268-28558C2F47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6A1394-C166-4D4D-8C8C-0D132726BD7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186511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5E6C-0CEC-40FF-A5AB-940980DAA1D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504C92-B131-4A90-A7A1-81D389302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C339D-4C65-45F7-BB29-ADBFDC778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7285FDD-1FA6-41D6-A0F1-DDF81610F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A8032-485D-40C9-B39D-2E87EB5E07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28F50F7-E31E-42C5-B112-B002272E97A6}"/>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8" name="Footer Placeholder 7">
            <a:extLst>
              <a:ext uri="{FF2B5EF4-FFF2-40B4-BE49-F238E27FC236}">
                <a16:creationId xmlns:a16="http://schemas.microsoft.com/office/drawing/2014/main" id="{D6D99E55-0CCB-4296-8EFB-98A4B30CAC3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6DFF51D-8EEC-4DE8-A4C4-B1779C6B9017}"/>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341974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330A-6028-4329-A97E-B24FC14D009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40CD012-EB2E-41E5-9CC3-606A7038EE42}"/>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4" name="Footer Placeholder 3">
            <a:extLst>
              <a:ext uri="{FF2B5EF4-FFF2-40B4-BE49-F238E27FC236}">
                <a16:creationId xmlns:a16="http://schemas.microsoft.com/office/drawing/2014/main" id="{871FCB33-4AF9-4178-9933-12B447CB2C5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4A0B2D9-AA9D-422F-A5DA-707A8127B1C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97431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DA0A2-CF2C-480A-9349-F5FB4262B234}"/>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3" name="Footer Placeholder 2">
            <a:extLst>
              <a:ext uri="{FF2B5EF4-FFF2-40B4-BE49-F238E27FC236}">
                <a16:creationId xmlns:a16="http://schemas.microsoft.com/office/drawing/2014/main" id="{1FB23984-2712-4F99-82A1-651198AF1DC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0F9BA03-67F7-47F9-943E-ECC7301D0D44}"/>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4236578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04FC-64DF-46D0-82CA-24A163486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BDFBE8C-72C3-4E05-9377-F329983BB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98DC63-82F9-4D19-A3D1-92E63162B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C4AAC-392A-411A-9AAF-76077EF6D4BE}"/>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6" name="Footer Placeholder 5">
            <a:extLst>
              <a:ext uri="{FF2B5EF4-FFF2-40B4-BE49-F238E27FC236}">
                <a16:creationId xmlns:a16="http://schemas.microsoft.com/office/drawing/2014/main" id="{3D48B982-6C42-4702-B6A7-88AEBE38361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D237393-36EC-4E5A-BA0E-FCCC298016D8}"/>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026252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E637-1AC1-4A18-AA3C-2DAB5475E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BD312EE-EC3F-4F38-9ABF-31A202082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B8B2DB4-60BB-4AED-A83E-E379F7768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AFE50-73DF-4B9D-8E2C-EB2F9ECFAE18}"/>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6" name="Footer Placeholder 5">
            <a:extLst>
              <a:ext uri="{FF2B5EF4-FFF2-40B4-BE49-F238E27FC236}">
                <a16:creationId xmlns:a16="http://schemas.microsoft.com/office/drawing/2014/main" id="{9CA8F26E-68B5-4E05-AB07-D0519AEB5C1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C2CBFF9-5E37-4EB0-9EF6-B2A1B949CDA9}"/>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43484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1795-68DE-4FCB-866E-448360CFA24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9550E7-2509-4C39-A87C-5CD5FFC64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F5DAF79-8126-4B61-B0C6-D961AAF79696}"/>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7D2A6249-9C14-4966-9F34-5123BE7B28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DDB3FC-3974-4382-AE98-4A0E614DAA43}"/>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787717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A3A78-E9CD-4674-BD6D-159E30FA1F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E90EB2-E2DC-419E-A730-D0257E601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311403-AE49-4E45-89C9-93A098155EDC}"/>
              </a:ext>
            </a:extLst>
          </p:cNvPr>
          <p:cNvSpPr>
            <a:spLocks noGrp="1"/>
          </p:cNvSpPr>
          <p:nvPr>
            <p:ph type="dt" sz="half" idx="10"/>
          </p:nvPr>
        </p:nvSpPr>
        <p:spPr/>
        <p:txBody>
          <a:body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6D8014F3-E150-4046-8543-1948D81D1B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DF6898-EA4C-43EB-8A2B-AFB0D078ACC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809930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5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43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880672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804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203547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373229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396453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888472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289132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855555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928837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408662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24915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52583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9490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523005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68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31291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62321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7553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03223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775453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487527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222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20410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16357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94393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5152-CC7C-8343-8EDA-21ACD97E5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4BFF9-9EF8-EA49-6CDF-F9E8B07D0D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0C025-BD64-4FCA-D543-7ED66E9FA1F8}"/>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5/6/2025</a:t>
            </a:fld>
            <a:endParaRPr lang="en-US"/>
          </a:p>
        </p:txBody>
      </p:sp>
      <p:sp>
        <p:nvSpPr>
          <p:cNvPr id="5" name="Footer Placeholder 4">
            <a:extLst>
              <a:ext uri="{FF2B5EF4-FFF2-40B4-BE49-F238E27FC236}">
                <a16:creationId xmlns:a16="http://schemas.microsoft.com/office/drawing/2014/main" id="{11F11D1B-8FFE-1555-A440-D255EC6B26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7A3F03-5685-4544-F1A9-5051E6F2B954}"/>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421760976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3" preserve="1"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2003587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3" preserve="1"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485885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3" preserve="1"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71403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3" preserve="1"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315731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3" preserve="1"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16169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2173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44307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51878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06/05/2025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1212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405108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7" r:id="rId12"/>
    <p:sldLayoutId id="2147483733" r:id="rId13"/>
    <p:sldLayoutId id="2147483734" r:id="rId14"/>
    <p:sldLayoutId id="2147483735" r:id="rId15"/>
    <p:sldLayoutId id="214748373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47091-7343-4DB0-A485-5C0361AA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DC13C71-2E35-4D85-AE13-5B277B1EB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AED6D3-8459-4951-8238-C894E01E7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9494-2F2B-4BB9-92B1-4D10B79F576D}" type="datetimeFigureOut">
              <a:rPr lang="vi-VN" smtClean="0"/>
              <a:t>06/05/2025</a:t>
            </a:fld>
            <a:endParaRPr lang="vi-VN"/>
          </a:p>
        </p:txBody>
      </p:sp>
      <p:sp>
        <p:nvSpPr>
          <p:cNvPr id="5" name="Footer Placeholder 4">
            <a:extLst>
              <a:ext uri="{FF2B5EF4-FFF2-40B4-BE49-F238E27FC236}">
                <a16:creationId xmlns:a16="http://schemas.microsoft.com/office/drawing/2014/main" id="{0A6DA88C-FD09-4613-80EF-3E6807950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4A11DE7-B110-4DA2-9D9E-158BEF28A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5A7B0-6168-4D0E-B8D4-9506A5403F48}" type="slidenum">
              <a:rPr lang="vi-VN" smtClean="0"/>
              <a:t>‹#›</a:t>
            </a:fld>
            <a:endParaRPr lang="vi-VN"/>
          </a:p>
        </p:txBody>
      </p:sp>
    </p:spTree>
    <p:extLst>
      <p:ext uri="{BB962C8B-B14F-4D97-AF65-F5344CB8AC3E}">
        <p14:creationId xmlns:p14="http://schemas.microsoft.com/office/powerpoint/2010/main" val="274668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9" r:id="rId12"/>
    <p:sldLayoutId id="2147483710" r:id="rId13"/>
    <p:sldLayoutId id="2147483711" r:id="rId14"/>
    <p:sldLayoutId id="2147483797" r:id="rId15"/>
    <p:sldLayoutId id="2147483750" r:id="rId16"/>
    <p:sldLayoutId id="2147483751" r:id="rId17"/>
    <p:sldLayoutId id="2147483752" r:id="rId18"/>
    <p:sldLayoutId id="2147483753" r:id="rId19"/>
    <p:sldLayoutId id="2147483768" r:id="rId20"/>
    <p:sldLayoutId id="2147483769" r:id="rId21"/>
    <p:sldLayoutId id="2147483770" r:id="rId22"/>
    <p:sldLayoutId id="2147483771" r:id="rId23"/>
    <p:sldLayoutId id="21474837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06/05/2025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313632279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4"/>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5"/>
          <a:stretch>
            <a:fillRect/>
          </a:stretch>
        </p:blipFill>
        <p:spPr>
          <a:xfrm>
            <a:off x="327227" y="4337302"/>
            <a:ext cx="4717231" cy="2380254"/>
          </a:xfrm>
          <a:prstGeom prst="rect">
            <a:avLst/>
          </a:prstGeom>
        </p:spPr>
      </p:pic>
      <p:pic>
        <p:nvPicPr>
          <p:cNvPr id="5" name="Picture 4">
            <a:extLst>
              <a:ext uri="{FF2B5EF4-FFF2-40B4-BE49-F238E27FC236}">
                <a16:creationId xmlns:a16="http://schemas.microsoft.com/office/drawing/2014/main" id="{6B8438A4-402B-32EC-6B66-435436C97C7A}"/>
              </a:ext>
            </a:extLst>
          </p:cNvPr>
          <p:cNvPicPr>
            <a:picLocks noChangeAspect="1"/>
          </p:cNvPicPr>
          <p:nvPr/>
        </p:nvPicPr>
        <p:blipFill>
          <a:blip r:embed="rId6"/>
          <a:stretch>
            <a:fillRect/>
          </a:stretch>
        </p:blipFill>
        <p:spPr>
          <a:xfrm>
            <a:off x="3828236" y="291992"/>
            <a:ext cx="4450466" cy="1127858"/>
          </a:xfrm>
          <a:prstGeom prst="rect">
            <a:avLst/>
          </a:prstGeom>
        </p:spPr>
      </p:pic>
      <p:pic>
        <p:nvPicPr>
          <p:cNvPr id="6" name="Picture 5">
            <a:extLst>
              <a:ext uri="{FF2B5EF4-FFF2-40B4-BE49-F238E27FC236}">
                <a16:creationId xmlns:a16="http://schemas.microsoft.com/office/drawing/2014/main" id="{1A74A19A-BC02-8186-5DF7-2FA6E5B38F67}"/>
              </a:ext>
            </a:extLst>
          </p:cNvPr>
          <p:cNvPicPr>
            <a:picLocks noChangeAspect="1"/>
          </p:cNvPicPr>
          <p:nvPr/>
        </p:nvPicPr>
        <p:blipFill>
          <a:blip r:embed="rId7"/>
          <a:stretch>
            <a:fillRect/>
          </a:stretch>
        </p:blipFill>
        <p:spPr>
          <a:xfrm>
            <a:off x="4591645" y="3689584"/>
            <a:ext cx="3029975" cy="1286367"/>
          </a:xfrm>
          <a:prstGeom prst="rect">
            <a:avLst/>
          </a:prstGeom>
        </p:spPr>
      </p:pic>
      <p:pic>
        <p:nvPicPr>
          <p:cNvPr id="7" name="Picture 6">
            <a:extLst>
              <a:ext uri="{FF2B5EF4-FFF2-40B4-BE49-F238E27FC236}">
                <a16:creationId xmlns:a16="http://schemas.microsoft.com/office/drawing/2014/main" id="{7D4DC6DF-C55C-21E1-AD22-EEFD06314061}"/>
              </a:ext>
            </a:extLst>
          </p:cNvPr>
          <p:cNvPicPr>
            <a:picLocks noChangeAspect="1"/>
          </p:cNvPicPr>
          <p:nvPr/>
        </p:nvPicPr>
        <p:blipFill>
          <a:blip r:embed="rId8"/>
          <a:stretch>
            <a:fillRect/>
          </a:stretch>
        </p:blipFill>
        <p:spPr>
          <a:xfrm>
            <a:off x="1861563" y="844812"/>
            <a:ext cx="8657070" cy="3621338"/>
          </a:xfrm>
          <a:prstGeom prst="rect">
            <a:avLst/>
          </a:prstGeom>
        </p:spPr>
      </p:pic>
    </p:spTree>
    <p:extLst>
      <p:ext uri="{BB962C8B-B14F-4D97-AF65-F5344CB8AC3E}">
        <p14:creationId xmlns:p14="http://schemas.microsoft.com/office/powerpoint/2010/main" val="3916545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idx="4294967295"/>
          </p:nvPr>
        </p:nvSpPr>
        <p:spPr>
          <a:xfrm>
            <a:off x="838200" y="365125"/>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descr="A blue and red text&#10;&#10;Description automatically generated">
            <a:extLst>
              <a:ext uri="{FF2B5EF4-FFF2-40B4-BE49-F238E27FC236}">
                <a16:creationId xmlns:a16="http://schemas.microsoft.com/office/drawing/2014/main" id="{13A556F1-A00A-6B49-23F2-3FBD06D27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03" y="1181429"/>
            <a:ext cx="7194698" cy="3508158"/>
          </a:xfrm>
          <a:prstGeom prst="rect">
            <a:avLst/>
          </a:prstGeom>
        </p:spPr>
      </p:pic>
    </p:spTree>
    <p:extLst>
      <p:ext uri="{BB962C8B-B14F-4D97-AF65-F5344CB8AC3E}">
        <p14:creationId xmlns:p14="http://schemas.microsoft.com/office/powerpoint/2010/main" val="164054171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480B1-6E67-FDF6-C944-EEA0EAF1832D}"/>
              </a:ext>
            </a:extLst>
          </p:cNvPr>
          <p:cNvPicPr>
            <a:picLocks noChangeAspect="1"/>
          </p:cNvPicPr>
          <p:nvPr/>
        </p:nvPicPr>
        <p:blipFill>
          <a:blip r:embed="rId2"/>
          <a:stretch>
            <a:fillRect/>
          </a:stretch>
        </p:blipFill>
        <p:spPr>
          <a:xfrm>
            <a:off x="782055" y="2541182"/>
            <a:ext cx="3542185" cy="3593407"/>
          </a:xfrm>
          <a:prstGeom prst="rect">
            <a:avLst/>
          </a:prstGeom>
        </p:spPr>
      </p:pic>
      <p:sp>
        <p:nvSpPr>
          <p:cNvPr id="3" name="TextBox 2">
            <a:extLst>
              <a:ext uri="{FF2B5EF4-FFF2-40B4-BE49-F238E27FC236}">
                <a16:creationId xmlns:a16="http://schemas.microsoft.com/office/drawing/2014/main" id="{40429EC6-CED2-6A29-C686-83F09E333C99}"/>
              </a:ext>
            </a:extLst>
          </p:cNvPr>
          <p:cNvSpPr txBox="1"/>
          <p:nvPr/>
        </p:nvSpPr>
        <p:spPr>
          <a:xfrm>
            <a:off x="4896504" y="1609658"/>
            <a:ext cx="5584961"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M</a:t>
            </a:r>
            <a:r>
              <a:rPr lang="vi-VN" sz="4000" dirty="0">
                <a:latin typeface="Cambria" panose="02040503050406030204" pitchFamily="18" charset="0"/>
                <a:ea typeface="Cambria" panose="02040503050406030204" pitchFamily="18" charset="0"/>
              </a:rPr>
              <a:t>ỗi người nên làm gì để giảm lượng rác thải hằng ngày ra môi trường?</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8484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E4F38-3983-D437-D6D6-3FE6688EAE50}"/>
              </a:ext>
            </a:extLst>
          </p:cNvPr>
          <p:cNvSpPr txBox="1"/>
          <p:nvPr/>
        </p:nvSpPr>
        <p:spPr>
          <a:xfrm>
            <a:off x="1031358" y="552893"/>
            <a:ext cx="10494334" cy="5632311"/>
          </a:xfrm>
          <a:prstGeom prst="rect">
            <a:avLst/>
          </a:prstGeom>
          <a:noFill/>
        </p:spPr>
        <p:txBody>
          <a:bodyPr wrap="square" rtlCol="0">
            <a:spAutoFit/>
          </a:bodyPr>
          <a:lstStyle/>
          <a:p>
            <a:pPr lvl="0" algn="just"/>
            <a:r>
              <a:rPr lang="vi-VN" sz="3600" b="1" dirty="0">
                <a:solidFill>
                  <a:srgbClr val="000000"/>
                </a:solidFill>
                <a:latin typeface="Cambria" panose="02040503050406030204" pitchFamily="18" charset="0"/>
                <a:ea typeface="Cambria" panose="02040503050406030204" pitchFamily="18" charset="0"/>
              </a:rPr>
              <a:t>Mỗi người nên làm giảm lượng rác thải hằng ngày ra môi trường bằng cách:</a:t>
            </a:r>
          </a:p>
          <a:p>
            <a:pPr lvl="0" algn="just"/>
            <a:r>
              <a:rPr lang="vi-VN" sz="3600" dirty="0">
                <a:solidFill>
                  <a:srgbClr val="000000"/>
                </a:solidFill>
                <a:latin typeface="Cambria" panose="02040503050406030204" pitchFamily="18" charset="0"/>
                <a:ea typeface="Cambria" panose="02040503050406030204" pitchFamily="18" charset="0"/>
              </a:rPr>
              <a:t>- Hạn chế sử dụng đồ nhựa dùng một lần như hộp cơm, thìa sữa chua, túi nilon,…</a:t>
            </a:r>
          </a:p>
          <a:p>
            <a:pPr lvl="0" algn="just"/>
            <a:r>
              <a:rPr lang="vi-VN" sz="3600" dirty="0">
                <a:solidFill>
                  <a:srgbClr val="000000"/>
                </a:solidFill>
                <a:latin typeface="Cambria" panose="02040503050406030204" pitchFamily="18" charset="0"/>
                <a:ea typeface="Cambria" panose="02040503050406030204" pitchFamily="18" charset="0"/>
              </a:rPr>
              <a:t>- Tái sử dụng và tái chế rác thải.</a:t>
            </a:r>
          </a:p>
          <a:p>
            <a:pPr lvl="0" algn="just"/>
            <a:r>
              <a:rPr lang="vi-VN" sz="3600" dirty="0">
                <a:solidFill>
                  <a:srgbClr val="000000"/>
                </a:solidFill>
                <a:latin typeface="Cambria" panose="02040503050406030204" pitchFamily="18" charset="0"/>
                <a:ea typeface="Cambria" panose="02040503050406030204" pitchFamily="18" charset="0"/>
              </a:rPr>
              <a:t>- Phân loại rác thải tại nguồn.</a:t>
            </a:r>
          </a:p>
          <a:p>
            <a:pPr lvl="0" algn="just"/>
            <a:r>
              <a:rPr lang="vi-VN" sz="3600" dirty="0">
                <a:solidFill>
                  <a:srgbClr val="000000"/>
                </a:solidFill>
                <a:latin typeface="Cambria" panose="02040503050406030204" pitchFamily="18" charset="0"/>
                <a:ea typeface="Cambria" panose="02040503050406030204" pitchFamily="18" charset="0"/>
              </a:rPr>
              <a:t>- Mang theo bình nước cá nhân, hộp cơm thay vì mua chai nước, hoặc đồ ăn sẵn,…</a:t>
            </a:r>
          </a:p>
          <a:p>
            <a:pPr lvl="0" algn="just"/>
            <a:r>
              <a:rPr lang="vi-VN" sz="3600" dirty="0">
                <a:solidFill>
                  <a:srgbClr val="000000"/>
                </a:solidFill>
                <a:latin typeface="Cambria" panose="02040503050406030204" pitchFamily="18" charset="0"/>
                <a:ea typeface="Cambria" panose="02040503050406030204" pitchFamily="18" charset="0"/>
              </a:rPr>
              <a:t>- Sử dụng giỏ đi chợ, sử dụng giấy báo gói thực phẩm,…</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36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1">
          <a:extLst>
            <a:ext uri="{FF2B5EF4-FFF2-40B4-BE49-F238E27FC236}">
              <a16:creationId xmlns:a16="http://schemas.microsoft.com/office/drawing/2014/main" id="{4789CD7D-FCD1-23F5-28AB-784F4E59B17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4E3B74F-B8B7-7F3C-673A-31CBC1084E90}"/>
              </a:ext>
            </a:extLst>
          </p:cNvPr>
          <p:cNvPicPr>
            <a:picLocks noChangeAspect="1"/>
          </p:cNvPicPr>
          <p:nvPr/>
        </p:nvPicPr>
        <p:blipFill>
          <a:blip r:embed="rId3"/>
          <a:stretch>
            <a:fillRect/>
          </a:stretch>
        </p:blipFill>
        <p:spPr>
          <a:xfrm>
            <a:off x="-424543" y="586739"/>
            <a:ext cx="12801797" cy="6825601"/>
          </a:xfrm>
          <a:prstGeom prst="rect">
            <a:avLst/>
          </a:prstGeom>
        </p:spPr>
      </p:pic>
      <p:sp>
        <p:nvSpPr>
          <p:cNvPr id="6" name="Rectangle: Rounded Corners 5">
            <a:extLst>
              <a:ext uri="{FF2B5EF4-FFF2-40B4-BE49-F238E27FC236}">
                <a16:creationId xmlns:a16="http://schemas.microsoft.com/office/drawing/2014/main" id="{F3FE6298-3D7B-A865-D0C8-32B9F7E5518C}"/>
              </a:ext>
            </a:extLst>
          </p:cNvPr>
          <p:cNvSpPr/>
          <p:nvPr/>
        </p:nvSpPr>
        <p:spPr>
          <a:xfrm>
            <a:off x="1212617" y="714095"/>
            <a:ext cx="10178143" cy="27733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Arial"/>
              <a:ea typeface="+mn-ea"/>
              <a:cs typeface="+mn-cs"/>
            </a:endParaRPr>
          </a:p>
        </p:txBody>
      </p:sp>
      <p:sp>
        <p:nvSpPr>
          <p:cNvPr id="5" name="TextBox 4">
            <a:extLst>
              <a:ext uri="{FF2B5EF4-FFF2-40B4-BE49-F238E27FC236}">
                <a16:creationId xmlns:a16="http://schemas.microsoft.com/office/drawing/2014/main" id="{184F077B-6F9F-6178-AEA0-E8BE658071F1}"/>
              </a:ext>
            </a:extLst>
          </p:cNvPr>
          <p:cNvSpPr txBox="1"/>
          <p:nvPr/>
        </p:nvSpPr>
        <p:spPr>
          <a:xfrm>
            <a:off x="1371212" y="834075"/>
            <a:ext cx="9920618" cy="2308324"/>
          </a:xfrm>
          <a:prstGeom prst="rect">
            <a:avLst/>
          </a:prstGeom>
          <a:noFill/>
        </p:spPr>
        <p:txBody>
          <a:bodyPr wrap="square" rtlCol="0">
            <a:spAutoFit/>
          </a:bodyPr>
          <a:lstStyle/>
          <a:p>
            <a:pPr lvl="0" algn="ctr"/>
            <a:r>
              <a:rPr lang="vi-VN" sz="3600" dirty="0">
                <a:solidFill>
                  <a:srgbClr val="FF0000"/>
                </a:solidFill>
                <a:latin typeface="Cambria" panose="02040503050406030204" pitchFamily="18" charset="0"/>
                <a:ea typeface="Cambria" panose="02040503050406030204" pitchFamily="18" charset="0"/>
              </a:rPr>
              <a:t>Cùng động viên cả gia đình, bạn bè thực hiện, người người cùng nhau có ý thức giảm lượng rác thải hằng ngày thì chúng ta sẽ bảo vệ được môi trường và tài nguyên thiên nhiên</a:t>
            </a:r>
          </a:p>
        </p:txBody>
      </p:sp>
    </p:spTree>
    <p:extLst>
      <p:ext uri="{BB962C8B-B14F-4D97-AF65-F5344CB8AC3E}">
        <p14:creationId xmlns:p14="http://schemas.microsoft.com/office/powerpoint/2010/main" val="2847248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EE9D0-EBF7-08D6-DB9B-55A9EFE672B2}"/>
              </a:ext>
            </a:extLst>
          </p:cNvPr>
          <p:cNvSpPr txBox="1"/>
          <p:nvPr/>
        </p:nvSpPr>
        <p:spPr>
          <a:xfrm>
            <a:off x="1244009" y="320844"/>
            <a:ext cx="9781954" cy="1634490"/>
          </a:xfrm>
          <a:prstGeom prst="roundRect">
            <a:avLst/>
          </a:prstGeom>
          <a:solidFill>
            <a:srgbClr val="CCFFCC"/>
          </a:solidFill>
          <a:ln w="57150">
            <a:solidFill>
              <a:srgbClr val="00B050"/>
            </a:solidFill>
            <a:extLst>
              <a:ext uri="{C807C97D-BFC1-408E-A445-0C87EB9F89A2}">
                <ask:lineSketchStyleProps xmlns:ask="http://schemas.microsoft.com/office/drawing/2018/sketchyshapes" sd="3811622412">
                  <a:custGeom>
                    <a:avLst/>
                    <a:gdLst>
                      <a:gd name="connsiteX0" fmla="*/ 0 w 9781954"/>
                      <a:gd name="connsiteY0" fmla="*/ 187289 h 1123712"/>
                      <a:gd name="connsiteX1" fmla="*/ 187289 w 9781954"/>
                      <a:gd name="connsiteY1" fmla="*/ 0 h 1123712"/>
                      <a:gd name="connsiteX2" fmla="*/ 9594665 w 9781954"/>
                      <a:gd name="connsiteY2" fmla="*/ 0 h 1123712"/>
                      <a:gd name="connsiteX3" fmla="*/ 9781954 w 9781954"/>
                      <a:gd name="connsiteY3" fmla="*/ 187289 h 1123712"/>
                      <a:gd name="connsiteX4" fmla="*/ 9781954 w 9781954"/>
                      <a:gd name="connsiteY4" fmla="*/ 936423 h 1123712"/>
                      <a:gd name="connsiteX5" fmla="*/ 9594665 w 9781954"/>
                      <a:gd name="connsiteY5" fmla="*/ 1123712 h 1123712"/>
                      <a:gd name="connsiteX6" fmla="*/ 187289 w 9781954"/>
                      <a:gd name="connsiteY6" fmla="*/ 1123712 h 1123712"/>
                      <a:gd name="connsiteX7" fmla="*/ 0 w 9781954"/>
                      <a:gd name="connsiteY7" fmla="*/ 936423 h 1123712"/>
                      <a:gd name="connsiteX8" fmla="*/ 0 w 9781954"/>
                      <a:gd name="connsiteY8"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954" h="1123712" fill="none" extrusionOk="0">
                        <a:moveTo>
                          <a:pt x="0" y="187289"/>
                        </a:moveTo>
                        <a:cubicBezTo>
                          <a:pt x="-19092" y="78872"/>
                          <a:pt x="87989" y="6670"/>
                          <a:pt x="187289" y="0"/>
                        </a:cubicBezTo>
                        <a:cubicBezTo>
                          <a:pt x="4099525" y="-97001"/>
                          <a:pt x="5298370" y="-161121"/>
                          <a:pt x="9594665" y="0"/>
                        </a:cubicBezTo>
                        <a:cubicBezTo>
                          <a:pt x="9701642" y="3649"/>
                          <a:pt x="9783910" y="82716"/>
                          <a:pt x="9781954" y="187289"/>
                        </a:cubicBezTo>
                        <a:cubicBezTo>
                          <a:pt x="9847874" y="444264"/>
                          <a:pt x="9811328" y="750613"/>
                          <a:pt x="9781954" y="936423"/>
                        </a:cubicBezTo>
                        <a:cubicBezTo>
                          <a:pt x="9773028" y="1055282"/>
                          <a:pt x="9705010" y="1116996"/>
                          <a:pt x="9594665" y="1123712"/>
                        </a:cubicBezTo>
                        <a:cubicBezTo>
                          <a:pt x="8204188" y="1203932"/>
                          <a:pt x="3630139" y="1013945"/>
                          <a:pt x="187289" y="1123712"/>
                        </a:cubicBezTo>
                        <a:cubicBezTo>
                          <a:pt x="82409" y="1130784"/>
                          <a:pt x="4327" y="1038105"/>
                          <a:pt x="0" y="936423"/>
                        </a:cubicBezTo>
                        <a:cubicBezTo>
                          <a:pt x="42233" y="694223"/>
                          <a:pt x="41423" y="524820"/>
                          <a:pt x="0" y="187289"/>
                        </a:cubicBezTo>
                        <a:close/>
                      </a:path>
                      <a:path w="9781954" h="1123712" stroke="0" extrusionOk="0">
                        <a:moveTo>
                          <a:pt x="0" y="187289"/>
                        </a:moveTo>
                        <a:cubicBezTo>
                          <a:pt x="2757" y="75707"/>
                          <a:pt x="72438" y="5602"/>
                          <a:pt x="187289" y="0"/>
                        </a:cubicBezTo>
                        <a:cubicBezTo>
                          <a:pt x="1395786" y="24874"/>
                          <a:pt x="5196660" y="-137718"/>
                          <a:pt x="9594665" y="0"/>
                        </a:cubicBezTo>
                        <a:cubicBezTo>
                          <a:pt x="9696279" y="-1229"/>
                          <a:pt x="9792115" y="73686"/>
                          <a:pt x="9781954" y="187289"/>
                        </a:cubicBezTo>
                        <a:cubicBezTo>
                          <a:pt x="9823988" y="525212"/>
                          <a:pt x="9806209" y="634308"/>
                          <a:pt x="9781954" y="936423"/>
                        </a:cubicBezTo>
                        <a:cubicBezTo>
                          <a:pt x="9766104" y="1044290"/>
                          <a:pt x="9690127" y="1105828"/>
                          <a:pt x="9594665" y="1123712"/>
                        </a:cubicBezTo>
                        <a:cubicBezTo>
                          <a:pt x="5829362" y="1110706"/>
                          <a:pt x="4616689" y="996211"/>
                          <a:pt x="187289" y="1123712"/>
                        </a:cubicBezTo>
                        <a:cubicBezTo>
                          <a:pt x="80585" y="1119777"/>
                          <a:pt x="-2903" y="1045846"/>
                          <a:pt x="0" y="936423"/>
                        </a:cubicBezTo>
                        <a:cubicBezTo>
                          <a:pt x="-60236" y="856011"/>
                          <a:pt x="-64165" y="326111"/>
                          <a:pt x="0" y="187289"/>
                        </a:cubicBezTo>
                        <a:close/>
                      </a:path>
                    </a:pathLst>
                  </a:custGeom>
                  <ask:type>
                    <ask:lineSketchNone/>
                  </ask:type>
                </ask:lineSketchStyleProps>
              </a:ext>
            </a:extLst>
          </a:ln>
        </p:spPr>
        <p:txBody>
          <a:bodyPr wrap="square">
            <a:spAutoFit/>
          </a:bodyPr>
          <a:lstStyle/>
          <a:p>
            <a:pPr algn="ctr"/>
            <a:r>
              <a:rPr kumimoji="1" lang="vi-VN" altLang="zh-CN" sz="3000" dirty="0">
                <a:ea typeface="微软雅黑" panose="020B0503020204020204" pitchFamily="34" charset="-122"/>
                <a:cs typeface="HappyZcool-2016" charset="-122"/>
              </a:rPr>
              <a:t>Xây dựng nội dung vận động mọi người cùng sống hoà hợp với thiên nhiên, bảo vệ môi trường và đa dạng sinh học ở địa phương theo gợi ý:</a:t>
            </a:r>
            <a:endParaRPr kumimoji="1" lang="zh-CN" altLang="en-US" sz="3000" dirty="0">
              <a:ea typeface="微软雅黑" panose="020B0503020204020204" pitchFamily="34" charset="-122"/>
              <a:cs typeface="HappyZcool-2016" charset="-122"/>
            </a:endParaRPr>
          </a:p>
        </p:txBody>
      </p:sp>
      <p:graphicFrame>
        <p:nvGraphicFramePr>
          <p:cNvPr id="3" name="Table 2">
            <a:extLst>
              <a:ext uri="{FF2B5EF4-FFF2-40B4-BE49-F238E27FC236}">
                <a16:creationId xmlns:a16="http://schemas.microsoft.com/office/drawing/2014/main" id="{0651BE7B-3D4F-636C-4104-FB6B3FBD770A}"/>
              </a:ext>
            </a:extLst>
          </p:cNvPr>
          <p:cNvGraphicFramePr>
            <a:graphicFrameLocks noGrp="1"/>
          </p:cNvGraphicFramePr>
          <p:nvPr>
            <p:extLst>
              <p:ext uri="{D42A27DB-BD31-4B8C-83A1-F6EECF244321}">
                <p14:modId xmlns:p14="http://schemas.microsoft.com/office/powerpoint/2010/main" val="1857118484"/>
              </p:ext>
            </p:extLst>
          </p:nvPr>
        </p:nvGraphicFramePr>
        <p:xfrm>
          <a:off x="1265274" y="2519916"/>
          <a:ext cx="10015869" cy="3657599"/>
        </p:xfrm>
        <a:graphic>
          <a:graphicData uri="http://schemas.openxmlformats.org/drawingml/2006/table">
            <a:tbl>
              <a:tblPr/>
              <a:tblGrid>
                <a:gridCol w="3338623">
                  <a:extLst>
                    <a:ext uri="{9D8B030D-6E8A-4147-A177-3AD203B41FA5}">
                      <a16:colId xmlns:a16="http://schemas.microsoft.com/office/drawing/2014/main" val="557221102"/>
                    </a:ext>
                  </a:extLst>
                </a:gridCol>
                <a:gridCol w="3338623">
                  <a:extLst>
                    <a:ext uri="{9D8B030D-6E8A-4147-A177-3AD203B41FA5}">
                      <a16:colId xmlns:a16="http://schemas.microsoft.com/office/drawing/2014/main" val="3072741114"/>
                    </a:ext>
                  </a:extLst>
                </a:gridCol>
                <a:gridCol w="3338623">
                  <a:extLst>
                    <a:ext uri="{9D8B030D-6E8A-4147-A177-3AD203B41FA5}">
                      <a16:colId xmlns:a16="http://schemas.microsoft.com/office/drawing/2014/main" val="3840329806"/>
                    </a:ext>
                  </a:extLst>
                </a:gridCol>
              </a:tblGrid>
              <a:tr h="1219200">
                <a:tc>
                  <a:txBody>
                    <a:bodyPr/>
                    <a:lstStyle/>
                    <a:p>
                      <a:pPr algn="ctr"/>
                      <a:r>
                        <a:rPr lang="en-US" sz="2800" b="1" dirty="0" err="1">
                          <a:solidFill>
                            <a:srgbClr val="000000"/>
                          </a:solidFill>
                          <a:effectLst/>
                        </a:rPr>
                        <a:t>Nội</a:t>
                      </a:r>
                      <a:r>
                        <a:rPr lang="en-US" sz="2800" b="1" dirty="0">
                          <a:solidFill>
                            <a:srgbClr val="000000"/>
                          </a:solidFill>
                          <a:effectLst/>
                        </a:rPr>
                        <a:t> dung </a:t>
                      </a:r>
                      <a:r>
                        <a:rPr lang="en-US" sz="2800" b="1" dirty="0" err="1">
                          <a:solidFill>
                            <a:srgbClr val="000000"/>
                          </a:solidFill>
                          <a:effectLst/>
                        </a:rPr>
                        <a:t>vận</a:t>
                      </a:r>
                      <a:r>
                        <a:rPr lang="en-US" sz="2800" b="1" dirty="0">
                          <a:solidFill>
                            <a:srgbClr val="000000"/>
                          </a:solidFill>
                          <a:effectLst/>
                        </a:rPr>
                        <a:t> </a:t>
                      </a:r>
                      <a:r>
                        <a:rPr lang="en-US" sz="2800" b="1" dirty="0" err="1">
                          <a:solidFill>
                            <a:srgbClr val="000000"/>
                          </a:solidFill>
                          <a:effectLst/>
                        </a:rPr>
                        <a:t>động</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Việc</a:t>
                      </a:r>
                      <a:r>
                        <a:rPr lang="en-US" sz="2800" b="1" dirty="0">
                          <a:solidFill>
                            <a:srgbClr val="000000"/>
                          </a:solidFill>
                          <a:effectLst/>
                        </a:rPr>
                        <a:t> </a:t>
                      </a:r>
                      <a:r>
                        <a:rPr lang="en-US" sz="2800" b="1" dirty="0" err="1">
                          <a:solidFill>
                            <a:srgbClr val="000000"/>
                          </a:solidFill>
                          <a:effectLst/>
                        </a:rPr>
                        <a:t>làm</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Hình</a:t>
                      </a:r>
                      <a:r>
                        <a:rPr lang="en-US" sz="2800" b="1" dirty="0">
                          <a:solidFill>
                            <a:srgbClr val="000000"/>
                          </a:solidFill>
                          <a:effectLst/>
                        </a:rPr>
                        <a:t> </a:t>
                      </a:r>
                      <a:r>
                        <a:rPr lang="en-US" sz="2800" b="1" dirty="0" err="1">
                          <a:solidFill>
                            <a:srgbClr val="000000"/>
                          </a:solidFill>
                          <a:effectLst/>
                        </a:rPr>
                        <a:t>thức</a:t>
                      </a:r>
                      <a:r>
                        <a:rPr lang="en-US" sz="2800" b="1" dirty="0">
                          <a:solidFill>
                            <a:srgbClr val="000000"/>
                          </a:solidFill>
                          <a:effectLst/>
                        </a:rPr>
                        <a:t> </a:t>
                      </a:r>
                      <a:r>
                        <a:rPr lang="en-US" sz="2800" b="1" dirty="0" err="1">
                          <a:solidFill>
                            <a:srgbClr val="000000"/>
                          </a:solidFill>
                          <a:effectLst/>
                        </a:rPr>
                        <a:t>tuyên</a:t>
                      </a:r>
                      <a:r>
                        <a:rPr lang="en-US" sz="2800" b="1" dirty="0">
                          <a:solidFill>
                            <a:srgbClr val="000000"/>
                          </a:solidFill>
                          <a:effectLst/>
                        </a:rPr>
                        <a:t> </a:t>
                      </a:r>
                      <a:r>
                        <a:rPr lang="en-US" sz="2800" b="1" dirty="0" err="1">
                          <a:solidFill>
                            <a:srgbClr val="000000"/>
                          </a:solidFill>
                          <a:effectLst/>
                        </a:rPr>
                        <a:t>truyền</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1322334"/>
                  </a:ext>
                </a:extLst>
              </a:tr>
              <a:tr h="1741714">
                <a:tc>
                  <a:txBody>
                    <a:bodyPr/>
                    <a:lstStyle/>
                    <a:p>
                      <a:pPr algn="ctr"/>
                      <a:r>
                        <a:rPr lang="vi-VN" sz="2800" dirty="0">
                          <a:solidFill>
                            <a:srgbClr val="000000"/>
                          </a:solidFill>
                          <a:effectLst/>
                        </a:rPr>
                        <a:t>Bảo vệ môi trường nước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rPr>
                        <a:t>Không</a:t>
                      </a:r>
                      <a:r>
                        <a:rPr lang="en-US" sz="2800" dirty="0">
                          <a:solidFill>
                            <a:srgbClr val="000000"/>
                          </a:solidFill>
                          <a:effectLst/>
                        </a:rPr>
                        <a:t> </a:t>
                      </a:r>
                      <a:r>
                        <a:rPr lang="en-US" sz="2800" dirty="0" err="1">
                          <a:solidFill>
                            <a:srgbClr val="000000"/>
                          </a:solidFill>
                          <a:effectLst/>
                        </a:rPr>
                        <a:t>vứt</a:t>
                      </a:r>
                      <a:r>
                        <a:rPr lang="en-US" sz="2800" dirty="0">
                          <a:solidFill>
                            <a:srgbClr val="000000"/>
                          </a:solidFill>
                          <a:effectLst/>
                        </a:rPr>
                        <a:t> </a:t>
                      </a:r>
                      <a:r>
                        <a:rPr lang="en-US" sz="2800" dirty="0" err="1">
                          <a:solidFill>
                            <a:srgbClr val="000000"/>
                          </a:solidFill>
                          <a:effectLst/>
                        </a:rPr>
                        <a:t>rác</a:t>
                      </a:r>
                      <a:r>
                        <a:rPr lang="en-US" sz="2800" dirty="0">
                          <a:solidFill>
                            <a:srgbClr val="000000"/>
                          </a:solidFill>
                          <a:effectLst/>
                        </a:rPr>
                        <a:t>, </a:t>
                      </a:r>
                      <a:r>
                        <a:rPr lang="en-US" sz="2800" dirty="0" err="1">
                          <a:solidFill>
                            <a:srgbClr val="000000"/>
                          </a:solidFill>
                          <a:effectLst/>
                        </a:rPr>
                        <a:t>xả</a:t>
                      </a:r>
                      <a:r>
                        <a:rPr lang="en-US" sz="2800" dirty="0">
                          <a:solidFill>
                            <a:srgbClr val="000000"/>
                          </a:solidFill>
                          <a:effectLst/>
                        </a:rPr>
                        <a:t> </a:t>
                      </a:r>
                      <a:r>
                        <a:rPr lang="en-US" sz="2800" dirty="0" err="1">
                          <a:solidFill>
                            <a:srgbClr val="000000"/>
                          </a:solidFill>
                          <a:effectLst/>
                        </a:rPr>
                        <a:t>chất</a:t>
                      </a:r>
                      <a:r>
                        <a:rPr lang="en-US" sz="2800" dirty="0">
                          <a:solidFill>
                            <a:srgbClr val="000000"/>
                          </a:solidFill>
                          <a:effectLst/>
                        </a:rPr>
                        <a:t> </a:t>
                      </a:r>
                      <a:r>
                        <a:rPr lang="en-US" sz="2800" dirty="0" err="1">
                          <a:solidFill>
                            <a:srgbClr val="000000"/>
                          </a:solidFill>
                          <a:effectLst/>
                        </a:rPr>
                        <a:t>thải</a:t>
                      </a:r>
                      <a:r>
                        <a:rPr lang="en-US" sz="2800" dirty="0">
                          <a:solidFill>
                            <a:srgbClr val="000000"/>
                          </a:solidFill>
                          <a:effectLst/>
                        </a:rPr>
                        <a:t> </a:t>
                      </a:r>
                      <a:r>
                        <a:rPr lang="en-US" sz="2800" dirty="0" err="1">
                          <a:solidFill>
                            <a:srgbClr val="000000"/>
                          </a:solidFill>
                          <a:effectLst/>
                        </a:rPr>
                        <a:t>xuống</a:t>
                      </a:r>
                      <a:r>
                        <a:rPr lang="en-US" sz="2800" dirty="0">
                          <a:solidFill>
                            <a:srgbClr val="000000"/>
                          </a:solidFill>
                          <a:effectLst/>
                        </a:rPr>
                        <a:t> </a:t>
                      </a:r>
                      <a:r>
                        <a:rPr lang="en-US" sz="2800" dirty="0" err="1">
                          <a:solidFill>
                            <a:srgbClr val="000000"/>
                          </a:solidFill>
                          <a:effectLst/>
                        </a:rPr>
                        <a:t>sông</a:t>
                      </a:r>
                      <a:r>
                        <a:rPr lang="en-US" sz="2800" dirty="0">
                          <a:solidFill>
                            <a:srgbClr val="000000"/>
                          </a:solidFill>
                          <a:effectLst/>
                        </a:rPr>
                        <a:t>, </a:t>
                      </a:r>
                      <a:r>
                        <a:rPr lang="en-US" sz="2800" dirty="0" err="1">
                          <a:solidFill>
                            <a:srgbClr val="000000"/>
                          </a:solidFill>
                          <a:effectLst/>
                        </a:rPr>
                        <a:t>hồ</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Đóng vai, vẽ tranh,…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067420"/>
                  </a:ext>
                </a:extLst>
              </a:tr>
              <a:tr h="696685">
                <a:tc>
                  <a:txBody>
                    <a:bodyPr/>
                    <a:lstStyle/>
                    <a:p>
                      <a:pPr algn="ctr"/>
                      <a:r>
                        <a:rPr lang="en-US" sz="280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817896"/>
                  </a:ext>
                </a:extLst>
              </a:tr>
            </a:tbl>
          </a:graphicData>
        </a:graphic>
      </p:graphicFrame>
    </p:spTree>
    <p:extLst>
      <p:ext uri="{BB962C8B-B14F-4D97-AF65-F5344CB8AC3E}">
        <p14:creationId xmlns:p14="http://schemas.microsoft.com/office/powerpoint/2010/main" val="26973126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7E84FE-2E02-75F3-6BF8-116B09370390}"/>
              </a:ext>
            </a:extLst>
          </p:cNvPr>
          <p:cNvPicPr>
            <a:picLocks noChangeAspect="1"/>
          </p:cNvPicPr>
          <p:nvPr/>
        </p:nvPicPr>
        <p:blipFill>
          <a:blip r:embed="rId2"/>
          <a:stretch>
            <a:fillRect/>
          </a:stretch>
        </p:blipFill>
        <p:spPr>
          <a:xfrm>
            <a:off x="3391786" y="520995"/>
            <a:ext cx="5114261" cy="5943600"/>
          </a:xfrm>
          <a:prstGeom prst="rect">
            <a:avLst/>
          </a:prstGeom>
        </p:spPr>
      </p:pic>
    </p:spTree>
    <p:extLst>
      <p:ext uri="{BB962C8B-B14F-4D97-AF65-F5344CB8AC3E}">
        <p14:creationId xmlns:p14="http://schemas.microsoft.com/office/powerpoint/2010/main" val="3394985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323C8-3B3B-D967-384A-E180406C2C84}"/>
              </a:ext>
            </a:extLst>
          </p:cNvPr>
          <p:cNvPicPr>
            <a:picLocks noChangeAspect="1"/>
          </p:cNvPicPr>
          <p:nvPr/>
        </p:nvPicPr>
        <p:blipFill>
          <a:blip r:embed="rId2"/>
          <a:stretch>
            <a:fillRect/>
          </a:stretch>
        </p:blipFill>
        <p:spPr>
          <a:xfrm>
            <a:off x="5222041" y="2333007"/>
            <a:ext cx="5681964" cy="1383912"/>
          </a:xfrm>
          <a:prstGeom prst="rect">
            <a:avLst/>
          </a:prstGeom>
        </p:spPr>
      </p:pic>
    </p:spTree>
    <p:extLst>
      <p:ext uri="{BB962C8B-B14F-4D97-AF65-F5344CB8AC3E}">
        <p14:creationId xmlns:p14="http://schemas.microsoft.com/office/powerpoint/2010/main" val="17763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40759-79F9-3DD9-A157-0C4A8D96AC89}"/>
              </a:ext>
            </a:extLst>
          </p:cNvPr>
          <p:cNvGrpSpPr/>
          <p:nvPr/>
        </p:nvGrpSpPr>
        <p:grpSpPr>
          <a:xfrm>
            <a:off x="2275367" y="707307"/>
            <a:ext cx="8325293" cy="6719788"/>
            <a:chOff x="2887534" y="2345425"/>
            <a:chExt cx="7123130" cy="6719788"/>
          </a:xfrm>
        </p:grpSpPr>
        <p:sp>
          <p:nvSpPr>
            <p:cNvPr id="5" name="TextBox 4">
              <a:extLst>
                <a:ext uri="{FF2B5EF4-FFF2-40B4-BE49-F238E27FC236}">
                  <a16:creationId xmlns:a16="http://schemas.microsoft.com/office/drawing/2014/main" id="{0E27E13B-13D7-0D4C-2FAD-BD720A678393}"/>
                </a:ext>
              </a:extLst>
            </p:cNvPr>
            <p:cNvSpPr txBox="1"/>
            <p:nvPr/>
          </p:nvSpPr>
          <p:spPr>
            <a:xfrm>
              <a:off x="3324215" y="2345425"/>
              <a:ext cx="6686449" cy="6719788"/>
            </a:xfrm>
            <a:prstGeom prst="rect">
              <a:avLst/>
            </a:prstGeom>
            <a:noFill/>
          </p:spPr>
          <p:txBody>
            <a:bodyPr wrap="square" rtlCol="0">
              <a:spAutoFit/>
            </a:bodyPr>
            <a:lstStyle/>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xe</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buýt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xe</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đạp</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công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cộng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kiệm</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nước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kiệm</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sạch</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tái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tạo</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gió</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mặt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trời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rác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tái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chế</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rác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liệu</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sinh</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xăng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ethanol,...</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Xây</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nhà</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máy</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rác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nước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thải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khí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thải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chợ</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mang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hộp</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túi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lưới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chính</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sách</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bảo</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vệ</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động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thực</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Xây</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dựng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khu</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bảo</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tồn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chối</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ăn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thịt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thú</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rừng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pP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Giảm</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giá</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hàng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sắp</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hết</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hạn</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700" kern="10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700" kern="100" dirty="0">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4">
              <a:extLst>
                <a:ext uri="{FF2B5EF4-FFF2-40B4-BE49-F238E27FC236}">
                  <a16:creationId xmlns:a16="http://schemas.microsoft.com/office/drawing/2014/main" id="{F1D833A7-D708-165C-4D83-97748C26CE7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887534" y="2414949"/>
              <a:ext cx="398718" cy="3987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35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079753BB-2399-B534-5546-E9FC6ECD8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664" y="1860697"/>
            <a:ext cx="6785211" cy="2306498"/>
          </a:xfrm>
          <a:prstGeom prst="rect">
            <a:avLst/>
          </a:prstGeom>
        </p:spPr>
      </p:pic>
    </p:spTree>
    <p:extLst>
      <p:ext uri="{BB962C8B-B14F-4D97-AF65-F5344CB8AC3E}">
        <p14:creationId xmlns:p14="http://schemas.microsoft.com/office/powerpoint/2010/main" val="5306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6F9167-107A-1028-F0E0-48CCAF742F74}"/>
              </a:ext>
            </a:extLst>
          </p:cNvPr>
          <p:cNvGrpSpPr/>
          <p:nvPr/>
        </p:nvGrpSpPr>
        <p:grpSpPr>
          <a:xfrm>
            <a:off x="1321944" y="770962"/>
            <a:ext cx="9548111" cy="4980069"/>
            <a:chOff x="1321944" y="770962"/>
            <a:chExt cx="9548111" cy="4980069"/>
          </a:xfrm>
        </p:grpSpPr>
        <p:pic>
          <p:nvPicPr>
            <p:cNvPr id="4" name="Graphic 3">
              <a:extLst>
                <a:ext uri="{FF2B5EF4-FFF2-40B4-BE49-F238E27FC236}">
                  <a16:creationId xmlns:a16="http://schemas.microsoft.com/office/drawing/2014/main" id="{4CCF64BB-EFD7-4450-0B7A-5404575965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1944" y="770962"/>
              <a:ext cx="9548111" cy="4980069"/>
            </a:xfrm>
            <a:prstGeom prst="rect">
              <a:avLst/>
            </a:prstGeom>
          </p:spPr>
        </p:pic>
        <p:sp>
          <p:nvSpPr>
            <p:cNvPr id="5" name="TextBox 4">
              <a:extLst>
                <a:ext uri="{FF2B5EF4-FFF2-40B4-BE49-F238E27FC236}">
                  <a16:creationId xmlns:a16="http://schemas.microsoft.com/office/drawing/2014/main" id="{155F6E67-99FB-69BB-B1CD-4F1689A04CA4}"/>
                </a:ext>
              </a:extLst>
            </p:cNvPr>
            <p:cNvSpPr txBox="1"/>
            <p:nvPr/>
          </p:nvSpPr>
          <p:spPr>
            <a:xfrm>
              <a:off x="1971114" y="1677606"/>
              <a:ext cx="8298945" cy="3231654"/>
            </a:xfrm>
            <a:prstGeom prst="rect">
              <a:avLst/>
            </a:prstGeom>
            <a:noFill/>
          </p:spPr>
          <p:txBody>
            <a:bodyPr wrap="square" rtlCol="0">
              <a:spAutoFit/>
            </a:bodyPr>
            <a:lstStyle/>
            <a:p>
              <a:pPr algn="just" rtl="0">
                <a:spcBef>
                  <a:spcPts val="0"/>
                </a:spcBef>
                <a:spcAft>
                  <a:spcPts val="500"/>
                </a:spcAft>
              </a:pPr>
              <a:r>
                <a:rPr lang="en-US" sz="3400" b="0" i="0" u="none" strike="noStrike" dirty="0">
                  <a:solidFill>
                    <a:srgbClr val="000000"/>
                  </a:solidFill>
                  <a:effectLst/>
                  <a:latin typeface="Cambria" panose="02040503050406030204" pitchFamily="18" charset="0"/>
                  <a:ea typeface="Cambria" panose="02040503050406030204" pitchFamily="18" charset="0"/>
                </a:rPr>
                <a:t>    </a:t>
              </a:r>
              <a:r>
                <a:rPr lang="vi-VN" sz="3400" b="0" i="0" u="none" strike="noStrike" dirty="0">
                  <a:solidFill>
                    <a:srgbClr val="000000"/>
                  </a:solidFill>
                  <a:effectLst/>
                  <a:latin typeface="Cambria" panose="02040503050406030204" pitchFamily="18" charset="0"/>
                  <a:ea typeface="Cambria" panose="02040503050406030204" pitchFamily="18" charset="0"/>
                </a:rPr>
                <a:t>Khi đi chơi ở vườn hoa, em có thể gặp nhiều động vật, thực vật như ong, bướm, chim, hoa hồng trắng, hoa hồng vàng, hoa cúc, hoa lan, hoa ngọc lan, hoa cẩm tú cầu,... Sự phong phú của các sinh vật đó là một phần của đa dạng sinh học trên Trái Đất.</a:t>
              </a:r>
              <a:endParaRPr lang="vi-VN" sz="3400" b="0" dirty="0">
                <a:effectLst/>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a16="http://schemas.microsoft.com/office/drawing/2014/main" id="{0C6642F8-243B-D798-EB14-322F5C07C646}"/>
              </a:ext>
            </a:extLst>
          </p:cNvPr>
          <p:cNvPicPr>
            <a:picLocks noChangeAspect="1"/>
          </p:cNvPicPr>
          <p:nvPr/>
        </p:nvPicPr>
        <p:blipFill>
          <a:blip r:embed="rId4"/>
          <a:stretch>
            <a:fillRect/>
          </a:stretch>
        </p:blipFill>
        <p:spPr>
          <a:xfrm>
            <a:off x="73203" y="152994"/>
            <a:ext cx="2497481" cy="2073126"/>
          </a:xfrm>
          <a:prstGeom prst="rect">
            <a:avLst/>
          </a:prstGeom>
        </p:spPr>
      </p:pic>
      <p:sp>
        <p:nvSpPr>
          <p:cNvPr id="7" name="Rectangle: Rounded Corners 6">
            <a:extLst>
              <a:ext uri="{FF2B5EF4-FFF2-40B4-BE49-F238E27FC236}">
                <a16:creationId xmlns:a16="http://schemas.microsoft.com/office/drawing/2014/main" id="{BA9A757B-E228-A9B6-5EC8-553D393D02F1}"/>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rPr>
              <a:t>Em </a:t>
            </a:r>
            <a:r>
              <a:rPr lang="en-US" sz="4400" b="1" dirty="0" err="1">
                <a:solidFill>
                  <a:srgbClr val="002060"/>
                </a:solidFill>
              </a:rPr>
              <a:t>có</a:t>
            </a:r>
            <a:r>
              <a:rPr lang="en-US" sz="4400" b="1" dirty="0">
                <a:solidFill>
                  <a:srgbClr val="002060"/>
                </a:solidFill>
              </a:rPr>
              <a:t> </a:t>
            </a:r>
            <a:r>
              <a:rPr lang="en-US" sz="4400" b="1" dirty="0" err="1">
                <a:solidFill>
                  <a:srgbClr val="002060"/>
                </a:solidFill>
              </a:rPr>
              <a:t>biết</a:t>
            </a:r>
            <a:endParaRPr lang="en-US" sz="4400" b="1" dirty="0">
              <a:solidFill>
                <a:srgbClr val="002060"/>
              </a:solidFill>
            </a:endParaRPr>
          </a:p>
        </p:txBody>
      </p:sp>
    </p:spTree>
    <p:extLst>
      <p:ext uri="{BB962C8B-B14F-4D97-AF65-F5344CB8AC3E}">
        <p14:creationId xmlns:p14="http://schemas.microsoft.com/office/powerpoint/2010/main" val="5381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32" presetClass="emph" presetSubtype="0" fill="hold" nodeType="afterEffect">
                                  <p:stCondLst>
                                    <p:cond delay="0"/>
                                  </p:stCondLst>
                                  <p:childTnLst>
                                    <p:animRot by="120000">
                                      <p:cBhvr>
                                        <p:cTn id="15" dur="200" fill="hold">
                                          <p:stCondLst>
                                            <p:cond delay="0"/>
                                          </p:stCondLst>
                                        </p:cTn>
                                        <p:tgtEl>
                                          <p:spTgt spid="6"/>
                                        </p:tgtEl>
                                        <p:attrNameLst>
                                          <p:attrName>r</p:attrName>
                                        </p:attrNameLst>
                                      </p:cBhvr>
                                    </p:animRot>
                                    <p:animRot by="-240000">
                                      <p:cBhvr>
                                        <p:cTn id="16" dur="400" fill="hold">
                                          <p:stCondLst>
                                            <p:cond delay="400"/>
                                          </p:stCondLst>
                                        </p:cTn>
                                        <p:tgtEl>
                                          <p:spTgt spid="6"/>
                                        </p:tgtEl>
                                        <p:attrNameLst>
                                          <p:attrName>r</p:attrName>
                                        </p:attrNameLst>
                                      </p:cBhvr>
                                    </p:animRot>
                                    <p:animRot by="240000">
                                      <p:cBhvr>
                                        <p:cTn id="17" dur="400" fill="hold">
                                          <p:stCondLst>
                                            <p:cond delay="800"/>
                                          </p:stCondLst>
                                        </p:cTn>
                                        <p:tgtEl>
                                          <p:spTgt spid="6"/>
                                        </p:tgtEl>
                                        <p:attrNameLst>
                                          <p:attrName>r</p:attrName>
                                        </p:attrNameLst>
                                      </p:cBhvr>
                                    </p:animRot>
                                    <p:animRot by="-240000">
                                      <p:cBhvr>
                                        <p:cTn id="18" dur="400" fill="hold">
                                          <p:stCondLst>
                                            <p:cond delay="1200"/>
                                          </p:stCondLst>
                                        </p:cTn>
                                        <p:tgtEl>
                                          <p:spTgt spid="6"/>
                                        </p:tgtEl>
                                        <p:attrNameLst>
                                          <p:attrName>r</p:attrName>
                                        </p:attrNameLst>
                                      </p:cBhvr>
                                    </p:animRot>
                                    <p:animRot by="120000">
                                      <p:cBhvr>
                                        <p:cTn id="19" dur="400" fill="hold">
                                          <p:stCondLst>
                                            <p:cond delay="1600"/>
                                          </p:stCondLst>
                                        </p:cTn>
                                        <p:tgtEl>
                                          <p:spTgt spid="6"/>
                                        </p:tgtEl>
                                        <p:attrNameLst>
                                          <p:attrName>r</p:attrName>
                                        </p:attrNameLst>
                                      </p:cBhvr>
                                    </p:animRo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31550" y="1385507"/>
            <a:ext cx="7934926" cy="1579802"/>
            <a:chOff x="7111227" y="2092672"/>
            <a:chExt cx="12019571"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Em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hiểu</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thế</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nào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là</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endParaRP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Là sự phong phú của nhiều dạng, loài của mọi sinh vật trong đời sống tự nhiên.</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7747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3025225" y="616688"/>
            <a:ext cx="7660496" cy="1827625"/>
            <a:chOff x="7526924" y="2092672"/>
            <a:chExt cx="11603874"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566790" y="2096296"/>
              <a:ext cx="11564008"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Vì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sao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phải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duy</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sự</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trên</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Trái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Đất</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endParaRP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531748" y="2913320"/>
            <a:ext cx="7760028" cy="3381154"/>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Đa dạng sinh học góp phần bảo vệ đất, bảo vệ nguồn nước, chắn sóng, chắn gió, điều hoà khí hậu, duy trì sự ổn định của hệ sinh thái. </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462720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31550" y="1385507"/>
            <a:ext cx="7934926" cy="1579802"/>
            <a:chOff x="7111227" y="2092672"/>
            <a:chExt cx="12019571"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Điều gì đang ảnh hưởng đến đa dạng sinh học?</a:t>
              </a: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Ô nhiễm môi trường, biến đổi khí hậu ảnh hưởng đến đa dạng sinh học.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39971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A729D5-0C50-3961-4E97-93BC5154E121}"/>
              </a:ext>
            </a:extLst>
          </p:cNvPr>
          <p:cNvGrpSpPr/>
          <p:nvPr/>
        </p:nvGrpSpPr>
        <p:grpSpPr>
          <a:xfrm>
            <a:off x="170121" y="542260"/>
            <a:ext cx="10436343" cy="6315740"/>
            <a:chOff x="1531443" y="152400"/>
            <a:chExt cx="9129114" cy="6773572"/>
          </a:xfrm>
        </p:grpSpPr>
        <p:pic>
          <p:nvPicPr>
            <p:cNvPr id="5" name="Picture 6">
              <a:extLst>
                <a:ext uri="{FF2B5EF4-FFF2-40B4-BE49-F238E27FC236}">
                  <a16:creationId xmlns:a16="http://schemas.microsoft.com/office/drawing/2014/main" id="{6E4FEDDC-1E1C-EA0E-77A2-3D00B13A3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443" y="152400"/>
              <a:ext cx="9129114" cy="6773572"/>
            </a:xfrm>
            <a:prstGeom prst="rect">
              <a:avLst/>
            </a:prstGeom>
          </p:spPr>
        </p:pic>
        <p:sp>
          <p:nvSpPr>
            <p:cNvPr id="6" name="TextBox 5">
              <a:extLst>
                <a:ext uri="{FF2B5EF4-FFF2-40B4-BE49-F238E27FC236}">
                  <a16:creationId xmlns:a16="http://schemas.microsoft.com/office/drawing/2014/main" id="{5613A32B-CBFA-BF48-8F31-1AD3A4295007}"/>
                </a:ext>
              </a:extLst>
            </p:cNvPr>
            <p:cNvSpPr txBox="1"/>
            <p:nvPr/>
          </p:nvSpPr>
          <p:spPr>
            <a:xfrm>
              <a:off x="3173750" y="1805781"/>
              <a:ext cx="6045693" cy="3796006"/>
            </a:xfrm>
            <a:prstGeom prst="rect">
              <a:avLst/>
            </a:prstGeom>
            <a:noFill/>
          </p:spPr>
          <p:txBody>
            <a:bodyPr wrap="square" rtlCol="0">
              <a:spAutoFit/>
            </a:bodyPr>
            <a:lstStyle/>
            <a:p>
              <a:pPr algn="just"/>
              <a:r>
                <a:rPr lang="vi-VN" sz="3200" dirty="0"/>
                <a:t>Đa dạng sinh học là nguồn tài nguyên quý giá đối với tự nhiên và con người. Vì vậy, cần duy trì đa dạng sinh học trên Trái Đất. Để làm được điều đó, việc quan trọng nhất là phải bảo vệ môi trường và các tài nguyên thiên nhiên.</a:t>
              </a:r>
            </a:p>
          </p:txBody>
        </p:sp>
      </p:grpSp>
      <p:grpSp>
        <p:nvGrpSpPr>
          <p:cNvPr id="7" name="Group 6">
            <a:extLst>
              <a:ext uri="{FF2B5EF4-FFF2-40B4-BE49-F238E27FC236}">
                <a16:creationId xmlns:a16="http://schemas.microsoft.com/office/drawing/2014/main" id="{7C1E9C53-EAE9-C5AF-C6B9-CBC20C5A4280}"/>
              </a:ext>
            </a:extLst>
          </p:cNvPr>
          <p:cNvGrpSpPr/>
          <p:nvPr/>
        </p:nvGrpSpPr>
        <p:grpSpPr>
          <a:xfrm>
            <a:off x="-25643" y="363710"/>
            <a:ext cx="3098796" cy="929640"/>
            <a:chOff x="-25643" y="363710"/>
            <a:chExt cx="3098796" cy="929640"/>
          </a:xfrm>
        </p:grpSpPr>
        <p:pic>
          <p:nvPicPr>
            <p:cNvPr id="8" name="Graphic 7">
              <a:extLst>
                <a:ext uri="{FF2B5EF4-FFF2-40B4-BE49-F238E27FC236}">
                  <a16:creationId xmlns:a16="http://schemas.microsoft.com/office/drawing/2014/main" id="{70CD14D4-CF8C-5F1D-6DD4-5FBE02A636F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732F55C-CF11-A7FB-9D11-7434460D4B06}"/>
                </a:ext>
              </a:extLst>
            </p:cNvPr>
            <p:cNvSpPr txBox="1"/>
            <p:nvPr/>
          </p:nvSpPr>
          <p:spPr>
            <a:xfrm>
              <a:off x="201519" y="474587"/>
              <a:ext cx="2325950" cy="707886"/>
            </a:xfrm>
            <a:prstGeom prst="rect">
              <a:avLst/>
            </a:prstGeom>
            <a:noFill/>
          </p:spPr>
          <p:txBody>
            <a:bodyPr wrap="square" rtlCol="0">
              <a:spAutoFit/>
            </a:bodyPr>
            <a:lstStyle/>
            <a:p>
              <a:r>
                <a:rPr lang="en-US" sz="4000" dirty="0" err="1">
                  <a:solidFill>
                    <a:srgbClr val="F1008B"/>
                  </a:solidFill>
                </a:rPr>
                <a:t>Kết</a:t>
              </a:r>
              <a:r>
                <a:rPr lang="en-US" sz="4000" dirty="0">
                  <a:solidFill>
                    <a:srgbClr val="F1008B"/>
                  </a:solidFill>
                </a:rPr>
                <a:t> </a:t>
              </a:r>
              <a:r>
                <a:rPr lang="en-US" sz="4000" dirty="0" err="1">
                  <a:solidFill>
                    <a:srgbClr val="F1008B"/>
                  </a:solidFill>
                </a:rPr>
                <a:t>luận</a:t>
              </a:r>
              <a:endParaRPr lang="vi-VN" sz="4000" dirty="0">
                <a:solidFill>
                  <a:srgbClr val="F1008B"/>
                </a:solidFill>
              </a:endParaRPr>
            </a:p>
          </p:txBody>
        </p:sp>
      </p:grpSp>
    </p:spTree>
    <p:extLst>
      <p:ext uri="{BB962C8B-B14F-4D97-AF65-F5344CB8AC3E}">
        <p14:creationId xmlns:p14="http://schemas.microsoft.com/office/powerpoint/2010/main" val="14148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573</Words>
  <Application>Microsoft Office PowerPoint</Application>
  <PresentationFormat>Widescreen</PresentationFormat>
  <Paragraphs>40</Paragraphs>
  <Slides>15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微软雅黑</vt:lpstr>
      <vt:lpstr>Arial</vt:lpstr>
      <vt:lpstr>Calibri</vt:lpstr>
      <vt:lpstr>Calibri </vt:lpstr>
      <vt:lpstr>Calibri Light</vt:lpstr>
      <vt:lpstr>Cambria</vt:lpstr>
      <vt:lpstr>Times New Roman</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10</cp:lastModifiedBy>
  <cp:revision>105</cp:revision>
  <dcterms:created xsi:type="dcterms:W3CDTF">2022-06-06T07:45:09Z</dcterms:created>
  <dcterms:modified xsi:type="dcterms:W3CDTF">2025-05-06T08:26:28Z</dcterms:modified>
</cp:coreProperties>
</file>