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6" r:id="rId1"/>
    <p:sldMasterId id="2147483722" r:id="rId2"/>
    <p:sldMasterId id="2147483756" r:id="rId3"/>
  </p:sldMasterIdLst>
  <p:notesMasterIdLst>
    <p:notesMasterId r:id="rId24"/>
  </p:notesMasterIdLst>
  <p:sldIdLst>
    <p:sldId id="2669" r:id="rId4"/>
    <p:sldId id="2665" r:id="rId5"/>
    <p:sldId id="262" r:id="rId6"/>
    <p:sldId id="2666" r:id="rId7"/>
    <p:sldId id="2661" r:id="rId8"/>
    <p:sldId id="507" r:id="rId9"/>
    <p:sldId id="541" r:id="rId10"/>
    <p:sldId id="2654" r:id="rId11"/>
    <p:sldId id="2655" r:id="rId12"/>
    <p:sldId id="2656" r:id="rId13"/>
    <p:sldId id="2657" r:id="rId14"/>
    <p:sldId id="2662" r:id="rId15"/>
    <p:sldId id="2667" r:id="rId16"/>
    <p:sldId id="535" r:id="rId17"/>
    <p:sldId id="2653" r:id="rId18"/>
    <p:sldId id="2652" r:id="rId19"/>
    <p:sldId id="2663" r:id="rId20"/>
    <p:sldId id="2668" r:id="rId21"/>
    <p:sldId id="2664" r:id="rId22"/>
    <p:sldId id="266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E74"/>
    <a:srgbClr val="9CE8FF"/>
    <a:srgbClr val="E05689"/>
    <a:srgbClr val="DDB200"/>
    <a:srgbClr val="F5C500"/>
    <a:srgbClr val="E1E1EF"/>
    <a:srgbClr val="C00000"/>
    <a:srgbClr val="B7F1FF"/>
    <a:srgbClr val="FFC1CC"/>
    <a:srgbClr val="DE9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varScale="1">
        <p:scale>
          <a:sx n="61" d="100"/>
          <a:sy n="61" d="100"/>
        </p:scale>
        <p:origin x="16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87B63-475C-4AA7-91E2-A4EE732D65F4}" type="datetimeFigureOut">
              <a:rPr lang="en-US" smtClean="0"/>
              <a:t>5/6/2025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F6C2B-5357-484B-A358-5423F63B12F6}" type="slidenum">
              <a:rPr lang="en-US" smtClean="0"/>
              <a:t>‹#›</a:t>
            </a:fld>
            <a:endParaRPr lang="en-US"/>
          </a:p>
        </p:txBody>
      </p:sp>
    </p:spTree>
    <p:extLst>
      <p:ext uri="{BB962C8B-B14F-4D97-AF65-F5344CB8AC3E}">
        <p14:creationId xmlns:p14="http://schemas.microsoft.com/office/powerpoint/2010/main" val="79491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7</a:t>
            </a:fld>
            <a:endParaRPr lang="en-US"/>
          </a:p>
        </p:txBody>
      </p:sp>
    </p:spTree>
    <p:extLst>
      <p:ext uri="{BB962C8B-B14F-4D97-AF65-F5344CB8AC3E}">
        <p14:creationId xmlns:p14="http://schemas.microsoft.com/office/powerpoint/2010/main" val="2061912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0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7876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4441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1538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2062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456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464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4633739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0719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356292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5/6/2025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100085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5/6/2025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961769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5/6/2025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37652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5/6/2025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80760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5/6/2025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61175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5/6/2025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06012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2218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5/6/2025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72743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775249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5/6/2025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019238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5/6/2025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587142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5/6/2025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114000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5576601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31898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190915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1059919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459467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2435830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1230968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187253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797">
            <a:hlinkClick r:id="" action="ppaction://media"/>
            <a:extLst>
              <a:ext uri="{FF2B5EF4-FFF2-40B4-BE49-F238E27FC236}">
                <a16:creationId xmlns:a16="http://schemas.microsoft.com/office/drawing/2014/main" id="{CCCE7297-F4E1-4ED4-9FC0-DABFE273A501}"/>
              </a:ext>
            </a:extLst>
          </p:cNvPr>
          <p:cNvPicPr>
            <a:picLocks noChangeAspect="1"/>
          </p:cNvPicPr>
          <p:nvPr userDrawn="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042952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5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4B29A9D-9234-4D6C-BFDD-BAC267C2B71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2117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09A251F4-1A55-4054-B979-E3CC8C5BBFE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222052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22021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358235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82788844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9853853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3434339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25176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36849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6343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6137384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065648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714391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2110133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3817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4519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689033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36799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5/6/2025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14472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4DD9311-5C32-BC56-199D-5729E75F12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5/6/2025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37976598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845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2" r:id="rId19"/>
    <p:sldLayoutId id="2147483743" r:id="rId20"/>
    <p:sldLayoutId id="2147483744"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4DD9311-5C32-BC56-199D-5729E75F12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5/6/2025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16404158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25.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1.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21.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2.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3.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CAC6CDE-E275-BE59-97CE-745B0BB79504}"/>
              </a:ext>
            </a:extLst>
          </p:cNvPr>
          <p:cNvPicPr>
            <a:picLocks noChangeAspect="1"/>
          </p:cNvPicPr>
          <p:nvPr/>
        </p:nvPicPr>
        <p:blipFill>
          <a:blip r:embed="rId2"/>
          <a:stretch>
            <a:fillRect/>
          </a:stretch>
        </p:blipFill>
        <p:spPr>
          <a:xfrm>
            <a:off x="5868710" y="1027130"/>
            <a:ext cx="4133446" cy="1457070"/>
          </a:xfrm>
          <a:prstGeom prst="rect">
            <a:avLst/>
          </a:prstGeom>
        </p:spPr>
      </p:pic>
      <p:pic>
        <p:nvPicPr>
          <p:cNvPr id="5" name="Picture 4">
            <a:extLst>
              <a:ext uri="{FF2B5EF4-FFF2-40B4-BE49-F238E27FC236}">
                <a16:creationId xmlns:a16="http://schemas.microsoft.com/office/drawing/2014/main" id="{5894C057-C236-52DF-5919-C53251C4876A}"/>
              </a:ext>
            </a:extLst>
          </p:cNvPr>
          <p:cNvPicPr>
            <a:picLocks noChangeAspect="1"/>
          </p:cNvPicPr>
          <p:nvPr/>
        </p:nvPicPr>
        <p:blipFill>
          <a:blip r:embed="rId3"/>
          <a:stretch>
            <a:fillRect/>
          </a:stretch>
        </p:blipFill>
        <p:spPr>
          <a:xfrm>
            <a:off x="3722261" y="1616966"/>
            <a:ext cx="8657070" cy="3621338"/>
          </a:xfrm>
          <a:prstGeom prst="rect">
            <a:avLst/>
          </a:prstGeom>
        </p:spPr>
      </p:pic>
    </p:spTree>
    <p:extLst>
      <p:ext uri="{BB962C8B-B14F-4D97-AF65-F5344CB8AC3E}">
        <p14:creationId xmlns:p14="http://schemas.microsoft.com/office/powerpoint/2010/main" val="2036559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9" name="Rounded Rectangle 14">
            <a:extLst>
              <a:ext uri="{FF2B5EF4-FFF2-40B4-BE49-F238E27FC236}">
                <a16:creationId xmlns:a16="http://schemas.microsoft.com/office/drawing/2014/main" id="{23B89A82-26AE-E16C-2ED9-58F5DCCC5977}"/>
              </a:ext>
            </a:extLst>
          </p:cNvPr>
          <p:cNvSpPr/>
          <p:nvPr/>
        </p:nvSpPr>
        <p:spPr>
          <a:xfrm>
            <a:off x="5886450" y="1303020"/>
            <a:ext cx="5772150" cy="3897630"/>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3200" b="1">
                <a:solidFill>
                  <a:srgbClr val="FF0000"/>
                </a:solidFill>
              </a:rPr>
              <a:t>Xử lí nước thải trước khi thải ra môi trường: giúp xử lí các chất độc hại, vi khuẩn gây bệnh có thể gây ô nhiễm môi trường tự nhiên và sức khoẻ của con người.</a:t>
            </a:r>
            <a:endParaRPr kumimoji="0" lang="vi-VN" sz="32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7" name="Picture 6">
            <a:extLst>
              <a:ext uri="{FF2B5EF4-FFF2-40B4-BE49-F238E27FC236}">
                <a16:creationId xmlns:a16="http://schemas.microsoft.com/office/drawing/2014/main" id="{2061120E-E4D5-B24E-44EC-1F3CC89A47C3}"/>
              </a:ext>
            </a:extLst>
          </p:cNvPr>
          <p:cNvPicPr>
            <a:picLocks noChangeAspect="1"/>
          </p:cNvPicPr>
          <p:nvPr/>
        </p:nvPicPr>
        <p:blipFill>
          <a:blip r:embed="rId5"/>
          <a:stretch>
            <a:fillRect/>
          </a:stretch>
        </p:blipFill>
        <p:spPr>
          <a:xfrm>
            <a:off x="529589" y="1716404"/>
            <a:ext cx="4797951" cy="3449955"/>
          </a:xfrm>
          <a:prstGeom prst="rect">
            <a:avLst/>
          </a:prstGeom>
        </p:spPr>
      </p:pic>
    </p:spTree>
    <p:extLst>
      <p:ext uri="{BB962C8B-B14F-4D97-AF65-F5344CB8AC3E}">
        <p14:creationId xmlns:p14="http://schemas.microsoft.com/office/powerpoint/2010/main" val="253678378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9" name="Rounded Rectangle 14">
            <a:extLst>
              <a:ext uri="{FF2B5EF4-FFF2-40B4-BE49-F238E27FC236}">
                <a16:creationId xmlns:a16="http://schemas.microsoft.com/office/drawing/2014/main" id="{23B89A82-26AE-E16C-2ED9-58F5DCCC5977}"/>
              </a:ext>
            </a:extLst>
          </p:cNvPr>
          <p:cNvSpPr/>
          <p:nvPr/>
        </p:nvSpPr>
        <p:spPr>
          <a:xfrm>
            <a:off x="5886450" y="1303020"/>
            <a:ext cx="5772150" cy="3897630"/>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4000" b="1" dirty="0">
                <a:solidFill>
                  <a:srgbClr val="FF0000"/>
                </a:solidFill>
              </a:rPr>
              <a:t>Tắt điện khi không sử dụng: giúp tiết kiệm điện, bảo vệ đồ điện, giảm chi phí, giảm lượng khí thải các-bô-níc.</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3" name="Picture 2">
            <a:extLst>
              <a:ext uri="{FF2B5EF4-FFF2-40B4-BE49-F238E27FC236}">
                <a16:creationId xmlns:a16="http://schemas.microsoft.com/office/drawing/2014/main" id="{5D2EC07A-E356-0128-CF24-CA8E4FAD7A61}"/>
              </a:ext>
            </a:extLst>
          </p:cNvPr>
          <p:cNvPicPr>
            <a:picLocks noChangeAspect="1"/>
          </p:cNvPicPr>
          <p:nvPr/>
        </p:nvPicPr>
        <p:blipFill>
          <a:blip r:embed="rId5"/>
          <a:stretch>
            <a:fillRect/>
          </a:stretch>
        </p:blipFill>
        <p:spPr>
          <a:xfrm>
            <a:off x="501967" y="1768792"/>
            <a:ext cx="4885413" cy="3283268"/>
          </a:xfrm>
          <a:prstGeom prst="rect">
            <a:avLst/>
          </a:prstGeom>
        </p:spPr>
      </p:pic>
    </p:spTree>
    <p:extLst>
      <p:ext uri="{BB962C8B-B14F-4D97-AF65-F5344CB8AC3E}">
        <p14:creationId xmlns:p14="http://schemas.microsoft.com/office/powerpoint/2010/main" val="41590085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FFA2E8-1104-A83E-7B63-9CC26BD40E24}"/>
              </a:ext>
            </a:extLst>
          </p:cNvPr>
          <p:cNvSpPr txBox="1"/>
          <p:nvPr/>
        </p:nvSpPr>
        <p:spPr>
          <a:xfrm>
            <a:off x="3504605" y="1548264"/>
            <a:ext cx="8124581" cy="3385542"/>
          </a:xfrm>
          <a:prstGeom prst="rect">
            <a:avLst/>
          </a:prstGeom>
          <a:noFill/>
        </p:spPr>
        <p:txBody>
          <a:bodyPr wrap="square" lIns="0" tIns="0" rIns="0" bIns="0" rtlCol="0">
            <a:spAutoFit/>
          </a:bodyPr>
          <a:lstStyle/>
          <a:p>
            <a:pPr lvl="0" algn="just">
              <a:defRPr/>
            </a:pPr>
            <a:r>
              <a:rPr lang="vi-VN" sz="4400" b="1" dirty="0">
                <a:solidFill>
                  <a:srgbClr val="FF0000"/>
                </a:solidFill>
                <a:latin typeface="Cambria" panose="02040503050406030204" pitchFamily="18" charset="0"/>
                <a:ea typeface="Cambria" panose="02040503050406030204" pitchFamily="18" charset="0"/>
              </a:rPr>
              <a:t>Cùng với việc phát triển đời sống thì con người hiện nay đã rất quan tâm tới việc bảo vệ môi trường và tiết kiệm tài nguyên thiên nhiên.</a:t>
            </a:r>
          </a:p>
        </p:txBody>
      </p:sp>
      <p:pic>
        <p:nvPicPr>
          <p:cNvPr id="5" name="Picture 4" descr="A close up of a logo&#10;&#10;Description automatically generated">
            <a:extLst>
              <a:ext uri="{FF2B5EF4-FFF2-40B4-BE49-F238E27FC236}">
                <a16:creationId xmlns:a16="http://schemas.microsoft.com/office/drawing/2014/main" id="{E27A65F3-D98B-6C3A-E838-ACDD0ECA1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305797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and red text&#10;&#10;Description automatically generated">
            <a:extLst>
              <a:ext uri="{FF2B5EF4-FFF2-40B4-BE49-F238E27FC236}">
                <a16:creationId xmlns:a16="http://schemas.microsoft.com/office/drawing/2014/main" id="{9B1CD877-CC47-794B-E6EB-99A9352787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4940" y="2350077"/>
            <a:ext cx="8191500" cy="3994202"/>
          </a:xfrm>
          <a:prstGeom prst="rect">
            <a:avLst/>
          </a:prstGeom>
        </p:spPr>
      </p:pic>
    </p:spTree>
    <p:extLst>
      <p:ext uri="{BB962C8B-B14F-4D97-AF65-F5344CB8AC3E}">
        <p14:creationId xmlns:p14="http://schemas.microsoft.com/office/powerpoint/2010/main" val="727005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07D27312-EF60-992E-E234-0D2CC6C1C643}"/>
              </a:ext>
            </a:extLst>
          </p:cNvPr>
          <p:cNvGrpSpPr/>
          <p:nvPr/>
        </p:nvGrpSpPr>
        <p:grpSpPr>
          <a:xfrm flipV="1">
            <a:off x="4024297" y="514348"/>
            <a:ext cx="7874333" cy="3886202"/>
            <a:chOff x="692006" y="116442"/>
            <a:chExt cx="11176173" cy="2919244"/>
          </a:xfrm>
        </p:grpSpPr>
        <p:sp>
          <p:nvSpPr>
            <p:cNvPr id="3" name="矩形 16">
              <a:extLst>
                <a:ext uri="{FF2B5EF4-FFF2-40B4-BE49-F238E27FC236}">
                  <a16:creationId xmlns:a16="http://schemas.microsoft.com/office/drawing/2014/main" id="{D1064864-5CE4-D408-6778-04C52F06596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ED5D0512-1E00-1336-B17A-9E97B38E079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7A52E9CA-BC53-A5F1-5847-090111497699}"/>
              </a:ext>
            </a:extLst>
          </p:cNvPr>
          <p:cNvSpPr txBox="1"/>
          <p:nvPr/>
        </p:nvSpPr>
        <p:spPr>
          <a:xfrm>
            <a:off x="4279503" y="1008557"/>
            <a:ext cx="7459107" cy="2800767"/>
          </a:xfrm>
          <a:prstGeom prst="rect">
            <a:avLst/>
          </a:prstGeom>
          <a:noFill/>
        </p:spPr>
        <p:txBody>
          <a:bodyPr wrap="square">
            <a:spAutoFit/>
          </a:bodyPr>
          <a:lstStyle/>
          <a:p>
            <a:pPr lvl="0" algn="ctr"/>
            <a:r>
              <a:rPr lang="vi-VN" sz="4400" dirty="0">
                <a:solidFill>
                  <a:srgbClr val="002060"/>
                </a:solidFill>
                <a:latin typeface="Cambria" panose="02040503050406030204" pitchFamily="18" charset="0"/>
                <a:ea typeface="Cambria" panose="02040503050406030204" pitchFamily="18" charset="0"/>
              </a:rPr>
              <a:t>Kể những hoạt động khác và nêu ý nghĩa của hoạt động đó với việc bảo vệ môi trường và tài nguyên thiên nhiên.</a:t>
            </a:r>
            <a:endParaRPr kumimoji="0" lang="vi-VN"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Freeform 10">
            <a:extLst>
              <a:ext uri="{FF2B5EF4-FFF2-40B4-BE49-F238E27FC236}">
                <a16:creationId xmlns:a16="http://schemas.microsoft.com/office/drawing/2014/main" id="{3C0DA95B-9B78-34E3-86A3-3E814CDCF6FD}"/>
              </a:ext>
            </a:extLst>
          </p:cNvPr>
          <p:cNvSpPr/>
          <p:nvPr/>
        </p:nvSpPr>
        <p:spPr>
          <a:xfrm rot="-816925">
            <a:off x="3167082" y="5545119"/>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0E590328-A8C2-54E1-789E-D1F3D85300B4}"/>
              </a:ext>
            </a:extLst>
          </p:cNvPr>
          <p:cNvSpPr/>
          <p:nvPr/>
        </p:nvSpPr>
        <p:spPr>
          <a:xfrm rot="21423536">
            <a:off x="950699" y="5665141"/>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037E0C8C-BFA2-5D5B-57AC-D3168FCEB73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0FAFDD28-23EF-A56E-8B20-CBF32B528C8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0D924ECD-7048-E0E0-C250-FC04F94289F2}"/>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5112546-5B34-0FB5-B9B2-136F57D99A0E}"/>
              </a:ext>
            </a:extLst>
          </p:cNvPr>
          <p:cNvGrpSpPr/>
          <p:nvPr/>
        </p:nvGrpSpPr>
        <p:grpSpPr>
          <a:xfrm>
            <a:off x="231974" y="845741"/>
            <a:ext cx="4079873" cy="5781919"/>
            <a:chOff x="62471" y="1278631"/>
            <a:chExt cx="3666867" cy="5277987"/>
          </a:xfrm>
          <a:effectLst>
            <a:outerShdw blurRad="63500" sx="102000" sy="102000" algn="ctr" rotWithShape="0">
              <a:prstClr val="black">
                <a:alpha val="40000"/>
              </a:prstClr>
            </a:outerShdw>
          </a:effectLst>
        </p:grpSpPr>
        <p:sp>
          <p:nvSpPr>
            <p:cNvPr id="15" name="Oval 14">
              <a:extLst>
                <a:ext uri="{FF2B5EF4-FFF2-40B4-BE49-F238E27FC236}">
                  <a16:creationId xmlns:a16="http://schemas.microsoft.com/office/drawing/2014/main" id="{68D94EB9-7334-1212-9334-3CF796CFF831}"/>
                </a:ext>
              </a:extLst>
            </p:cNvPr>
            <p:cNvSpPr/>
            <p:nvPr/>
          </p:nvSpPr>
          <p:spPr>
            <a:xfrm rot="2377420">
              <a:off x="1304884" y="6109576"/>
              <a:ext cx="190821"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336E674-140D-2C9F-5E52-434DF92DB82B}"/>
                </a:ext>
              </a:extLst>
            </p:cNvPr>
            <p:cNvSpPr/>
            <p:nvPr/>
          </p:nvSpPr>
          <p:spPr>
            <a:xfrm rot="18678626">
              <a:off x="1970846" y="6008602"/>
              <a:ext cx="175346"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2A70F4B-1AC9-A2C3-BF3C-7FF86B7B18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801" b="81692" l="73669" r="95130">
                          <a14:foregroundMark x1="88917" y1="32113" x2="84706" y2="32113"/>
                          <a14:foregroundMark x1="80519" y1="29882" x2="87028" y2="26810"/>
                          <a14:foregroundMark x1="87028" y1="26810" x2="93400" y2="37290"/>
                          <a14:foregroundMark x1="93400" y1="37290" x2="91124" y2="41919"/>
                          <a14:foregroundMark x1="91124" y1="41919" x2="90373" y2="45581"/>
                          <a14:foregroundMark x1="91306" y1="50800" x2="94401" y2="48274"/>
                          <a14:foregroundMark x1="94401" y1="48274" x2="92604" y2="40741"/>
                          <a14:foregroundMark x1="92604" y1="40741" x2="92922" y2="34680"/>
                          <a14:foregroundMark x1="92922" y1="34680" x2="87301" y2="29125"/>
                          <a14:foregroundMark x1="87301" y1="29125" x2="80314" y2="29419"/>
                          <a14:foregroundMark x1="80314" y1="29419" x2="75671" y2="38973"/>
                          <a14:foregroundMark x1="75671" y1="38973" x2="75649" y2="43350"/>
                          <a14:foregroundMark x1="83410" y1="79046" x2="83773" y2="78325"/>
                          <a14:foregroundMark x1="87324" y1="79334" x2="87028" y2="78325"/>
                          <a14:foregroundMark x1="93104" y1="30387" x2="84570" y2="26010"/>
                          <a14:foregroundMark x1="84570" y1="26010" x2="79904" y2="26305"/>
                          <a14:foregroundMark x1="79904" y1="26305" x2="75034" y2="39478"/>
                          <a14:foregroundMark x1="75034" y1="39478" x2="79062" y2="42340"/>
                          <a14:foregroundMark x1="79062" y1="42340" x2="85776" y2="39226"/>
                          <a14:foregroundMark x1="85776" y1="39226" x2="92535" y2="51094"/>
                          <a14:foregroundMark x1="92535" y1="51094" x2="93969" y2="50800"/>
                          <a14:foregroundMark x1="83682" y1="24200" x2="79586" y2="25631"/>
                          <a14:foregroundMark x1="74351" y1="43182" x2="76149" y2="39731"/>
                          <a14:foregroundMark x1="95152" y1="36532" x2="91306" y2="37332"/>
                          <a14:foregroundMark x1="87278" y1="23864" x2="87278" y2="23864"/>
                          <a14:foregroundMark x1="81543" y1="21843" x2="81384" y2="24663"/>
                          <a14:foregroundMark x1="73669" y1="43056" x2="73942" y2="42256"/>
                          <a14:foregroundMark x1="88985" y1="40362" x2="87119" y2="40657"/>
                          <a14:foregroundMark x1="81725" y1="35606" x2="81543" y2="40657"/>
                          <a14:foregroundMark x1="80860" y1="37163" x2="79062" y2="41456"/>
                          <a14:foregroundMark x1="81384" y1="38300" x2="80086" y2="41288"/>
                          <a14:foregroundMark x1="86436" y1="43813" x2="83182" y2="44781"/>
                          <a14:foregroundMark x1="83864" y1="78662" x2="83568" y2="79282"/>
                          <a14:foregroundMark x1="87324" y1="78662" x2="87210" y2="81355"/>
                          <a14:foregroundMark x1="87146" y1="79338" x2="87346" y2="78956"/>
                          <a14:foregroundMark x1="83068" y1="78199" x2="82948" y2="78923"/>
                          <a14:foregroundMark x1="87346" y1="78662" x2="87346" y2="78662"/>
                          <a14:foregroundMark x1="87460" y1="79461" x2="86800" y2="80345"/>
                          <a14:foregroundMark x1="83045" y1="79714" x2="82317" y2="79840"/>
                          <a14:foregroundMark x1="83182" y1="77820" x2="83204" y2="80177"/>
                          <a14:foregroundMark x1="87551" y1="79461" x2="87278" y2="80303"/>
                          <a14:backgroundMark x1="82605" y1="78235" x2="82087" y2="78646"/>
                          <a14:backgroundMark x1="86368" y1="79798" x2="86322" y2="80850"/>
                          <a14:backgroundMark x1="88553" y1="80219" x2="84547" y2="80303"/>
                          <a14:backgroundMark x1="82366" y1="79974" x2="81475" y2="79840"/>
                          <a14:backgroundMark x1="84547" y1="80303" x2="83785" y2="80188"/>
                          <a14:backgroundMark x1="87327" y1="80942" x2="82886" y2="79756"/>
                        </a14:backgroundRemoval>
                      </a14:imgEffect>
                    </a14:imgLayer>
                  </a14:imgProps>
                </a:ext>
                <a:ext uri="{28A0092B-C50C-407E-A947-70E740481C1C}">
                  <a14:useLocalDpi xmlns:a14="http://schemas.microsoft.com/office/drawing/2010/main" val="0"/>
                </a:ext>
              </a:extLst>
            </a:blip>
            <a:srcRect l="71707" t="18401" r="3583" b="15805"/>
            <a:stretch/>
          </p:blipFill>
          <p:spPr>
            <a:xfrm flipH="1">
              <a:off x="62471" y="1278631"/>
              <a:ext cx="3666867" cy="5277987"/>
            </a:xfrm>
            <a:prstGeom prst="rect">
              <a:avLst/>
            </a:prstGeom>
          </p:spPr>
        </p:pic>
      </p:grpSp>
      <p:sp>
        <p:nvSpPr>
          <p:cNvPr id="18" name="Freeform 10">
            <a:extLst>
              <a:ext uri="{FF2B5EF4-FFF2-40B4-BE49-F238E27FC236}">
                <a16:creationId xmlns:a16="http://schemas.microsoft.com/office/drawing/2014/main" id="{A5663484-C1B8-40FC-CF98-17F2B565C3C9}"/>
              </a:ext>
            </a:extLst>
          </p:cNvPr>
          <p:cNvSpPr/>
          <p:nvPr/>
        </p:nvSpPr>
        <p:spPr>
          <a:xfrm rot="399477">
            <a:off x="3586374" y="4965940"/>
            <a:ext cx="906821" cy="1173202"/>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6802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2" name="TextBox 1">
            <a:extLst>
              <a:ext uri="{FF2B5EF4-FFF2-40B4-BE49-F238E27FC236}">
                <a16:creationId xmlns:a16="http://schemas.microsoft.com/office/drawing/2014/main" id="{41E2C671-C6C0-B8AF-A7F5-406AD758C52F}"/>
              </a:ext>
            </a:extLst>
          </p:cNvPr>
          <p:cNvSpPr txBox="1"/>
          <p:nvPr/>
        </p:nvSpPr>
        <p:spPr>
          <a:xfrm>
            <a:off x="537210" y="388620"/>
            <a:ext cx="10835640" cy="646331"/>
          </a:xfrm>
          <a:prstGeom prst="rect">
            <a:avLst/>
          </a:prstGeom>
          <a:noFill/>
        </p:spPr>
        <p:txBody>
          <a:bodyPr wrap="square" rtlCol="0">
            <a:spAutoFit/>
          </a:bodyPr>
          <a:lstStyle/>
          <a:p>
            <a:pPr lvl="0" algn="ctr"/>
            <a:r>
              <a:rPr lang="en-US" sz="3600" b="1" dirty="0">
                <a:solidFill>
                  <a:srgbClr val="FF0000"/>
                </a:solidFill>
                <a:latin typeface="Cambria" panose="02040503050406030204" pitchFamily="18" charset="0"/>
                <a:ea typeface="Cambria" panose="02040503050406030204" pitchFamily="18" charset="0"/>
              </a:rPr>
              <a:t>Hoàn </a:t>
            </a:r>
            <a:r>
              <a:rPr lang="en-US" sz="3600" b="1" dirty="0" err="1">
                <a:solidFill>
                  <a:srgbClr val="FF0000"/>
                </a:solidFill>
                <a:latin typeface="Cambria" panose="02040503050406030204" pitchFamily="18" charset="0"/>
                <a:ea typeface="Cambria" panose="02040503050406030204" pitchFamily="18" charset="0"/>
              </a:rPr>
              <a:t>thành</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Phiếu</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thảo</a:t>
            </a:r>
            <a:r>
              <a:rPr lang="en-US" sz="3600" b="1" dirty="0">
                <a:solidFill>
                  <a:srgbClr val="FF0000"/>
                </a:solidFill>
                <a:latin typeface="Cambria" panose="02040503050406030204" pitchFamily="18" charset="0"/>
                <a:ea typeface="Cambria" panose="02040503050406030204" pitchFamily="18" charset="0"/>
              </a:rPr>
              <a:t> </a:t>
            </a:r>
            <a:r>
              <a:rPr lang="en-US" sz="3600" b="1" dirty="0" err="1">
                <a:solidFill>
                  <a:srgbClr val="FF0000"/>
                </a:solidFill>
                <a:latin typeface="Cambria" panose="02040503050406030204" pitchFamily="18" charset="0"/>
                <a:ea typeface="Cambria" panose="02040503050406030204" pitchFamily="18" charset="0"/>
              </a:rPr>
              <a:t>luận</a:t>
            </a:r>
            <a:endParaRPr kumimoji="0" lang="vi-VN" sz="36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aphicFrame>
        <p:nvGraphicFramePr>
          <p:cNvPr id="3" name="Table 2">
            <a:extLst>
              <a:ext uri="{FF2B5EF4-FFF2-40B4-BE49-F238E27FC236}">
                <a16:creationId xmlns:a16="http://schemas.microsoft.com/office/drawing/2014/main" id="{12008650-4167-0AAE-5129-CCDA9997D077}"/>
              </a:ext>
            </a:extLst>
          </p:cNvPr>
          <p:cNvGraphicFramePr>
            <a:graphicFrameLocks noGrp="1"/>
          </p:cNvGraphicFramePr>
          <p:nvPr>
            <p:extLst>
              <p:ext uri="{D42A27DB-BD31-4B8C-83A1-F6EECF244321}">
                <p14:modId xmlns:p14="http://schemas.microsoft.com/office/powerpoint/2010/main" val="2443732302"/>
              </p:ext>
            </p:extLst>
          </p:nvPr>
        </p:nvGraphicFramePr>
        <p:xfrm>
          <a:off x="960120" y="1542626"/>
          <a:ext cx="10344150" cy="2854255"/>
        </p:xfrm>
        <a:graphic>
          <a:graphicData uri="http://schemas.openxmlformats.org/drawingml/2006/table">
            <a:tbl>
              <a:tblPr firstRow="1" bandRow="1">
                <a:tableStyleId>{5C22544A-7EE6-4342-B048-85BDC9FD1C3A}</a:tableStyleId>
              </a:tblPr>
              <a:tblGrid>
                <a:gridCol w="5172075">
                  <a:extLst>
                    <a:ext uri="{9D8B030D-6E8A-4147-A177-3AD203B41FA5}">
                      <a16:colId xmlns:a16="http://schemas.microsoft.com/office/drawing/2014/main" val="3943459079"/>
                    </a:ext>
                  </a:extLst>
                </a:gridCol>
                <a:gridCol w="5172075">
                  <a:extLst>
                    <a:ext uri="{9D8B030D-6E8A-4147-A177-3AD203B41FA5}">
                      <a16:colId xmlns:a16="http://schemas.microsoft.com/office/drawing/2014/main" val="1705393014"/>
                    </a:ext>
                  </a:extLst>
                </a:gridCol>
              </a:tblGrid>
              <a:tr h="640504">
                <a:tc gridSpan="2">
                  <a:txBody>
                    <a:bodyPr/>
                    <a:lstStyle/>
                    <a:p>
                      <a:pPr algn="ctr"/>
                      <a:r>
                        <a:rPr lang="en-US" sz="3600" dirty="0" err="1">
                          <a:latin typeface="Cambria" panose="02040503050406030204" pitchFamily="18" charset="0"/>
                          <a:ea typeface="Cambria" panose="02040503050406030204" pitchFamily="18" charset="0"/>
                        </a:rPr>
                        <a:t>Bảo</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vệ</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môi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trường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tài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nguyên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thiên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nhiên</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dirty="0"/>
                    </a:p>
                  </a:txBody>
                  <a:tcPr/>
                </a:tc>
                <a:extLst>
                  <a:ext uri="{0D108BD9-81ED-4DB2-BD59-A6C34878D82A}">
                    <a16:rowId xmlns:a16="http://schemas.microsoft.com/office/drawing/2014/main" val="3226705797"/>
                  </a:ext>
                </a:extLst>
              </a:tr>
              <a:tr h="845820">
                <a:tc>
                  <a:txBody>
                    <a:bodyPr/>
                    <a:lstStyle/>
                    <a:p>
                      <a:pPr algn="ctr"/>
                      <a:r>
                        <a:rPr lang="en-US" sz="3600" dirty="0" err="1">
                          <a:latin typeface="Cambria" panose="02040503050406030204" pitchFamily="18" charset="0"/>
                          <a:ea typeface="Cambria" panose="02040503050406030204" pitchFamily="18" charset="0"/>
                        </a:rPr>
                        <a:t>Hoạt</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động</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dirty="0">
                          <a:latin typeface="Cambria" panose="02040503050406030204" pitchFamily="18" charset="0"/>
                          <a:ea typeface="Cambria" panose="02040503050406030204" pitchFamily="18" charset="0"/>
                        </a:rPr>
                        <a:t>Ý </a:t>
                      </a:r>
                      <a:r>
                        <a:rPr lang="en-US" sz="3600" dirty="0" err="1">
                          <a:latin typeface="Cambria" panose="02040503050406030204" pitchFamily="18" charset="0"/>
                          <a:ea typeface="Cambria" panose="02040503050406030204" pitchFamily="18" charset="0"/>
                        </a:rPr>
                        <a:t>nghĩa</a:t>
                      </a:r>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6999066"/>
                  </a:ext>
                </a:extLst>
              </a:tr>
              <a:tr h="1367931">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n-US" sz="36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0246549"/>
                  </a:ext>
                </a:extLst>
              </a:tr>
            </a:tbl>
          </a:graphicData>
        </a:graphic>
      </p:graphicFrame>
    </p:spTree>
    <p:extLst>
      <p:ext uri="{BB962C8B-B14F-4D97-AF65-F5344CB8AC3E}">
        <p14:creationId xmlns:p14="http://schemas.microsoft.com/office/powerpoint/2010/main" val="154560074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pic>
        <p:nvPicPr>
          <p:cNvPr id="4" name="Picture 3">
            <a:extLst>
              <a:ext uri="{FF2B5EF4-FFF2-40B4-BE49-F238E27FC236}">
                <a16:creationId xmlns:a16="http://schemas.microsoft.com/office/drawing/2014/main" id="{41A144E2-443B-AA4E-F6B6-CD0275049306}"/>
              </a:ext>
            </a:extLst>
          </p:cNvPr>
          <p:cNvPicPr>
            <a:picLocks noChangeAspect="1"/>
          </p:cNvPicPr>
          <p:nvPr/>
        </p:nvPicPr>
        <p:blipFill>
          <a:blip r:embed="rId5"/>
          <a:stretch>
            <a:fillRect/>
          </a:stretch>
        </p:blipFill>
        <p:spPr>
          <a:xfrm>
            <a:off x="4160519" y="405118"/>
            <a:ext cx="3826077" cy="5904241"/>
          </a:xfrm>
          <a:prstGeom prst="rect">
            <a:avLst/>
          </a:prstGeom>
        </p:spPr>
      </p:pic>
    </p:spTree>
    <p:extLst>
      <p:ext uri="{BB962C8B-B14F-4D97-AF65-F5344CB8AC3E}">
        <p14:creationId xmlns:p14="http://schemas.microsoft.com/office/powerpoint/2010/main" val="7900511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E56F53-BA50-8925-DF56-26EB250D5FA7}"/>
              </a:ext>
            </a:extLst>
          </p:cNvPr>
          <p:cNvSpPr txBox="1"/>
          <p:nvPr/>
        </p:nvSpPr>
        <p:spPr>
          <a:xfrm>
            <a:off x="3504605" y="1548264"/>
            <a:ext cx="8124581" cy="4739759"/>
          </a:xfrm>
          <a:prstGeom prst="rect">
            <a:avLst/>
          </a:prstGeom>
          <a:noFill/>
        </p:spPr>
        <p:txBody>
          <a:bodyPr wrap="square" lIns="0" tIns="0" rIns="0" bIns="0" rtlCol="0">
            <a:spAutoFit/>
          </a:bodyPr>
          <a:lstStyle/>
          <a:p>
            <a:pPr lvl="0" algn="just">
              <a:defRPr/>
            </a:pPr>
            <a:r>
              <a:rPr lang="vi-VN" sz="4400" b="1" dirty="0">
                <a:solidFill>
                  <a:srgbClr val="FF0000"/>
                </a:solidFill>
                <a:latin typeface="Cambria" panose="02040503050406030204" pitchFamily="18" charset="0"/>
                <a:ea typeface="Cambria" panose="02040503050406030204" pitchFamily="18" charset="0"/>
              </a:rPr>
              <a:t>Con người đang ngày càng có nhiều biện pháp hiệu quả để bảo vệ môi trường và tài nguyên thiên nhiên, điều quan trọng nhất là chúng ta cần hành động ngay và tuyên truyền cho mọi người cùng tham gia</a:t>
            </a:r>
            <a:r>
              <a:rPr lang="en-US" sz="4400" b="1" dirty="0">
                <a:solidFill>
                  <a:srgbClr val="FF0000"/>
                </a:solidFill>
                <a:latin typeface="Cambria" panose="02040503050406030204" pitchFamily="18" charset="0"/>
                <a:ea typeface="Cambria" panose="02040503050406030204" pitchFamily="18" charset="0"/>
              </a:rPr>
              <a:t>.</a:t>
            </a:r>
            <a:endParaRPr kumimoji="0" lang="vi-V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descr="A close up of a logo&#10;&#10;Description automatically generated">
            <a:extLst>
              <a:ext uri="{FF2B5EF4-FFF2-40B4-BE49-F238E27FC236}">
                <a16:creationId xmlns:a16="http://schemas.microsoft.com/office/drawing/2014/main" id="{4EF4AFAF-CA55-6B74-B35F-7150E85946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4162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0DABF6D-FD82-5DAA-A25C-75AD81785054}"/>
              </a:ext>
            </a:extLst>
          </p:cNvPr>
          <p:cNvPicPr>
            <a:picLocks noChangeAspect="1"/>
          </p:cNvPicPr>
          <p:nvPr/>
        </p:nvPicPr>
        <p:blipFill>
          <a:blip r:embed="rId2"/>
          <a:stretch>
            <a:fillRect/>
          </a:stretch>
        </p:blipFill>
        <p:spPr>
          <a:xfrm>
            <a:off x="7087727" y="645710"/>
            <a:ext cx="4901609" cy="5291787"/>
          </a:xfrm>
          <a:prstGeom prst="rect">
            <a:avLst/>
          </a:prstGeom>
        </p:spPr>
      </p:pic>
    </p:spTree>
    <p:extLst>
      <p:ext uri="{BB962C8B-B14F-4D97-AF65-F5344CB8AC3E}">
        <p14:creationId xmlns:p14="http://schemas.microsoft.com/office/powerpoint/2010/main" val="1509915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DE55F2-1391-3431-3BDD-C6ADCBCFF94E}"/>
              </a:ext>
            </a:extLst>
          </p:cNvPr>
          <p:cNvSpPr txBox="1"/>
          <p:nvPr/>
        </p:nvSpPr>
        <p:spPr>
          <a:xfrm>
            <a:off x="410501" y="1111837"/>
            <a:ext cx="8034727" cy="2862322"/>
          </a:xfrm>
          <a:prstGeom prst="rect">
            <a:avLst/>
          </a:prstGeom>
          <a:noFill/>
        </p:spPr>
        <p:txBody>
          <a:bodyPr wrap="square" rtlCol="0">
            <a:spAutoFit/>
          </a:bodyPr>
          <a:lstStyle/>
          <a:p>
            <a:pPr lvl="0" algn="just"/>
            <a:r>
              <a:rPr lang="en-US" sz="3600" b="1" dirty="0">
                <a:solidFill>
                  <a:srgbClr val="002060"/>
                </a:solidFill>
                <a:latin typeface="Cambria" panose="02040503050406030204" pitchFamily="18" charset="0"/>
                <a:ea typeface="Cambria" panose="02040503050406030204" pitchFamily="18" charset="0"/>
              </a:rPr>
              <a:t>C</a:t>
            </a:r>
            <a:r>
              <a:rPr lang="vi-VN" sz="3600" b="1" dirty="0">
                <a:solidFill>
                  <a:srgbClr val="002060"/>
                </a:solidFill>
                <a:latin typeface="Cambria" panose="02040503050406030204" pitchFamily="18" charset="0"/>
                <a:ea typeface="Cambria" panose="02040503050406030204" pitchFamily="18" charset="0"/>
              </a:rPr>
              <a:t>hia sẻ những việc đã làm để bảo vệ môi trường, gồm:</a:t>
            </a:r>
          </a:p>
          <a:p>
            <a:pPr lvl="0" algn="just"/>
            <a:r>
              <a:rPr lang="vi-VN" sz="3600" dirty="0">
                <a:solidFill>
                  <a:srgbClr val="002060"/>
                </a:solidFill>
                <a:latin typeface="Cambria" panose="02040503050406030204" pitchFamily="18" charset="0"/>
                <a:ea typeface="Cambria" panose="02040503050406030204" pitchFamily="18" charset="0"/>
              </a:rPr>
              <a:t>+ Ở nhà.</a:t>
            </a:r>
            <a:endParaRPr lang="en-US" sz="3600" dirty="0">
              <a:solidFill>
                <a:srgbClr val="002060"/>
              </a:solidFill>
              <a:latin typeface="Cambria" panose="02040503050406030204" pitchFamily="18" charset="0"/>
              <a:ea typeface="Cambria" panose="02040503050406030204" pitchFamily="18" charset="0"/>
            </a:endParaRPr>
          </a:p>
          <a:p>
            <a:pPr lvl="0" algn="just"/>
            <a:r>
              <a:rPr lang="vi-VN" sz="3600" dirty="0">
                <a:solidFill>
                  <a:srgbClr val="002060"/>
                </a:solidFill>
                <a:latin typeface="Cambria" panose="02040503050406030204" pitchFamily="18" charset="0"/>
                <a:ea typeface="Cambria" panose="02040503050406030204" pitchFamily="18" charset="0"/>
              </a:rPr>
              <a:t>+ Ở trường.</a:t>
            </a:r>
          </a:p>
          <a:p>
            <a:pPr lvl="0" algn="just"/>
            <a:r>
              <a:rPr lang="vi-VN" sz="3600" dirty="0">
                <a:solidFill>
                  <a:srgbClr val="002060"/>
                </a:solidFill>
                <a:latin typeface="Cambria" panose="02040503050406030204" pitchFamily="18" charset="0"/>
                <a:ea typeface="Cambria" panose="02040503050406030204" pitchFamily="18" charset="0"/>
              </a:rPr>
              <a:t>+ Cùng với cộng đồng.</a:t>
            </a:r>
          </a:p>
        </p:txBody>
      </p:sp>
    </p:spTree>
    <p:extLst>
      <p:ext uri="{BB962C8B-B14F-4D97-AF65-F5344CB8AC3E}">
        <p14:creationId xmlns:p14="http://schemas.microsoft.com/office/powerpoint/2010/main" val="3424077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887B5A-A2A8-BD31-E993-631C725115B9}"/>
              </a:ext>
            </a:extLst>
          </p:cNvPr>
          <p:cNvPicPr>
            <a:picLocks noChangeAspect="1"/>
          </p:cNvPicPr>
          <p:nvPr/>
        </p:nvPicPr>
        <p:blipFill>
          <a:blip r:embed="rId2"/>
          <a:stretch>
            <a:fillRect/>
          </a:stretch>
        </p:blipFill>
        <p:spPr>
          <a:xfrm>
            <a:off x="7395602" y="789203"/>
            <a:ext cx="4285859" cy="5279594"/>
          </a:xfrm>
          <a:prstGeom prst="rect">
            <a:avLst/>
          </a:prstGeom>
        </p:spPr>
      </p:pic>
    </p:spTree>
    <p:extLst>
      <p:ext uri="{BB962C8B-B14F-4D97-AF65-F5344CB8AC3E}">
        <p14:creationId xmlns:p14="http://schemas.microsoft.com/office/powerpoint/2010/main" val="230801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2" name="TextBox 1">
            <a:extLst>
              <a:ext uri="{FF2B5EF4-FFF2-40B4-BE49-F238E27FC236}">
                <a16:creationId xmlns:a16="http://schemas.microsoft.com/office/drawing/2014/main" id="{CD6C32F5-2C6D-DB7C-5FF9-40E525F9E51B}"/>
              </a:ext>
            </a:extLst>
          </p:cNvPr>
          <p:cNvSpPr txBox="1"/>
          <p:nvPr/>
        </p:nvSpPr>
        <p:spPr>
          <a:xfrm>
            <a:off x="891540" y="788670"/>
            <a:ext cx="10515600" cy="4606389"/>
          </a:xfrm>
          <a:prstGeom prst="rect">
            <a:avLst/>
          </a:prstGeom>
          <a:noFill/>
        </p:spPr>
        <p:txBody>
          <a:bodyPr wrap="square" rtlCol="0">
            <a:spAutoFit/>
          </a:bodyPr>
          <a:lstStyle/>
          <a:p>
            <a:pPr marL="0" marR="0" algn="just">
              <a:spcBef>
                <a:spcPts val="0"/>
              </a:spcBef>
              <a:spcAft>
                <a:spcPts val="800"/>
              </a:spcAft>
            </a:pPr>
            <a:r>
              <a:rPr lang="nl-NL" sz="40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nhà: </a:t>
            </a:r>
            <a:r>
              <a:rPr lang="nl-NL"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Dọn vệ sinh nhà cửa, tiết kiệm điện nước, phân loại rác,...</a:t>
            </a:r>
            <a:endPar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nl-NL" sz="40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trường: </a:t>
            </a:r>
            <a:r>
              <a:rPr lang="nl-NL"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Chỉ lấy đủ nước để uống, tắt điện lớp học khi cả lớp ra ngoài, thu gom giấy vụn. </a:t>
            </a:r>
            <a:endPar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just">
              <a:spcBef>
                <a:spcPts val="0"/>
              </a:spcBef>
              <a:spcAft>
                <a:spcPts val="800"/>
              </a:spcAft>
            </a:pPr>
            <a:r>
              <a:rPr lang="nl-NL" sz="40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Cùng cộng đồng: </a:t>
            </a:r>
            <a:r>
              <a:rPr lang="nl-NL"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Thực hiện giờ Trái Đất, giữ vệ sinh nơi công cộng, đi chơi, đi học bằng xe buýt, dùng xe đạp </a:t>
            </a:r>
            <a:endParaRPr lang="en-US" sz="40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02109368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CAD36E-1659-4B40-909B-3B7D3D5FA109}"/>
              </a:ext>
            </a:extLst>
          </p:cNvPr>
          <p:cNvGrpSpPr/>
          <p:nvPr/>
        </p:nvGrpSpPr>
        <p:grpSpPr>
          <a:xfrm>
            <a:off x="148590" y="733768"/>
            <a:ext cx="8709660" cy="4869419"/>
            <a:chOff x="403605" y="1221926"/>
            <a:chExt cx="11998013" cy="2352166"/>
          </a:xfrm>
        </p:grpSpPr>
        <p:sp>
          <p:nvSpPr>
            <p:cNvPr id="8" name="Rectangle: Rounded Corners 8">
              <a:extLst>
                <a:ext uri="{FF2B5EF4-FFF2-40B4-BE49-F238E27FC236}">
                  <a16:creationId xmlns:a16="http://schemas.microsoft.com/office/drawing/2014/main" id="{D86628A2-5FAD-424A-B9CA-00D0FBAD8E21}"/>
                </a:ext>
              </a:extLst>
            </p:cNvPr>
            <p:cNvSpPr/>
            <p:nvPr/>
          </p:nvSpPr>
          <p:spPr>
            <a:xfrm>
              <a:off x="403605" y="1226361"/>
              <a:ext cx="11998013" cy="2316331"/>
            </a:xfrm>
            <a:prstGeom prst="roundRect">
              <a:avLst/>
            </a:prstGeom>
            <a:solidFill>
              <a:sysClr val="window" lastClr="FFFFFF">
                <a:alpha val="73000"/>
              </a:sysClr>
            </a:solidFill>
            <a:ln w="38100" cap="flat" cmpd="sng" algn="ctr">
              <a:solidFill>
                <a:srgbClr val="002060"/>
              </a:solidFill>
              <a:prstDash val="solid"/>
              <a:miter lim="800000"/>
              <a:extLst>
                <a:ext uri="{C807C97D-BFC1-408E-A445-0C87EB9F89A2}">
                  <ask:lineSketchStyleProps xmlns:ask="http://schemas.microsoft.com/office/drawing/2018/sketchyshapes" sd="3694780287">
                    <a:custGeom>
                      <a:avLst/>
                      <a:gdLst>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3850" h="4795234" fill="none" extrusionOk="0">
                          <a:moveTo>
                            <a:pt x="0" y="480001"/>
                          </a:moveTo>
                          <a:cubicBezTo>
                            <a:pt x="5550" y="277412"/>
                            <a:pt x="197235" y="-43001"/>
                            <a:pt x="340388" y="0"/>
                          </a:cubicBezTo>
                          <a:cubicBezTo>
                            <a:pt x="2965644" y="204007"/>
                            <a:pt x="6042001" y="-464935"/>
                            <a:pt x="7603461" y="0"/>
                          </a:cubicBezTo>
                          <a:cubicBezTo>
                            <a:pt x="7745501" y="-9155"/>
                            <a:pt x="8006612" y="155965"/>
                            <a:pt x="7943850" y="480001"/>
                          </a:cubicBezTo>
                          <a:cubicBezTo>
                            <a:pt x="8024804" y="2080975"/>
                            <a:pt x="8081913" y="2734490"/>
                            <a:pt x="7943850" y="4315231"/>
                          </a:cubicBezTo>
                          <a:cubicBezTo>
                            <a:pt x="7914953" y="4619312"/>
                            <a:pt x="7830180" y="4793514"/>
                            <a:pt x="7603461" y="4795234"/>
                          </a:cubicBezTo>
                          <a:cubicBezTo>
                            <a:pt x="6031198" y="4670291"/>
                            <a:pt x="3572652" y="4718124"/>
                            <a:pt x="340388" y="4795234"/>
                          </a:cubicBezTo>
                          <a:cubicBezTo>
                            <a:pt x="141329" y="4710152"/>
                            <a:pt x="849" y="4628740"/>
                            <a:pt x="0" y="4315231"/>
                          </a:cubicBezTo>
                          <a:cubicBezTo>
                            <a:pt x="-176424" y="2795079"/>
                            <a:pt x="231330" y="1655163"/>
                            <a:pt x="0" y="480001"/>
                          </a:cubicBezTo>
                          <a:close/>
                        </a:path>
                        <a:path w="7943850" h="4795234" stroke="0" extrusionOk="0">
                          <a:moveTo>
                            <a:pt x="0" y="480001"/>
                          </a:moveTo>
                          <a:cubicBezTo>
                            <a:pt x="-29787" y="205351"/>
                            <a:pt x="191153" y="-41488"/>
                            <a:pt x="340388" y="0"/>
                          </a:cubicBezTo>
                          <a:cubicBezTo>
                            <a:pt x="2677087" y="-497320"/>
                            <a:pt x="4033903" y="249151"/>
                            <a:pt x="7603461" y="0"/>
                          </a:cubicBezTo>
                          <a:cubicBezTo>
                            <a:pt x="7736374" y="-4747"/>
                            <a:pt x="7943106" y="303781"/>
                            <a:pt x="7943850" y="480001"/>
                          </a:cubicBezTo>
                          <a:cubicBezTo>
                            <a:pt x="8193794" y="1603468"/>
                            <a:pt x="8191851" y="2935288"/>
                            <a:pt x="7943850" y="4315231"/>
                          </a:cubicBezTo>
                          <a:cubicBezTo>
                            <a:pt x="7966830" y="4622931"/>
                            <a:pt x="7770896" y="4788084"/>
                            <a:pt x="7603461" y="4795234"/>
                          </a:cubicBezTo>
                          <a:cubicBezTo>
                            <a:pt x="4655959" y="4724482"/>
                            <a:pt x="1139501" y="4864362"/>
                            <a:pt x="340388" y="4795234"/>
                          </a:cubicBezTo>
                          <a:cubicBezTo>
                            <a:pt x="155253" y="4718381"/>
                            <a:pt x="-18853" y="4518316"/>
                            <a:pt x="0" y="4315231"/>
                          </a:cubicBezTo>
                          <a:cubicBezTo>
                            <a:pt x="-264328" y="2989342"/>
                            <a:pt x="-265864" y="2015916"/>
                            <a:pt x="0" y="480001"/>
                          </a:cubicBezTo>
                          <a:close/>
                        </a:path>
                        <a:path w="7943850" h="4795234" fill="none" stroke="0" extrusionOk="0">
                          <a:moveTo>
                            <a:pt x="0" y="480001"/>
                          </a:moveTo>
                          <a:cubicBezTo>
                            <a:pt x="-7802" y="197563"/>
                            <a:pt x="173073" y="-11339"/>
                            <a:pt x="340388" y="0"/>
                          </a:cubicBezTo>
                          <a:cubicBezTo>
                            <a:pt x="2530452" y="450153"/>
                            <a:pt x="5959425" y="-63294"/>
                            <a:pt x="7603461" y="0"/>
                          </a:cubicBezTo>
                          <a:cubicBezTo>
                            <a:pt x="7777313" y="9552"/>
                            <a:pt x="8011199" y="207785"/>
                            <a:pt x="7943850" y="480001"/>
                          </a:cubicBezTo>
                          <a:cubicBezTo>
                            <a:pt x="7917155" y="2281227"/>
                            <a:pt x="8127245" y="2744638"/>
                            <a:pt x="7943850" y="4315231"/>
                          </a:cubicBezTo>
                          <a:cubicBezTo>
                            <a:pt x="7921021" y="4629226"/>
                            <a:pt x="7792302" y="4777208"/>
                            <a:pt x="7603461" y="4795234"/>
                          </a:cubicBezTo>
                          <a:cubicBezTo>
                            <a:pt x="5442795" y="4424045"/>
                            <a:pt x="3998593" y="4488009"/>
                            <a:pt x="340388" y="4795234"/>
                          </a:cubicBezTo>
                          <a:cubicBezTo>
                            <a:pt x="153171" y="4757909"/>
                            <a:pt x="37707" y="4606024"/>
                            <a:pt x="0" y="4315231"/>
                          </a:cubicBezTo>
                          <a:cubicBezTo>
                            <a:pt x="-58448" y="2937740"/>
                            <a:pt x="-169678" y="1912186"/>
                            <a:pt x="0" y="480001"/>
                          </a:cubicBezTo>
                          <a:close/>
                        </a:path>
                        <a:path w="7943850" h="4795234" fill="none" stroke="0" extrusionOk="0">
                          <a:moveTo>
                            <a:pt x="0" y="480001"/>
                          </a:moveTo>
                          <a:cubicBezTo>
                            <a:pt x="2008" y="241468"/>
                            <a:pt x="211005" y="-23388"/>
                            <a:pt x="340388" y="0"/>
                          </a:cubicBezTo>
                          <a:cubicBezTo>
                            <a:pt x="2703109" y="361711"/>
                            <a:pt x="5922202" y="-253739"/>
                            <a:pt x="7603461" y="0"/>
                          </a:cubicBezTo>
                          <a:cubicBezTo>
                            <a:pt x="7757885" y="-5977"/>
                            <a:pt x="7991709" y="198045"/>
                            <a:pt x="7943850" y="480001"/>
                          </a:cubicBezTo>
                          <a:cubicBezTo>
                            <a:pt x="7955546" y="2133155"/>
                            <a:pt x="8087215" y="2727909"/>
                            <a:pt x="7943850" y="4315231"/>
                          </a:cubicBezTo>
                          <a:cubicBezTo>
                            <a:pt x="7909574" y="4632150"/>
                            <a:pt x="7809227" y="4776234"/>
                            <a:pt x="7603461" y="4795234"/>
                          </a:cubicBezTo>
                          <a:cubicBezTo>
                            <a:pt x="5718930" y="4488182"/>
                            <a:pt x="3827529" y="4647188"/>
                            <a:pt x="340388" y="4795234"/>
                          </a:cubicBezTo>
                          <a:cubicBezTo>
                            <a:pt x="142941" y="4734946"/>
                            <a:pt x="29396" y="4618845"/>
                            <a:pt x="0" y="4315231"/>
                          </a:cubicBezTo>
                          <a:cubicBezTo>
                            <a:pt x="-198211" y="2832271"/>
                            <a:pt x="125686" y="1738015"/>
                            <a:pt x="0" y="480001"/>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10" name="Hộp Văn bản 5">
              <a:extLst>
                <a:ext uri="{FF2B5EF4-FFF2-40B4-BE49-F238E27FC236}">
                  <a16:creationId xmlns:a16="http://schemas.microsoft.com/office/drawing/2014/main" id="{29CAB070-F9DB-4BC7-950B-01B69C298483}"/>
                </a:ext>
              </a:extLst>
            </p:cNvPr>
            <p:cNvSpPr txBox="1"/>
            <p:nvPr/>
          </p:nvSpPr>
          <p:spPr>
            <a:xfrm>
              <a:off x="541712" y="1221926"/>
              <a:ext cx="11618220" cy="2352166"/>
            </a:xfrm>
            <a:prstGeom prst="roundRect">
              <a:avLst/>
            </a:prstGeom>
            <a:noFill/>
            <a:ln>
              <a:noFill/>
              <a:extLst>
                <a:ext uri="{C807C97D-BFC1-408E-A445-0C87EB9F89A2}">
                  <ask:lineSketchStyleProps xmlns:ask="http://schemas.microsoft.com/office/drawing/2018/sketchyshape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mn-ea"/>
                  <a:cs typeface="+mn-cs"/>
                </a:rPr>
                <a:t>+ Chọn một số bức tranh vẽ có nội dung đúng yêu cầu, hình thức thể hiện đẹp.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mn-ea"/>
                  <a:cs typeface="+mn-cs"/>
                </a:rPr>
                <a:t>+ Trưng bày thành 2 nhóm: tác động tích cực, tác động tiêu cực.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a:ea typeface="+mn-ea"/>
                  <a:cs typeface="+mn-cs"/>
                </a:rPr>
                <a:t>+ Mời tác giả bức tranh lên chia sẻ về nội dung và cảm nhận. </a:t>
              </a:r>
            </a:p>
          </p:txBody>
        </p:sp>
      </p:grpSp>
      <p:pic>
        <p:nvPicPr>
          <p:cNvPr id="2" name="Picture 7">
            <a:extLst>
              <a:ext uri="{FF2B5EF4-FFF2-40B4-BE49-F238E27FC236}">
                <a16:creationId xmlns:a16="http://schemas.microsoft.com/office/drawing/2014/main" id="{4B942487-B25F-92E7-0D62-B8035DF009C6}"/>
              </a:ext>
            </a:extLst>
          </p:cNvPr>
          <p:cNvPicPr>
            <a:picLocks noChangeAspect="1"/>
          </p:cNvPicPr>
          <p:nvPr/>
        </p:nvPicPr>
        <p:blipFill>
          <a:blip r:embed="rId2"/>
          <a:stretch>
            <a:fillRect/>
          </a:stretch>
        </p:blipFill>
        <p:spPr>
          <a:xfrm>
            <a:off x="8879512" y="2012497"/>
            <a:ext cx="3789875" cy="4845503"/>
          </a:xfrm>
          <a:prstGeom prst="rect">
            <a:avLst/>
          </a:prstGeom>
        </p:spPr>
      </p:pic>
    </p:spTree>
    <p:extLst>
      <p:ext uri="{BB962C8B-B14F-4D97-AF65-F5344CB8AC3E}">
        <p14:creationId xmlns:p14="http://schemas.microsoft.com/office/powerpoint/2010/main" val="33192856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and green text on a black background&#10;&#10;Description automatically generated">
            <a:extLst>
              <a:ext uri="{FF2B5EF4-FFF2-40B4-BE49-F238E27FC236}">
                <a16:creationId xmlns:a16="http://schemas.microsoft.com/office/drawing/2014/main" id="{236EE046-0E7F-7EEC-FB31-44F45CC526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7395" y="2136478"/>
            <a:ext cx="6815012" cy="5104294"/>
          </a:xfrm>
          <a:prstGeom prst="rect">
            <a:avLst/>
          </a:prstGeom>
        </p:spPr>
      </p:pic>
    </p:spTree>
    <p:extLst>
      <p:ext uri="{BB962C8B-B14F-4D97-AF65-F5344CB8AC3E}">
        <p14:creationId xmlns:p14="http://schemas.microsoft.com/office/powerpoint/2010/main" val="4049142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Rectangle with Corners Rounded 16">
            <a:extLst>
              <a:ext uri="{FF2B5EF4-FFF2-40B4-BE49-F238E27FC236}">
                <a16:creationId xmlns:a16="http://schemas.microsoft.com/office/drawing/2014/main" id="{57A3101C-31C6-9B5C-5890-1323BA864649}"/>
              </a:ext>
            </a:extLst>
          </p:cNvPr>
          <p:cNvSpPr/>
          <p:nvPr/>
        </p:nvSpPr>
        <p:spPr>
          <a:xfrm>
            <a:off x="3856429" y="1223276"/>
            <a:ext cx="7170253" cy="2466754"/>
          </a:xfrm>
          <a:prstGeom prst="wedgeRoundRectCallout">
            <a:avLst>
              <a:gd name="adj1" fmla="val -26383"/>
              <a:gd name="adj2" fmla="val 50187"/>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800" b="1" dirty="0">
                <a:solidFill>
                  <a:srgbClr val="002060"/>
                </a:solidFill>
                <a:latin typeface="Cambria" panose="02040503050406030204" pitchFamily="18" charset="0"/>
                <a:ea typeface="Cambria" panose="02040503050406030204" pitchFamily="18" charset="0"/>
              </a:rPr>
              <a:t>2. Một số việc làm bảo vệ môi trường và tài nguyên thiên nhiên.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287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4" name="TextBox 3">
            <a:extLst>
              <a:ext uri="{FF2B5EF4-FFF2-40B4-BE49-F238E27FC236}">
                <a16:creationId xmlns:a16="http://schemas.microsoft.com/office/drawing/2014/main" id="{266A287E-0F83-F562-6DA3-3D93B067D3C4}"/>
              </a:ext>
            </a:extLst>
          </p:cNvPr>
          <p:cNvSpPr txBox="1"/>
          <p:nvPr/>
        </p:nvSpPr>
        <p:spPr>
          <a:xfrm>
            <a:off x="434340" y="2011680"/>
            <a:ext cx="5006340" cy="2862322"/>
          </a:xfrm>
          <a:prstGeom prst="rect">
            <a:avLst/>
          </a:prstGeom>
          <a:noFill/>
        </p:spPr>
        <p:txBody>
          <a:bodyPr wrap="square" rtlCol="0">
            <a:spAutoFit/>
          </a:bodyPr>
          <a:lstStyle/>
          <a:p>
            <a:pPr algn="ctr"/>
            <a:r>
              <a:rPr lang="vi-VN" sz="3600" dirty="0">
                <a:latin typeface="Cambria" panose="02040503050406030204" pitchFamily="18" charset="0"/>
                <a:ea typeface="Cambria" panose="02040503050406030204" pitchFamily="18" charset="0"/>
              </a:rPr>
              <a:t>Quan sát hình 3 và cho biết ý nghĩa của mỗi hoạt động đối với việc bảo vệ môi trường, tài nguyên thiên nhiên.</a:t>
            </a:r>
            <a:endParaRPr lang="en-US" sz="36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02D17E83-BC7D-9AA2-62AC-36025903B969}"/>
              </a:ext>
            </a:extLst>
          </p:cNvPr>
          <p:cNvPicPr>
            <a:picLocks noChangeAspect="1"/>
          </p:cNvPicPr>
          <p:nvPr/>
        </p:nvPicPr>
        <p:blipFill>
          <a:blip r:embed="rId4"/>
          <a:stretch>
            <a:fillRect/>
          </a:stretch>
        </p:blipFill>
        <p:spPr>
          <a:xfrm>
            <a:off x="5553075" y="258127"/>
            <a:ext cx="5772150" cy="6067425"/>
          </a:xfrm>
          <a:prstGeom prst="rect">
            <a:avLst/>
          </a:prstGeom>
        </p:spPr>
      </p:pic>
    </p:spTree>
    <p:extLst>
      <p:ext uri="{BB962C8B-B14F-4D97-AF65-F5344CB8AC3E}">
        <p14:creationId xmlns:p14="http://schemas.microsoft.com/office/powerpoint/2010/main" val="297573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pic>
        <p:nvPicPr>
          <p:cNvPr id="5" name="Picture 4">
            <a:extLst>
              <a:ext uri="{FF2B5EF4-FFF2-40B4-BE49-F238E27FC236}">
                <a16:creationId xmlns:a16="http://schemas.microsoft.com/office/drawing/2014/main" id="{3A80D454-85FC-1FF3-CD1D-F945A7672C34}"/>
              </a:ext>
            </a:extLst>
          </p:cNvPr>
          <p:cNvPicPr>
            <a:picLocks noChangeAspect="1"/>
          </p:cNvPicPr>
          <p:nvPr/>
        </p:nvPicPr>
        <p:blipFill>
          <a:blip r:embed="rId5"/>
          <a:stretch>
            <a:fillRect/>
          </a:stretch>
        </p:blipFill>
        <p:spPr>
          <a:xfrm>
            <a:off x="536257" y="2088832"/>
            <a:ext cx="5610225" cy="1971675"/>
          </a:xfrm>
          <a:prstGeom prst="rect">
            <a:avLst/>
          </a:prstGeom>
        </p:spPr>
      </p:pic>
      <p:sp>
        <p:nvSpPr>
          <p:cNvPr id="9" name="Rounded Rectangle 14">
            <a:extLst>
              <a:ext uri="{FF2B5EF4-FFF2-40B4-BE49-F238E27FC236}">
                <a16:creationId xmlns:a16="http://schemas.microsoft.com/office/drawing/2014/main" id="{23B89A82-26AE-E16C-2ED9-58F5DCCC5977}"/>
              </a:ext>
            </a:extLst>
          </p:cNvPr>
          <p:cNvSpPr/>
          <p:nvPr/>
        </p:nvSpPr>
        <p:spPr>
          <a:xfrm>
            <a:off x="6366511" y="1580911"/>
            <a:ext cx="5280660" cy="3574019"/>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ctr">
              <a:spcBef>
                <a:spcPts val="1200"/>
              </a:spcBef>
            </a:pPr>
            <a:r>
              <a:rPr lang="vi-VN" sz="3600" b="1" dirty="0">
                <a:solidFill>
                  <a:srgbClr val="FF0000"/>
                </a:solidFill>
              </a:rPr>
              <a:t>Quy trình ủ phân hữu cơ từ rác thải khép kín giúp hạn chế rác thải, tái sử dụng rác thải, cải tạo đất trồng,... </a:t>
            </a:r>
          </a:p>
        </p:txBody>
      </p:sp>
    </p:spTree>
    <p:extLst>
      <p:ext uri="{BB962C8B-B14F-4D97-AF65-F5344CB8AC3E}">
        <p14:creationId xmlns:p14="http://schemas.microsoft.com/office/powerpoint/2010/main" val="32172193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9" name="Rounded Rectangle 14">
            <a:extLst>
              <a:ext uri="{FF2B5EF4-FFF2-40B4-BE49-F238E27FC236}">
                <a16:creationId xmlns:a16="http://schemas.microsoft.com/office/drawing/2014/main" id="{23B89A82-26AE-E16C-2ED9-58F5DCCC5977}"/>
              </a:ext>
            </a:extLst>
          </p:cNvPr>
          <p:cNvSpPr/>
          <p:nvPr/>
        </p:nvSpPr>
        <p:spPr>
          <a:xfrm>
            <a:off x="6092190" y="1062990"/>
            <a:ext cx="5280661" cy="4137660"/>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3600" b="1" dirty="0">
                <a:solidFill>
                  <a:srgbClr val="FF0000"/>
                </a:solidFill>
              </a:rPr>
              <a:t>Kiểm lâm tuần tra rừng: quản lí, bảo vệ rừng khỏi việc bị chặt phá bừa bãi, phát hiện, ngăn chặn cháy rừng kịp thời,...</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BE8EBCF3-9462-41BB-E78F-9C2CBF743992}"/>
              </a:ext>
            </a:extLst>
          </p:cNvPr>
          <p:cNvPicPr>
            <a:picLocks noChangeAspect="1"/>
          </p:cNvPicPr>
          <p:nvPr/>
        </p:nvPicPr>
        <p:blipFill>
          <a:blip r:embed="rId5"/>
          <a:stretch>
            <a:fillRect/>
          </a:stretch>
        </p:blipFill>
        <p:spPr>
          <a:xfrm>
            <a:off x="722947" y="1608772"/>
            <a:ext cx="5044237" cy="3168968"/>
          </a:xfrm>
          <a:prstGeom prst="rect">
            <a:avLst/>
          </a:prstGeom>
        </p:spPr>
      </p:pic>
    </p:spTree>
    <p:extLst>
      <p:ext uri="{BB962C8B-B14F-4D97-AF65-F5344CB8AC3E}">
        <p14:creationId xmlns:p14="http://schemas.microsoft.com/office/powerpoint/2010/main" val="381506520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9" name="Rounded Rectangle 14">
            <a:extLst>
              <a:ext uri="{FF2B5EF4-FFF2-40B4-BE49-F238E27FC236}">
                <a16:creationId xmlns:a16="http://schemas.microsoft.com/office/drawing/2014/main" id="{23B89A82-26AE-E16C-2ED9-58F5DCCC5977}"/>
              </a:ext>
            </a:extLst>
          </p:cNvPr>
          <p:cNvSpPr/>
          <p:nvPr/>
        </p:nvSpPr>
        <p:spPr>
          <a:xfrm>
            <a:off x="5886450" y="1303020"/>
            <a:ext cx="5474971" cy="3897630"/>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4000" b="1" dirty="0">
                <a:solidFill>
                  <a:srgbClr val="FF0000"/>
                </a:solidFill>
              </a:rPr>
              <a:t>Khu bảo tồn thiên nhiên cho phép giữ gìn các quần thể sinh vật, các hệ sinh thái.</a:t>
            </a:r>
            <a:endParaRPr kumimoji="0" lang="vi-VN" sz="4000" b="1"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4" name="Picture 3">
            <a:extLst>
              <a:ext uri="{FF2B5EF4-FFF2-40B4-BE49-F238E27FC236}">
                <a16:creationId xmlns:a16="http://schemas.microsoft.com/office/drawing/2014/main" id="{6C4AC12B-BDDB-2671-871E-16EB6F93229C}"/>
              </a:ext>
            </a:extLst>
          </p:cNvPr>
          <p:cNvPicPr>
            <a:picLocks noChangeAspect="1"/>
          </p:cNvPicPr>
          <p:nvPr/>
        </p:nvPicPr>
        <p:blipFill>
          <a:blip r:embed="rId5"/>
          <a:stretch>
            <a:fillRect/>
          </a:stretch>
        </p:blipFill>
        <p:spPr>
          <a:xfrm>
            <a:off x="804862" y="1613534"/>
            <a:ext cx="4551609" cy="3347085"/>
          </a:xfrm>
          <a:prstGeom prst="rect">
            <a:avLst/>
          </a:prstGeom>
        </p:spPr>
      </p:pic>
    </p:spTree>
    <p:extLst>
      <p:ext uri="{BB962C8B-B14F-4D97-AF65-F5344CB8AC3E}">
        <p14:creationId xmlns:p14="http://schemas.microsoft.com/office/powerpoint/2010/main" val="41319616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1338</TotalTime>
  <Words>467</Words>
  <Application>Microsoft Office PowerPoint</Application>
  <PresentationFormat>Widescreen</PresentationFormat>
  <Paragraphs>32</Paragraphs>
  <Slides>20</Slides>
  <Notes>8</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20</vt:i4>
      </vt:variant>
    </vt:vector>
  </HeadingPairs>
  <TitlesOfParts>
    <vt:vector size="30" baseType="lpstr">
      <vt:lpstr>Arial</vt:lpstr>
      <vt:lpstr>Bebas Neue</vt:lpstr>
      <vt:lpstr>Calibri</vt:lpstr>
      <vt:lpstr>Calibri Light</vt:lpstr>
      <vt:lpstr>Cambria</vt:lpstr>
      <vt:lpstr>Handlee</vt:lpstr>
      <vt:lpstr>Times New Roman</vt:lpstr>
      <vt:lpstr>Chủ đề Office</vt:lpstr>
      <vt:lpstr>2_Office Theme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thao</dc:creator>
  <cp:lastModifiedBy>Windows 10</cp:lastModifiedBy>
  <cp:revision>38</cp:revision>
  <dcterms:created xsi:type="dcterms:W3CDTF">2024-01-31T17:25:34Z</dcterms:created>
  <dcterms:modified xsi:type="dcterms:W3CDTF">2025-05-06T08:09:42Z</dcterms:modified>
</cp:coreProperties>
</file>