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34" r:id="rId2"/>
    <p:sldId id="531" r:id="rId3"/>
    <p:sldId id="257" r:id="rId4"/>
    <p:sldId id="258" r:id="rId5"/>
    <p:sldId id="532"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533" r:id="rId23"/>
    <p:sldId id="277" r:id="rId24"/>
    <p:sldId id="529" r:id="rId25"/>
    <p:sldId id="5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snapToGrid="0">
      <p:cViewPr varScale="1">
        <p:scale>
          <a:sx n="63" d="100"/>
          <a:sy n="63" d="100"/>
        </p:scale>
        <p:origin x="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4B62F-40BB-470D-BE3A-1D31C2588EFE}"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CD2C5-D5A4-4B70-A5D7-B8E3F79FFE3F}" type="slidenum">
              <a:rPr lang="en-US" smtClean="0"/>
              <a:t>‹#›</a:t>
            </a:fld>
            <a:endParaRPr lang="en-US"/>
          </a:p>
        </p:txBody>
      </p:sp>
    </p:spTree>
    <p:extLst>
      <p:ext uri="{BB962C8B-B14F-4D97-AF65-F5344CB8AC3E}">
        <p14:creationId xmlns:p14="http://schemas.microsoft.com/office/powerpoint/2010/main" val="424021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A4AC-D9C8-343A-D87E-22EFE5572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F6F135-065E-10C5-932E-B7BC5CA53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76AE3A-478A-4A4C-37A9-C6928739DD71}"/>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5596C051-75FC-427F-A323-BB672C783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596F4-C531-FC50-C5EB-EE1A8DE6EA37}"/>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338113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C425-B118-A6B6-E145-DCD6E6F804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62CF5F-BCA8-FC32-4F9E-60D561109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E2CEA-5B66-8BEF-DEC9-B12FF2A382DE}"/>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A308FF6A-7C34-CAFB-8109-2B40E4831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D662-5D34-5B2C-02DC-0B1AB0914ACD}"/>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179031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CB2EA0-A46E-88EA-ADAD-FC9742A65E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1C61D0-4106-8D37-2882-2FCBC594FF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907D6-8F93-9B84-6C45-410B31C95CE8}"/>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A67F481D-5C3A-F445-061C-6DBF97595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D615F-95EA-14FB-4D22-29C42458A0A6}"/>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123954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6223-9A50-EE4A-CB68-889034954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95E03-1802-4437-D2D8-6C8C3C14D7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78CA5-DCA2-389C-11A0-85D544F5F7D4}"/>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55568766-4488-0398-27DA-F8D6E2ED1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06E68-3139-0822-C7C4-F3D222DA5A71}"/>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219813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56B0-BF46-12E8-A28B-38F277D1DC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5CCD03-76DE-EE25-5E16-FFD13503C5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04B66-8FAA-6238-81E6-A4CC5F4D8048}"/>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CA7FC61B-88B3-2E5F-9EBF-050EF6F7E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0302F-7AB3-215E-8665-2DE292A0ABCD}"/>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329566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C3D2-3E9B-6E65-F6EE-CD187F633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E9D9B-2880-E663-3B96-7A7B6AF65D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0A7341-183A-EC23-1C7F-5362D9EC4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B22365-A34C-06E4-C521-F29A39E96DD3}"/>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6" name="Footer Placeholder 5">
            <a:extLst>
              <a:ext uri="{FF2B5EF4-FFF2-40B4-BE49-F238E27FC236}">
                <a16:creationId xmlns:a16="http://schemas.microsoft.com/office/drawing/2014/main" id="{DEB8BAF2-9C8D-11B3-5A72-6B2E85F05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E48A8-E6C2-AB8A-FD3F-883F6879BF1A}"/>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879096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5AEE-0EAE-0133-EA85-9F2D2131C7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62989-A02E-4A44-AF90-33BED248F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0394FA-E790-C9FB-4978-BEB37FF8A8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B0899-D11F-27CD-2AE7-92D567AB3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95BD4C-AF65-F095-D55B-82BFF82D4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6969A4-911C-5FD7-255C-7073187B75E5}"/>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8" name="Footer Placeholder 7">
            <a:extLst>
              <a:ext uri="{FF2B5EF4-FFF2-40B4-BE49-F238E27FC236}">
                <a16:creationId xmlns:a16="http://schemas.microsoft.com/office/drawing/2014/main" id="{7860A245-1823-267F-10F2-2D78ADFFB3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7195A-7378-B758-A8BF-2B1D18674FF1}"/>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5213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DFB1-507D-9E7C-40B5-8D68AA442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A7BA2-F9C5-CB83-84AA-BA6451AD4744}"/>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4" name="Footer Placeholder 3">
            <a:extLst>
              <a:ext uri="{FF2B5EF4-FFF2-40B4-BE49-F238E27FC236}">
                <a16:creationId xmlns:a16="http://schemas.microsoft.com/office/drawing/2014/main" id="{3741FAA8-00CF-5714-7920-486D0B07D6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CA04ED-C0BB-7483-8CD6-9C787D01116A}"/>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154378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91F10-A30F-54F4-0954-2F64280CEFBF}"/>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3" name="Footer Placeholder 2">
            <a:extLst>
              <a:ext uri="{FF2B5EF4-FFF2-40B4-BE49-F238E27FC236}">
                <a16:creationId xmlns:a16="http://schemas.microsoft.com/office/drawing/2014/main" id="{7C32F52A-F72F-7E1A-4601-6A36D6A04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E2825-55B1-EFAB-B897-F6A1559816F6}"/>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374154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3167-B6E1-0B66-1671-C58F0C72F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0D0BAA-AF77-40A7-0CE5-F0E97242A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7B76F5-2456-4224-B698-679DE6A62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56CAB-CDA2-BE9D-0541-900E9453A312}"/>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6" name="Footer Placeholder 5">
            <a:extLst>
              <a:ext uri="{FF2B5EF4-FFF2-40B4-BE49-F238E27FC236}">
                <a16:creationId xmlns:a16="http://schemas.microsoft.com/office/drawing/2014/main" id="{784DAD68-701F-DF2D-3C09-D58D70BC4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43890-397B-9259-8886-F119D9EBFF3F}"/>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199261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F3B9-D77D-6E95-618A-5F786A496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A7633D-D1AB-73D5-0207-03702030B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655C7-E1B8-68E7-0BBA-7F957406A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B93C9-CC9C-4F42-0766-C979D1237F44}"/>
              </a:ext>
            </a:extLst>
          </p:cNvPr>
          <p:cNvSpPr>
            <a:spLocks noGrp="1"/>
          </p:cNvSpPr>
          <p:nvPr>
            <p:ph type="dt" sz="half" idx="10"/>
          </p:nvPr>
        </p:nvSpPr>
        <p:spPr/>
        <p:txBody>
          <a:bodyPr/>
          <a:lstStyle/>
          <a:p>
            <a:fld id="{6CD67922-9230-4D69-9B98-D15E29454FEA}" type="datetimeFigureOut">
              <a:rPr lang="en-US" smtClean="0"/>
              <a:t>5/6/2025</a:t>
            </a:fld>
            <a:endParaRPr lang="en-US"/>
          </a:p>
        </p:txBody>
      </p:sp>
      <p:sp>
        <p:nvSpPr>
          <p:cNvPr id="6" name="Footer Placeholder 5">
            <a:extLst>
              <a:ext uri="{FF2B5EF4-FFF2-40B4-BE49-F238E27FC236}">
                <a16:creationId xmlns:a16="http://schemas.microsoft.com/office/drawing/2014/main" id="{F0DF5FE9-00AC-4262-D3C4-521A7002F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3ECE7-580D-4123-A75F-D2C2522AB8B3}"/>
              </a:ext>
            </a:extLst>
          </p:cNvPr>
          <p:cNvSpPr>
            <a:spLocks noGrp="1"/>
          </p:cNvSpPr>
          <p:nvPr>
            <p:ph type="sldNum" sz="quarter" idx="12"/>
          </p:nvPr>
        </p:nvSpPr>
        <p:spPr/>
        <p:txBody>
          <a:bodyPr/>
          <a:lstStyle/>
          <a:p>
            <a:fld id="{B3662793-5234-4665-BB3E-18B43F5F3000}" type="slidenum">
              <a:rPr lang="en-US" smtClean="0"/>
              <a:t>‹#›</a:t>
            </a:fld>
            <a:endParaRPr lang="en-US"/>
          </a:p>
        </p:txBody>
      </p:sp>
    </p:spTree>
    <p:extLst>
      <p:ext uri="{BB962C8B-B14F-4D97-AF65-F5344CB8AC3E}">
        <p14:creationId xmlns:p14="http://schemas.microsoft.com/office/powerpoint/2010/main" val="350577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669441-A722-E8F8-D08A-79DB11E70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AC5E4-F737-F2D0-ADD3-4D3FD6CAE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2A688-2513-FCA1-2B48-E01B30064C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D67922-9230-4D69-9B98-D15E29454FEA}" type="datetimeFigureOut">
              <a:rPr lang="en-US" smtClean="0"/>
              <a:t>5/6/2025</a:t>
            </a:fld>
            <a:endParaRPr lang="en-US"/>
          </a:p>
        </p:txBody>
      </p:sp>
      <p:sp>
        <p:nvSpPr>
          <p:cNvPr id="5" name="Footer Placeholder 4">
            <a:extLst>
              <a:ext uri="{FF2B5EF4-FFF2-40B4-BE49-F238E27FC236}">
                <a16:creationId xmlns:a16="http://schemas.microsoft.com/office/drawing/2014/main" id="{E98B42C4-361A-75B5-0FD4-9DAF243D9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CA85D6-7383-70D4-0434-F6B976049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662793-5234-4665-BB3E-18B43F5F3000}" type="slidenum">
              <a:rPr lang="en-US" smtClean="0"/>
              <a:t>‹#›</a:t>
            </a:fld>
            <a:endParaRPr lang="en-US"/>
          </a:p>
        </p:txBody>
      </p:sp>
    </p:spTree>
    <p:extLst>
      <p:ext uri="{BB962C8B-B14F-4D97-AF65-F5344CB8AC3E}">
        <p14:creationId xmlns:p14="http://schemas.microsoft.com/office/powerpoint/2010/main" val="275483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BB1B2C-1819-4C2B-B77A-5C6B212C0061}"/>
              </a:ext>
            </a:extLst>
          </p:cNvPr>
          <p:cNvPicPr>
            <a:picLocks noChangeAspect="1"/>
          </p:cNvPicPr>
          <p:nvPr/>
        </p:nvPicPr>
        <p:blipFill>
          <a:blip r:embed="rId2"/>
          <a:stretch>
            <a:fillRect/>
          </a:stretch>
        </p:blipFill>
        <p:spPr>
          <a:xfrm>
            <a:off x="5868710" y="946093"/>
            <a:ext cx="4133446" cy="1457070"/>
          </a:xfrm>
          <a:prstGeom prst="rect">
            <a:avLst/>
          </a:prstGeom>
        </p:spPr>
      </p:pic>
      <p:pic>
        <p:nvPicPr>
          <p:cNvPr id="5" name="Picture 4">
            <a:extLst>
              <a:ext uri="{FF2B5EF4-FFF2-40B4-BE49-F238E27FC236}">
                <a16:creationId xmlns:a16="http://schemas.microsoft.com/office/drawing/2014/main" id="{EE69CF36-CA18-B050-6A82-DC10F03904A1}"/>
              </a:ext>
            </a:extLst>
          </p:cNvPr>
          <p:cNvPicPr>
            <a:picLocks noChangeAspect="1"/>
          </p:cNvPicPr>
          <p:nvPr/>
        </p:nvPicPr>
        <p:blipFill>
          <a:blip r:embed="rId3"/>
          <a:stretch>
            <a:fillRect/>
          </a:stretch>
        </p:blipFill>
        <p:spPr>
          <a:xfrm>
            <a:off x="3745121" y="1650229"/>
            <a:ext cx="8657070" cy="3621338"/>
          </a:xfrm>
          <a:prstGeom prst="rect">
            <a:avLst/>
          </a:prstGeom>
        </p:spPr>
      </p:pic>
    </p:spTree>
    <p:extLst>
      <p:ext uri="{BB962C8B-B14F-4D97-AF65-F5344CB8AC3E}">
        <p14:creationId xmlns:p14="http://schemas.microsoft.com/office/powerpoint/2010/main" val="143057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692AA1-DFC0-524A-66FB-CB39C5F0E955}"/>
              </a:ext>
            </a:extLst>
          </p:cNvPr>
          <p:cNvGraphicFramePr>
            <a:graphicFrameLocks noGrp="1"/>
          </p:cNvGraphicFramePr>
          <p:nvPr>
            <p:extLst>
              <p:ext uri="{D42A27DB-BD31-4B8C-83A1-F6EECF244321}">
                <p14:modId xmlns:p14="http://schemas.microsoft.com/office/powerpoint/2010/main" val="4006578649"/>
              </p:ext>
            </p:extLst>
          </p:nvPr>
        </p:nvGraphicFramePr>
        <p:xfrm>
          <a:off x="445770" y="777240"/>
          <a:ext cx="10938510" cy="4582851"/>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845820">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742371">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Có</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thể</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cạn</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kiệt</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Sử</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dụng</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lâu</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dài</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được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a:solidFill>
                            <a:srgbClr val="002060"/>
                          </a:solidFill>
                          <a:effectLst/>
                          <a:latin typeface="Cambria" panose="02040503050406030204" pitchFamily="18" charset="0"/>
                          <a:ea typeface="Cambria" panose="02040503050406030204" pitchFamily="18" charset="0"/>
                        </a:rPr>
                        <a:t>Vai </a:t>
                      </a:r>
                      <a:r>
                        <a:rPr lang="en-US" sz="2800" b="0" kern="100" dirty="0" err="1">
                          <a:solidFill>
                            <a:srgbClr val="002060"/>
                          </a:solidFill>
                          <a:effectLst/>
                          <a:latin typeface="Cambria" panose="02040503050406030204" pitchFamily="18" charset="0"/>
                          <a:ea typeface="Cambria" panose="02040503050406030204" pitchFamily="18" charset="0"/>
                        </a:rPr>
                        <a:t>trò</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với</a:t>
                      </a:r>
                      <a:r>
                        <a:rPr lang="en-US" sz="2800" b="0" kern="100" dirty="0">
                          <a:solidFill>
                            <a:srgbClr val="002060"/>
                          </a:solidFill>
                          <a:effectLst/>
                          <a:latin typeface="Cambria" panose="02040503050406030204" pitchFamily="18" charset="0"/>
                          <a:ea typeface="Cambria" panose="02040503050406030204" pitchFamily="18" charset="0"/>
                        </a:rPr>
                        <a:t> con </a:t>
                      </a:r>
                      <a:r>
                        <a:rPr lang="en-US" sz="2800" b="0" kern="100" dirty="0" err="1">
                          <a:solidFill>
                            <a:srgbClr val="002060"/>
                          </a:solidFill>
                          <a:effectLst/>
                          <a:latin typeface="Cambria" panose="02040503050406030204" pitchFamily="18" charset="0"/>
                          <a:ea typeface="Cambria" panose="02040503050406030204" pitchFamily="18" charset="0"/>
                        </a:rPr>
                        <a:t>người</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2994660">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
        <p:nvSpPr>
          <p:cNvPr id="5" name="TextBox 4">
            <a:extLst>
              <a:ext uri="{FF2B5EF4-FFF2-40B4-BE49-F238E27FC236}">
                <a16:creationId xmlns:a16="http://schemas.microsoft.com/office/drawing/2014/main" id="{EBF13132-8004-AC26-CFB5-6C20EAB62A91}"/>
              </a:ext>
            </a:extLst>
          </p:cNvPr>
          <p:cNvSpPr txBox="1"/>
          <p:nvPr/>
        </p:nvSpPr>
        <p:spPr>
          <a:xfrm>
            <a:off x="708660" y="2766060"/>
            <a:ext cx="3348990" cy="2062103"/>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Khoáng sản, dầu mỏ, khí đốt rừng, nước, cát, đá,động vật, thực vật,...</a:t>
            </a:r>
          </a:p>
        </p:txBody>
      </p:sp>
      <p:sp>
        <p:nvSpPr>
          <p:cNvPr id="6" name="TextBox 5">
            <a:extLst>
              <a:ext uri="{FF2B5EF4-FFF2-40B4-BE49-F238E27FC236}">
                <a16:creationId xmlns:a16="http://schemas.microsoft.com/office/drawing/2014/main" id="{BCEE11AB-1402-CC02-F194-63445F935038}"/>
              </a:ext>
            </a:extLst>
          </p:cNvPr>
          <p:cNvSpPr txBox="1"/>
          <p:nvPr/>
        </p:nvSpPr>
        <p:spPr>
          <a:xfrm>
            <a:off x="4263390" y="2594610"/>
            <a:ext cx="3348990" cy="1200329"/>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Ánh sáng mặt</a:t>
            </a:r>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trời, gió ...</a:t>
            </a:r>
          </a:p>
        </p:txBody>
      </p:sp>
      <p:sp>
        <p:nvSpPr>
          <p:cNvPr id="7" name="TextBox 6">
            <a:extLst>
              <a:ext uri="{FF2B5EF4-FFF2-40B4-BE49-F238E27FC236}">
                <a16:creationId xmlns:a16="http://schemas.microsoft.com/office/drawing/2014/main" id="{B3CB32C0-9A2C-5F64-A9AA-F479137E2BE6}"/>
              </a:ext>
            </a:extLst>
          </p:cNvPr>
          <p:cNvSpPr txBox="1"/>
          <p:nvPr/>
        </p:nvSpPr>
        <p:spPr>
          <a:xfrm>
            <a:off x="7852410" y="2411730"/>
            <a:ext cx="3463290" cy="3046988"/>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Cung cấp chất đốt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Cung cấp gỗ, cát, </a:t>
            </a:r>
          </a:p>
          <a:p>
            <a:pPr algn="just"/>
            <a:r>
              <a:rPr lang="vi-VN" sz="3200" dirty="0">
                <a:solidFill>
                  <a:srgbClr val="FF0000"/>
                </a:solidFill>
                <a:latin typeface="Cambria" panose="02040503050406030204" pitchFamily="18" charset="0"/>
                <a:ea typeface="Cambria" panose="02040503050406030204" pitchFamily="18" charset="0"/>
              </a:rPr>
              <a:t>Đá</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Là nguyên liệu sản xuất</a:t>
            </a:r>
          </a:p>
        </p:txBody>
      </p:sp>
    </p:spTree>
    <p:extLst>
      <p:ext uri="{BB962C8B-B14F-4D97-AF65-F5344CB8AC3E}">
        <p14:creationId xmlns:p14="http://schemas.microsoft.com/office/powerpoint/2010/main" val="120675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C351CA-C4D6-71DB-1DBA-6FAD7803D7C1}"/>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Tài nguyên thiên nhiên là một bộ phận thiết yếu của môi trường, có vai trò quan trọng đối với sự sống và phát triển của con người. Tuy nhiên, nhiều tài nguyên đang có nguy cơ bị cạn kiệt. </a:t>
            </a:r>
          </a:p>
        </p:txBody>
      </p:sp>
      <p:pic>
        <p:nvPicPr>
          <p:cNvPr id="5" name="Picture 2" descr="Free vector woman smiling and pointing to empty copy space business woman character hand drawn cartoon illustration">
            <a:extLst>
              <a:ext uri="{FF2B5EF4-FFF2-40B4-BE49-F238E27FC236}">
                <a16:creationId xmlns:a16="http://schemas.microsoft.com/office/drawing/2014/main" id="{466BEA60-E82B-8F73-F0B5-A76612DA2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E229E2AC-A7E3-13A4-4AE8-8A9875263C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7" name="Picture 6" descr="A close up of a logo&#10;&#10;Description automatically generated">
            <a:extLst>
              <a:ext uri="{FF2B5EF4-FFF2-40B4-BE49-F238E27FC236}">
                <a16:creationId xmlns:a16="http://schemas.microsoft.com/office/drawing/2014/main" id="{A7069A9D-2EC9-BE76-69FD-161727C15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138686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43B7A50-0ADF-A9DE-3A48-338CCFEBAB2B}"/>
              </a:ext>
            </a:extLst>
          </p:cNvPr>
          <p:cNvSpPr/>
          <p:nvPr/>
        </p:nvSpPr>
        <p:spPr>
          <a:xfrm>
            <a:off x="275844" y="150531"/>
            <a:ext cx="11531346" cy="1061049"/>
          </a:xfrm>
          <a:prstGeom prst="roundRect">
            <a:avLst/>
          </a:prstGeom>
          <a:solidFill>
            <a:schemeClr val="bg1"/>
          </a:solidFill>
          <a:ln w="38100">
            <a:solidFill>
              <a:srgbClr val="8FC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Quan sát hình 2, cho biết hoạt động nào của con người tác động tích cực, tiêu cực đến môi trường và tài nguyên thiên nhiên. Giải thích.</a:t>
            </a:r>
            <a:endParaRPr lang="vi-VN" sz="2800" b="1" i="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31CBE71-3759-657E-BCC4-70C63818400E}"/>
              </a:ext>
            </a:extLst>
          </p:cNvPr>
          <p:cNvPicPr>
            <a:picLocks noChangeAspect="1"/>
          </p:cNvPicPr>
          <p:nvPr/>
        </p:nvPicPr>
        <p:blipFill>
          <a:blip r:embed="rId2"/>
          <a:stretch>
            <a:fillRect/>
          </a:stretch>
        </p:blipFill>
        <p:spPr>
          <a:xfrm>
            <a:off x="850582" y="1644014"/>
            <a:ext cx="10012813" cy="4059555"/>
          </a:xfrm>
          <a:prstGeom prst="rect">
            <a:avLst/>
          </a:prstGeom>
        </p:spPr>
      </p:pic>
    </p:spTree>
    <p:extLst>
      <p:ext uri="{BB962C8B-B14F-4D97-AF65-F5344CB8AC3E}">
        <p14:creationId xmlns:p14="http://schemas.microsoft.com/office/powerpoint/2010/main" val="34407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259E6-6F28-72F6-DCCC-90DD6AC079C8}"/>
              </a:ext>
            </a:extLst>
          </p:cNvPr>
          <p:cNvPicPr>
            <a:picLocks noChangeAspect="1"/>
          </p:cNvPicPr>
          <p:nvPr/>
        </p:nvPicPr>
        <p:blipFill>
          <a:blip r:embed="rId2"/>
          <a:stretch>
            <a:fillRect/>
          </a:stretch>
        </p:blipFill>
        <p:spPr>
          <a:xfrm>
            <a:off x="2680620" y="385996"/>
            <a:ext cx="6970502" cy="5923364"/>
          </a:xfrm>
          <a:prstGeom prst="rect">
            <a:avLst/>
          </a:prstGeom>
        </p:spPr>
      </p:pic>
    </p:spTree>
    <p:extLst>
      <p:ext uri="{BB962C8B-B14F-4D97-AF65-F5344CB8AC3E}">
        <p14:creationId xmlns:p14="http://schemas.microsoft.com/office/powerpoint/2010/main" val="16524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82108D-39B5-4496-9699-7CB3929BB28D}"/>
              </a:ext>
            </a:extLst>
          </p:cNvPr>
          <p:cNvPicPr>
            <a:picLocks noChangeAspect="1"/>
          </p:cNvPicPr>
          <p:nvPr/>
        </p:nvPicPr>
        <p:blipFill>
          <a:blip r:embed="rId2"/>
          <a:stretch>
            <a:fillRect/>
          </a:stretch>
        </p:blipFill>
        <p:spPr>
          <a:xfrm>
            <a:off x="888682" y="1543050"/>
            <a:ext cx="3207512" cy="4023360"/>
          </a:xfrm>
          <a:prstGeom prst="rect">
            <a:avLst/>
          </a:prstGeom>
        </p:spPr>
      </p:pic>
      <p:grpSp>
        <p:nvGrpSpPr>
          <p:cNvPr id="5" name="Group 4">
            <a:extLst>
              <a:ext uri="{FF2B5EF4-FFF2-40B4-BE49-F238E27FC236}">
                <a16:creationId xmlns:a16="http://schemas.microsoft.com/office/drawing/2014/main" id="{E5CB0A80-ED39-9750-7851-BD24D74914E1}"/>
              </a:ext>
            </a:extLst>
          </p:cNvPr>
          <p:cNvGrpSpPr/>
          <p:nvPr/>
        </p:nvGrpSpPr>
        <p:grpSpPr>
          <a:xfrm>
            <a:off x="4411981" y="1234440"/>
            <a:ext cx="6766514" cy="4023360"/>
            <a:chOff x="3195879" y="2300900"/>
            <a:chExt cx="8720152" cy="2693006"/>
          </a:xfrm>
        </p:grpSpPr>
        <p:grpSp>
          <p:nvGrpSpPr>
            <p:cNvPr id="6" name="组合 19">
              <a:extLst>
                <a:ext uri="{FF2B5EF4-FFF2-40B4-BE49-F238E27FC236}">
                  <a16:creationId xmlns:a16="http://schemas.microsoft.com/office/drawing/2014/main" id="{2F981002-4BCE-E722-F5AE-1E903CDF6927}"/>
                </a:ext>
              </a:extLst>
            </p:cNvPr>
            <p:cNvGrpSpPr/>
            <p:nvPr/>
          </p:nvGrpSpPr>
          <p:grpSpPr>
            <a:xfrm flipV="1">
              <a:off x="3195879" y="2300900"/>
              <a:ext cx="8720152" cy="2448705"/>
              <a:chOff x="692006" y="116442"/>
              <a:chExt cx="11176173" cy="2919244"/>
            </a:xfrm>
          </p:grpSpPr>
          <p:sp>
            <p:nvSpPr>
              <p:cNvPr id="8" name="矩形 16">
                <a:extLst>
                  <a:ext uri="{FF2B5EF4-FFF2-40B4-BE49-F238E27FC236}">
                    <a16:creationId xmlns:a16="http://schemas.microsoft.com/office/drawing/2014/main" id="{5695338B-C4C0-31EE-1B7A-19B2BD7E6AE7}"/>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id="{51E32DC4-75DC-4FB6-D8F7-AC65A0FECB6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D79E1637-5BD7-430C-E4A5-46A0E1ECED47}"/>
                </a:ext>
              </a:extLst>
            </p:cNvPr>
            <p:cNvSpPr txBox="1"/>
            <p:nvPr/>
          </p:nvSpPr>
          <p:spPr>
            <a:xfrm>
              <a:off x="3475751" y="2420596"/>
              <a:ext cx="8263577" cy="2573310"/>
            </a:xfrm>
            <a:prstGeom prst="rect">
              <a:avLst/>
            </a:prstGeom>
            <a:noFill/>
          </p:spPr>
          <p:txBody>
            <a:bodyPr wrap="square" rtlCol="0">
              <a:spAutoFit/>
            </a:bodyPr>
            <a:lstStyle/>
            <a:p>
              <a:pPr algn="ctr"/>
              <a:r>
                <a:rPr lang="vi-VN" sz="4000" b="1" dirty="0">
                  <a:solidFill>
                    <a:srgbClr val="EC3E74"/>
                  </a:solidFill>
                  <a:latin typeface="Calibri" panose="020F0502020204030204" pitchFamily="34" charset="0"/>
                  <a:cs typeface="Calibri" panose="020F0502020204030204" pitchFamily="34" charset="0"/>
                </a:rPr>
                <a:t>Đốt rừng lấy đất sản xuất nông nghiệp (Gây mất tài nguyên rừng, các loài động vật mất nơi ở, thiếu thức ăn; mất rừng gây lũ lụt,...).</a:t>
              </a:r>
              <a:endParaRPr lang="en-US" sz="4000" b="1" dirty="0">
                <a:solidFill>
                  <a:srgbClr val="EC3E7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034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DB336E-3820-5A4D-099C-A2184CE3479A}"/>
              </a:ext>
            </a:extLst>
          </p:cNvPr>
          <p:cNvGrpSpPr/>
          <p:nvPr/>
        </p:nvGrpSpPr>
        <p:grpSpPr>
          <a:xfrm>
            <a:off x="4423411" y="1565911"/>
            <a:ext cx="6766514" cy="2948940"/>
            <a:chOff x="3195879" y="2300900"/>
            <a:chExt cx="8720152" cy="2448705"/>
          </a:xfrm>
        </p:grpSpPr>
        <p:grpSp>
          <p:nvGrpSpPr>
            <p:cNvPr id="5" name="组合 19">
              <a:extLst>
                <a:ext uri="{FF2B5EF4-FFF2-40B4-BE49-F238E27FC236}">
                  <a16:creationId xmlns:a16="http://schemas.microsoft.com/office/drawing/2014/main" id="{6959E5C5-D516-E6C1-6C15-D4A8AAA606A7}"/>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3492181E-587D-DA4A-F2CC-B1DE1279C2C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E25F5D55-B10B-A95D-39DB-002371201182}"/>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B95AC2AE-9639-B5E0-8604-BE404DF02ACB}"/>
                </a:ext>
              </a:extLst>
            </p:cNvPr>
            <p:cNvSpPr txBox="1"/>
            <p:nvPr/>
          </p:nvSpPr>
          <p:spPr>
            <a:xfrm>
              <a:off x="3475751" y="2420596"/>
              <a:ext cx="8263577" cy="1545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Trồng rừng (Giúp điều hoà khí hậu, động thực vật phát triển,...).</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DA5236B1-44F0-859F-5A40-E027056E3F46}"/>
              </a:ext>
            </a:extLst>
          </p:cNvPr>
          <p:cNvPicPr>
            <a:picLocks noChangeAspect="1"/>
          </p:cNvPicPr>
          <p:nvPr/>
        </p:nvPicPr>
        <p:blipFill>
          <a:blip r:embed="rId2"/>
          <a:stretch>
            <a:fillRect/>
          </a:stretch>
        </p:blipFill>
        <p:spPr>
          <a:xfrm>
            <a:off x="471487" y="1189672"/>
            <a:ext cx="3551873" cy="4012525"/>
          </a:xfrm>
          <a:prstGeom prst="rect">
            <a:avLst/>
          </a:prstGeom>
        </p:spPr>
      </p:pic>
    </p:spTree>
    <p:extLst>
      <p:ext uri="{BB962C8B-B14F-4D97-AF65-F5344CB8AC3E}">
        <p14:creationId xmlns:p14="http://schemas.microsoft.com/office/powerpoint/2010/main" val="27239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08F01E-CE97-B666-7609-7062E5CD391C}"/>
              </a:ext>
            </a:extLst>
          </p:cNvPr>
          <p:cNvGrpSpPr/>
          <p:nvPr/>
        </p:nvGrpSpPr>
        <p:grpSpPr>
          <a:xfrm>
            <a:off x="4411980" y="651510"/>
            <a:ext cx="7143749" cy="4552181"/>
            <a:chOff x="3195879" y="2300900"/>
            <a:chExt cx="8720152" cy="2448705"/>
          </a:xfrm>
        </p:grpSpPr>
        <p:grpSp>
          <p:nvGrpSpPr>
            <p:cNvPr id="5" name="组合 19">
              <a:extLst>
                <a:ext uri="{FF2B5EF4-FFF2-40B4-BE49-F238E27FC236}">
                  <a16:creationId xmlns:a16="http://schemas.microsoft.com/office/drawing/2014/main" id="{FFD1AD65-3E37-F80D-E53D-CC608802EE51}"/>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E4BBD4AC-B5D1-5A94-5839-354BFD42545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DC5483A3-A5E4-C78B-46B9-087835F94FA4}"/>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1E9FBD21-6D89-C703-EFCD-52D61DE2A583}"/>
                </a:ext>
              </a:extLst>
            </p:cNvPr>
            <p:cNvSpPr txBox="1"/>
            <p:nvPr/>
          </p:nvSpPr>
          <p:spPr>
            <a:xfrm>
              <a:off x="3475752" y="2518971"/>
              <a:ext cx="8263577" cy="18377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Phun thuốc trừ sâu hoá học (Thuốc trừ sâu hoá học làm chết hết các loài sinh vật trên đồng ruộng, mất đa dạng sinh học, gây hại cho cơ thể người phun thuốc, gây ô nhiễm đất trồng...).</a:t>
              </a:r>
              <a:endParaRPr kumimoji="0" lang="en-US"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61B0BCF5-1D25-7136-AFED-DD358374679A}"/>
              </a:ext>
            </a:extLst>
          </p:cNvPr>
          <p:cNvPicPr>
            <a:picLocks noChangeAspect="1"/>
          </p:cNvPicPr>
          <p:nvPr/>
        </p:nvPicPr>
        <p:blipFill>
          <a:blip r:embed="rId2"/>
          <a:stretch>
            <a:fillRect/>
          </a:stretch>
        </p:blipFill>
        <p:spPr>
          <a:xfrm>
            <a:off x="583882" y="1188719"/>
            <a:ext cx="3462338" cy="4318615"/>
          </a:xfrm>
          <a:prstGeom prst="rect">
            <a:avLst/>
          </a:prstGeom>
        </p:spPr>
      </p:pic>
    </p:spTree>
    <p:extLst>
      <p:ext uri="{BB962C8B-B14F-4D97-AF65-F5344CB8AC3E}">
        <p14:creationId xmlns:p14="http://schemas.microsoft.com/office/powerpoint/2010/main" val="4999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393332-4673-3E07-FCA4-D0FCD06D76CB}"/>
              </a:ext>
            </a:extLst>
          </p:cNvPr>
          <p:cNvGrpSpPr/>
          <p:nvPr/>
        </p:nvGrpSpPr>
        <p:grpSpPr>
          <a:xfrm>
            <a:off x="4469131" y="1977391"/>
            <a:ext cx="6766514" cy="2080260"/>
            <a:chOff x="3195879" y="2300900"/>
            <a:chExt cx="8720152" cy="2448705"/>
          </a:xfrm>
        </p:grpSpPr>
        <p:grpSp>
          <p:nvGrpSpPr>
            <p:cNvPr id="5" name="组合 19">
              <a:extLst>
                <a:ext uri="{FF2B5EF4-FFF2-40B4-BE49-F238E27FC236}">
                  <a16:creationId xmlns:a16="http://schemas.microsoft.com/office/drawing/2014/main" id="{243D54B4-EB36-7A02-2D9A-0A54FBFA311A}"/>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1384F2B5-5654-6F54-D0DB-AB2AE104F1D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2C62AB1A-32BA-2280-2EB2-F1335235E07C}"/>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79157E65-C588-06E2-3546-10DAE8AC8207}"/>
                </a:ext>
              </a:extLst>
            </p:cNvPr>
            <p:cNvSpPr txBox="1"/>
            <p:nvPr/>
          </p:nvSpPr>
          <p:spPr>
            <a:xfrm>
              <a:off x="3475751" y="2420596"/>
              <a:ext cx="8263577" cy="1050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48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năng lượng mặt trời. </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714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82DB93-BED1-B3AA-F19B-9BDD0BC19C11}"/>
              </a:ext>
            </a:extLst>
          </p:cNvPr>
          <p:cNvGrpSpPr/>
          <p:nvPr/>
        </p:nvGrpSpPr>
        <p:grpSpPr>
          <a:xfrm>
            <a:off x="5875020" y="2137411"/>
            <a:ext cx="5486354" cy="2080260"/>
            <a:chOff x="3195879" y="2300900"/>
            <a:chExt cx="8720152" cy="2448705"/>
          </a:xfrm>
        </p:grpSpPr>
        <p:grpSp>
          <p:nvGrpSpPr>
            <p:cNvPr id="5" name="组合 19">
              <a:extLst>
                <a:ext uri="{FF2B5EF4-FFF2-40B4-BE49-F238E27FC236}">
                  <a16:creationId xmlns:a16="http://schemas.microsoft.com/office/drawing/2014/main" id="{06687837-E95B-7669-3AF2-2664DC6ABB57}"/>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9AFF97DA-36AB-466C-72E2-4B55545DFC1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71E7B843-1B7C-41A3-1BDD-C65BD96E78BB}"/>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C1DEC5CD-3DAC-9B92-C2C6-BD44316D5998}"/>
                </a:ext>
              </a:extLst>
            </p:cNvPr>
            <p:cNvSpPr txBox="1"/>
            <p:nvPr/>
          </p:nvSpPr>
          <p:spPr>
            <a:xfrm>
              <a:off x="3475752" y="2420596"/>
              <a:ext cx="8043979" cy="2282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gió</a:t>
              </a:r>
              <a:endPar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80594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47709E-9FC3-4383-8865-01FF0F8DA5F8}"/>
              </a:ext>
            </a:extLst>
          </p:cNvPr>
          <p:cNvGrpSpPr/>
          <p:nvPr/>
        </p:nvGrpSpPr>
        <p:grpSpPr>
          <a:xfrm>
            <a:off x="4411981" y="1234440"/>
            <a:ext cx="6766514" cy="3658373"/>
            <a:chOff x="3195879" y="2300900"/>
            <a:chExt cx="8720152" cy="2448705"/>
          </a:xfrm>
        </p:grpSpPr>
        <p:grpSp>
          <p:nvGrpSpPr>
            <p:cNvPr id="5" name="组合 19">
              <a:extLst>
                <a:ext uri="{FF2B5EF4-FFF2-40B4-BE49-F238E27FC236}">
                  <a16:creationId xmlns:a16="http://schemas.microsoft.com/office/drawing/2014/main" id="{4A37F58B-A839-1FCE-60DC-E450E2AC1634}"/>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CB862AB6-7218-EEF5-6F6E-2987DF78D80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6D97BED0-AE07-A769-29CB-5D8C92F2980D}"/>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7A7E1D51-26E9-F09C-91E7-E1E753242BF3}"/>
                </a:ext>
              </a:extLst>
            </p:cNvPr>
            <p:cNvSpPr txBox="1"/>
            <p:nvPr/>
          </p:nvSpPr>
          <p:spPr>
            <a:xfrm>
              <a:off x="3475751" y="2420596"/>
              <a:ext cx="8263577" cy="2121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Xả rác, chất thải xuống sông, hồ (Chất thải và rác xả bừa bãi xuống sông, hồ gây ô nhiễm nước, làm chết các loài sinh vật).</a:t>
              </a:r>
              <a:endParaRPr kumimoji="0" lang="en-US"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83CA0AFF-456B-17BC-7353-4B0B8E337944}"/>
              </a:ext>
            </a:extLst>
          </p:cNvPr>
          <p:cNvPicPr>
            <a:picLocks noChangeAspect="1"/>
          </p:cNvPicPr>
          <p:nvPr/>
        </p:nvPicPr>
        <p:blipFill>
          <a:blip r:embed="rId2"/>
          <a:stretch>
            <a:fillRect/>
          </a:stretch>
        </p:blipFill>
        <p:spPr>
          <a:xfrm>
            <a:off x="453390" y="1055369"/>
            <a:ext cx="3558540" cy="4260883"/>
          </a:xfrm>
          <a:prstGeom prst="rect">
            <a:avLst/>
          </a:prstGeom>
        </p:spPr>
      </p:pic>
    </p:spTree>
    <p:extLst>
      <p:ext uri="{BB962C8B-B14F-4D97-AF65-F5344CB8AC3E}">
        <p14:creationId xmlns:p14="http://schemas.microsoft.com/office/powerpoint/2010/main" val="10530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22EE9-D28C-2046-E9F2-37F2D423CA50}"/>
              </a:ext>
            </a:extLst>
          </p:cNvPr>
          <p:cNvPicPr>
            <a:picLocks noChangeAspect="1"/>
          </p:cNvPicPr>
          <p:nvPr/>
        </p:nvPicPr>
        <p:blipFill>
          <a:blip r:embed="rId2"/>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4128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DBB535-C033-FA28-1AFE-64454E665EB7}"/>
              </a:ext>
            </a:extLst>
          </p:cNvPr>
          <p:cNvGrpSpPr/>
          <p:nvPr/>
        </p:nvGrpSpPr>
        <p:grpSpPr>
          <a:xfrm>
            <a:off x="5760719" y="800100"/>
            <a:ext cx="5886451" cy="4777740"/>
            <a:chOff x="3195879" y="2300900"/>
            <a:chExt cx="8720152" cy="2448705"/>
          </a:xfrm>
        </p:grpSpPr>
        <p:grpSp>
          <p:nvGrpSpPr>
            <p:cNvPr id="5" name="组合 19">
              <a:extLst>
                <a:ext uri="{FF2B5EF4-FFF2-40B4-BE49-F238E27FC236}">
                  <a16:creationId xmlns:a16="http://schemas.microsoft.com/office/drawing/2014/main" id="{FC23DD4E-732B-22B8-0DE1-698E5DF4C996}"/>
                </a:ext>
              </a:extLst>
            </p:cNvPr>
            <p:cNvGrpSpPr/>
            <p:nvPr/>
          </p:nvGrpSpPr>
          <p:grpSpPr>
            <a:xfrm flipV="1">
              <a:off x="3195879" y="2300900"/>
              <a:ext cx="8720152" cy="2448705"/>
              <a:chOff x="692006" y="116442"/>
              <a:chExt cx="11176173" cy="2919244"/>
            </a:xfrm>
          </p:grpSpPr>
          <p:sp>
            <p:nvSpPr>
              <p:cNvPr id="7" name="矩形 16">
                <a:extLst>
                  <a:ext uri="{FF2B5EF4-FFF2-40B4-BE49-F238E27FC236}">
                    <a16:creationId xmlns:a16="http://schemas.microsoft.com/office/drawing/2014/main" id="{B9A34CEA-78E5-283F-E8A8-A40F497DB0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046862-B816-4390-36EC-DEFE940C1796}"/>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6" name="TextBox 5">
              <a:extLst>
                <a:ext uri="{FF2B5EF4-FFF2-40B4-BE49-F238E27FC236}">
                  <a16:creationId xmlns:a16="http://schemas.microsoft.com/office/drawing/2014/main" id="{0EF2711E-C754-20A4-D7C8-9899DB810B02}"/>
                </a:ext>
              </a:extLst>
            </p:cNvPr>
            <p:cNvSpPr txBox="1"/>
            <p:nvPr/>
          </p:nvSpPr>
          <p:spPr>
            <a:xfrm>
              <a:off x="3475751" y="2362014"/>
              <a:ext cx="8263578" cy="225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Khai thác vàng gây sạt lở đất (Khai thác vàng khiến cả vùng đất bị đào bới, cây cối và các loài thú không có nơi sinh sống, gây sạt lở đất nguy hiểm cho con người).</a:t>
              </a:r>
            </a:p>
          </p:txBody>
        </p:sp>
      </p:grpSp>
      <p:pic>
        <p:nvPicPr>
          <p:cNvPr id="9" name="Picture 8">
            <a:extLst>
              <a:ext uri="{FF2B5EF4-FFF2-40B4-BE49-F238E27FC236}">
                <a16:creationId xmlns:a16="http://schemas.microsoft.com/office/drawing/2014/main" id="{E0D9BEAD-A032-9184-3CB1-39DD13D07F51}"/>
              </a:ext>
            </a:extLst>
          </p:cNvPr>
          <p:cNvPicPr>
            <a:picLocks noChangeAspect="1"/>
          </p:cNvPicPr>
          <p:nvPr/>
        </p:nvPicPr>
        <p:blipFill>
          <a:blip r:embed="rId2"/>
          <a:stretch>
            <a:fillRect/>
          </a:stretch>
        </p:blipFill>
        <p:spPr>
          <a:xfrm>
            <a:off x="435292" y="1661160"/>
            <a:ext cx="4876045" cy="2762250"/>
          </a:xfrm>
          <a:prstGeom prst="rect">
            <a:avLst/>
          </a:prstGeom>
        </p:spPr>
      </p:pic>
    </p:spTree>
    <p:extLst>
      <p:ext uri="{BB962C8B-B14F-4D97-AF65-F5344CB8AC3E}">
        <p14:creationId xmlns:p14="http://schemas.microsoft.com/office/powerpoint/2010/main" val="437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42CE3-8EF5-6688-642E-195428CBB9C1}"/>
              </a:ext>
            </a:extLst>
          </p:cNvPr>
          <p:cNvGrpSpPr/>
          <p:nvPr/>
        </p:nvGrpSpPr>
        <p:grpSpPr>
          <a:xfrm>
            <a:off x="148590" y="733768"/>
            <a:ext cx="8709660" cy="3141003"/>
            <a:chOff x="403605" y="1221926"/>
            <a:chExt cx="11998013" cy="1517257"/>
          </a:xfrm>
        </p:grpSpPr>
        <p:sp>
          <p:nvSpPr>
            <p:cNvPr id="5" name="Rectangle: Rounded Corners 8">
              <a:extLst>
                <a:ext uri="{FF2B5EF4-FFF2-40B4-BE49-F238E27FC236}">
                  <a16:creationId xmlns:a16="http://schemas.microsoft.com/office/drawing/2014/main" id="{98A740EE-A35E-9BCA-7503-CDF427092A49}"/>
                </a:ext>
              </a:extLst>
            </p:cNvPr>
            <p:cNvSpPr/>
            <p:nvPr/>
          </p:nvSpPr>
          <p:spPr>
            <a:xfrm>
              <a:off x="403605" y="1226361"/>
              <a:ext cx="11998013" cy="1512822"/>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DA1CDC18-8106-E0EF-ABC4-FC678728E475}"/>
                </a:ext>
              </a:extLst>
            </p:cNvPr>
            <p:cNvSpPr txBox="1"/>
            <p:nvPr/>
          </p:nvSpPr>
          <p:spPr>
            <a:xfrm>
              <a:off x="541712" y="1221926"/>
              <a:ext cx="11618220" cy="1496833"/>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Kể những hoạt động khác của con người tác động tích cực hoặc tiêu cực đến môi trường và tài nguyên thiên nhiên.</a:t>
              </a:r>
            </a:p>
          </p:txBody>
        </p:sp>
      </p:grpSp>
      <p:pic>
        <p:nvPicPr>
          <p:cNvPr id="7" name="Picture 7">
            <a:extLst>
              <a:ext uri="{FF2B5EF4-FFF2-40B4-BE49-F238E27FC236}">
                <a16:creationId xmlns:a16="http://schemas.microsoft.com/office/drawing/2014/main" id="{A25772DB-E00D-B3EB-00FE-911028BCC9AB}"/>
              </a:ext>
            </a:extLst>
          </p:cNvPr>
          <p:cNvPicPr>
            <a:picLocks noChangeAspect="1"/>
          </p:cNvPicPr>
          <p:nvPr/>
        </p:nvPicPr>
        <p:blipFill>
          <a:blip r:embed="rId2"/>
          <a:stretch>
            <a:fillRect/>
          </a:stretch>
        </p:blipFill>
        <p:spPr>
          <a:xfrm>
            <a:off x="8879512" y="2012497"/>
            <a:ext cx="3789875" cy="4845503"/>
          </a:xfrm>
          <a:prstGeom prst="rect">
            <a:avLst/>
          </a:prstGeom>
        </p:spPr>
      </p:pic>
    </p:spTree>
    <p:extLst>
      <p:ext uri="{BB962C8B-B14F-4D97-AF65-F5344CB8AC3E}">
        <p14:creationId xmlns:p14="http://schemas.microsoft.com/office/powerpoint/2010/main" val="26664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065BC-CFD8-2325-A02C-97DF9EC1D6CA}"/>
              </a:ext>
            </a:extLst>
          </p:cNvPr>
          <p:cNvPicPr>
            <a:picLocks noChangeAspect="1"/>
          </p:cNvPicPr>
          <p:nvPr/>
        </p:nvPicPr>
        <p:blipFill>
          <a:blip r:embed="rId2"/>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916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posing for a photo&#10;&#10;Description automatically generated with low confidence">
            <a:extLst>
              <a:ext uri="{FF2B5EF4-FFF2-40B4-BE49-F238E27FC236}">
                <a16:creationId xmlns:a16="http://schemas.microsoft.com/office/drawing/2014/main" id="{F026666C-3DD7-C1CA-21BD-FE61DE9404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5" name="TextBox 4">
            <a:extLst>
              <a:ext uri="{FF2B5EF4-FFF2-40B4-BE49-F238E27FC236}">
                <a16:creationId xmlns:a16="http://schemas.microsoft.com/office/drawing/2014/main" id="{D5EBF171-976E-7C0F-FDC0-4E7FEA175E94}"/>
              </a:ext>
            </a:extLst>
          </p:cNvPr>
          <p:cNvSpPr txBox="1"/>
          <p:nvPr/>
        </p:nvSpPr>
        <p:spPr>
          <a:xfrm>
            <a:off x="410501" y="1111837"/>
            <a:ext cx="8034727" cy="3323987"/>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Kể những hoạt động khác của con người tác động tích cực hoặc tiêu cực đến môi trường và tài nguyên thiên nhiên.</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1: Tác động tới môi trường đất.</a:t>
            </a:r>
          </a:p>
          <a:p>
            <a:pPr lvl="0" algn="just"/>
            <a:r>
              <a:rPr lang="vi-VN" sz="3000" dirty="0">
                <a:solidFill>
                  <a:srgbClr val="FF0000"/>
                </a:solidFill>
                <a:latin typeface="Cambria" panose="02040503050406030204" pitchFamily="18" charset="0"/>
                <a:ea typeface="Cambria" panose="02040503050406030204" pitchFamily="18" charset="0"/>
              </a:rPr>
              <a:t>+ Tổ 2: Tác động tới môi trường nước.</a:t>
            </a:r>
          </a:p>
          <a:p>
            <a:pPr lvl="0" algn="just"/>
            <a:r>
              <a:rPr lang="vi-VN" sz="3000" dirty="0">
                <a:solidFill>
                  <a:srgbClr val="FF0000"/>
                </a:solidFill>
                <a:latin typeface="Cambria" panose="02040503050406030204" pitchFamily="18" charset="0"/>
                <a:ea typeface="Cambria" panose="02040503050406030204" pitchFamily="18" charset="0"/>
              </a:rPr>
              <a:t>+ Tổ 3: Tác động tới môi trường không khí.</a:t>
            </a:r>
          </a:p>
          <a:p>
            <a:pPr lvl="0" algn="just"/>
            <a:r>
              <a:rPr lang="vi-VN" sz="3000" dirty="0">
                <a:solidFill>
                  <a:srgbClr val="FF0000"/>
                </a:solidFill>
                <a:latin typeface="Cambria" panose="02040503050406030204" pitchFamily="18" charset="0"/>
                <a:ea typeface="Cambria" panose="02040503050406030204" pitchFamily="18" charset="0"/>
              </a:rPr>
              <a:t>+ Tổ 4: Tác động tới tài nguyên thiên nhiên.</a:t>
            </a:r>
            <a:endParaRPr kumimoji="0" lang="vi-VN"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C690972-6450-AD7B-FBF6-6E8B34A478CA}"/>
              </a:ext>
            </a:extLst>
          </p:cNvPr>
          <p:cNvPicPr>
            <a:picLocks noChangeAspect="1"/>
          </p:cNvPicPr>
          <p:nvPr/>
        </p:nvPicPr>
        <p:blipFill>
          <a:blip r:embed="rId4"/>
          <a:stretch>
            <a:fillRect/>
          </a:stretch>
        </p:blipFill>
        <p:spPr>
          <a:xfrm>
            <a:off x="7436879" y="867962"/>
            <a:ext cx="5547841" cy="1847248"/>
          </a:xfrm>
          <a:prstGeom prst="rect">
            <a:avLst/>
          </a:prstGeom>
        </p:spPr>
      </p:pic>
    </p:spTree>
    <p:extLst>
      <p:ext uri="{BB962C8B-B14F-4D97-AF65-F5344CB8AC3E}">
        <p14:creationId xmlns:p14="http://schemas.microsoft.com/office/powerpoint/2010/main" val="37566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BA8453-C737-4E01-C9F9-2E5FF9EA7D93}"/>
              </a:ext>
            </a:extLst>
          </p:cNvPr>
          <p:cNvSpPr txBox="1"/>
          <p:nvPr/>
        </p:nvSpPr>
        <p:spPr>
          <a:xfrm>
            <a:off x="605790" y="742950"/>
            <a:ext cx="10835640" cy="4801314"/>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Tác động tích cực:</a:t>
            </a:r>
          </a:p>
          <a:p>
            <a:pPr algn="just"/>
            <a:r>
              <a:rPr lang="vi-VN" sz="3400" dirty="0">
                <a:solidFill>
                  <a:srgbClr val="002060"/>
                </a:solidFill>
                <a:latin typeface="Cambria" panose="02040503050406030204" pitchFamily="18" charset="0"/>
                <a:ea typeface="Cambria" panose="02040503050406030204" pitchFamily="18" charset="0"/>
              </a:rPr>
              <a:t>- Đất: Áp dụng các biện pháp canh tác hữu cơ, hạn chế sử dụng hóa chất. Trồng rừng, phủ xanh đất trống đồi núi.</a:t>
            </a:r>
          </a:p>
          <a:p>
            <a:pPr algn="just"/>
            <a:r>
              <a:rPr lang="vi-VN" sz="3400" dirty="0">
                <a:solidFill>
                  <a:srgbClr val="002060"/>
                </a:solidFill>
                <a:latin typeface="Cambria" panose="02040503050406030204" pitchFamily="18" charset="0"/>
                <a:ea typeface="Cambria" panose="02040503050406030204" pitchFamily="18" charset="0"/>
              </a:rPr>
              <a:t>- Nước: Xây dựng các nhà máy xử lý nước thải. Sử dụng tiết kiệm nước, tái sử dụng nước.</a:t>
            </a:r>
          </a:p>
          <a:p>
            <a:pPr algn="just"/>
            <a:r>
              <a:rPr lang="vi-VN" sz="3400" dirty="0">
                <a:solidFill>
                  <a:srgbClr val="002060"/>
                </a:solidFill>
                <a:latin typeface="Cambria" panose="02040503050406030204" pitchFamily="18" charset="0"/>
                <a:ea typeface="Cambria" panose="02040503050406030204" pitchFamily="18" charset="0"/>
              </a:rPr>
              <a:t>- Không khí:</a:t>
            </a:r>
            <a:r>
              <a:rPr lang="en-US" sz="3400" dirty="0">
                <a:solidFill>
                  <a:srgbClr val="002060"/>
                </a:solidFill>
                <a:latin typeface="Cambria" panose="02040503050406030204" pitchFamily="18" charset="0"/>
                <a:ea typeface="Cambria" panose="02040503050406030204" pitchFamily="18" charset="0"/>
              </a:rPr>
              <a:t> </a:t>
            </a:r>
            <a:r>
              <a:rPr lang="vi-VN" sz="3400" dirty="0">
                <a:solidFill>
                  <a:srgbClr val="002060"/>
                </a:solidFill>
                <a:latin typeface="Cambria" panose="02040503050406030204" pitchFamily="18" charset="0"/>
                <a:ea typeface="Cambria" panose="02040503050406030204" pitchFamily="18" charset="0"/>
              </a:rPr>
              <a:t>Phát triển năng lượng tái tạo (năng lượng mặt trời, gió,...). Trồng cây xanh, bảo vệ rừng.</a:t>
            </a:r>
          </a:p>
          <a:p>
            <a:pPr algn="just"/>
            <a:r>
              <a:rPr lang="vi-VN" sz="3400" dirty="0">
                <a:solidFill>
                  <a:srgbClr val="002060"/>
                </a:solidFill>
                <a:latin typeface="Cambria" panose="02040503050406030204" pitchFamily="18" charset="0"/>
                <a:ea typeface="Cambria" panose="02040503050406030204" pitchFamily="18" charset="0"/>
              </a:rPr>
              <a:t>- Tài nguyên thiên nhiên: Sử dụng tài nguyên thiên nhiên hợp lý, tiết kiệm. Tái chế, tái sử dụng rác thải.</a:t>
            </a:r>
            <a:endParaRPr lang="vi-VN" sz="3400"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723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A425F6-59F3-879D-2E0A-4FE5C735D429}"/>
              </a:ext>
            </a:extLst>
          </p:cNvPr>
          <p:cNvSpPr txBox="1"/>
          <p:nvPr/>
        </p:nvSpPr>
        <p:spPr>
          <a:xfrm>
            <a:off x="594360" y="537210"/>
            <a:ext cx="10835640" cy="5847755"/>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rPr>
              <a:t>* Tác động tiêu cực:</a:t>
            </a:r>
          </a:p>
          <a:p>
            <a:pPr lvl="0" algn="just"/>
            <a:r>
              <a:rPr lang="vi-VN" sz="3400" dirty="0">
                <a:solidFill>
                  <a:srgbClr val="002060"/>
                </a:solidFill>
                <a:latin typeface="Cambria" panose="02040503050406030204" pitchFamily="18" charset="0"/>
                <a:ea typeface="Cambria" panose="02040503050406030204" pitchFamily="18" charset="0"/>
              </a:rPr>
              <a:t>- Đất: Khai thác tài nguyên quá mức, gây ô nhiễm môi trường đất. Sử dụng hóa chất trong nông nghiệp, làm suy thoái đất.</a:t>
            </a:r>
          </a:p>
          <a:p>
            <a:pPr lvl="0" algn="just"/>
            <a:r>
              <a:rPr lang="vi-VN" sz="3400" dirty="0">
                <a:solidFill>
                  <a:srgbClr val="002060"/>
                </a:solidFill>
                <a:latin typeface="Cambria" panose="02040503050406030204" pitchFamily="18" charset="0"/>
                <a:ea typeface="Cambria" panose="02040503050406030204" pitchFamily="18" charset="0"/>
              </a:rPr>
              <a:t>- Nước: Xả thải nước thải chưa qua xử lý. Hoạt động khai thác, sản xuất gây ô nhiễm nguồn nước.</a:t>
            </a:r>
          </a:p>
          <a:p>
            <a:pPr lvl="0" algn="just"/>
            <a:r>
              <a:rPr lang="vi-VN" sz="3400" dirty="0">
                <a:solidFill>
                  <a:srgbClr val="002060"/>
                </a:solidFill>
                <a:latin typeface="Cambria" panose="02040503050406030204" pitchFamily="18" charset="0"/>
                <a:ea typeface="Cambria" panose="02040503050406030204" pitchFamily="18" charset="0"/>
              </a:rPr>
              <a:t>- Không khí: Khí thải từ các nhà máy, phương tiện giao thông. Hoạt động đốt rơm rạ, rác thải.</a:t>
            </a:r>
          </a:p>
          <a:p>
            <a:pPr lvl="0" algn="just"/>
            <a:r>
              <a:rPr lang="vi-VN" sz="3400" dirty="0">
                <a:solidFill>
                  <a:srgbClr val="002060"/>
                </a:solidFill>
                <a:latin typeface="Cambria" panose="02040503050406030204" pitchFamily="18" charset="0"/>
                <a:ea typeface="Cambria" panose="02040503050406030204" pitchFamily="18" charset="0"/>
              </a:rPr>
              <a:t>- Tài nguyên thiên nhiên: Khai thác quá mức tài nguyên thiên nhiên không tái tạo (như than đá, dầu mỏ,...). Phá rừng, gây mất cân bằng sinh thái.</a:t>
            </a:r>
            <a:endParaRPr kumimoji="0" lang="vi-VN" sz="3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9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E507A3-B9C5-96E0-BC6F-6F43D01210FF}"/>
              </a:ext>
            </a:extLst>
          </p:cNvPr>
          <p:cNvGrpSpPr/>
          <p:nvPr/>
        </p:nvGrpSpPr>
        <p:grpSpPr>
          <a:xfrm>
            <a:off x="3200400" y="1449302"/>
            <a:ext cx="7506184" cy="1456692"/>
            <a:chOff x="7454049" y="2092672"/>
            <a:chExt cx="11370127" cy="520568"/>
          </a:xfrm>
        </p:grpSpPr>
        <p:sp>
          <p:nvSpPr>
            <p:cNvPr id="5" name="Speech Bubble: Rectangle with Corners Rounded 4">
              <a:extLst>
                <a:ext uri="{FF2B5EF4-FFF2-40B4-BE49-F238E27FC236}">
                  <a16:creationId xmlns:a16="http://schemas.microsoft.com/office/drawing/2014/main" id="{4E1C4DEE-2F8E-D5E1-2D0D-5A46E7F6D9E8}"/>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5EE01A-BA37-7C13-8C9B-6D738870EAE8}"/>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Môi trường mà chúng đang sinh sống là gì?</a:t>
              </a:r>
            </a:p>
          </p:txBody>
        </p:sp>
      </p:grpSp>
      <p:sp>
        <p:nvSpPr>
          <p:cNvPr id="7" name="Rounded Rectangle 14">
            <a:extLst>
              <a:ext uri="{FF2B5EF4-FFF2-40B4-BE49-F238E27FC236}">
                <a16:creationId xmlns:a16="http://schemas.microsoft.com/office/drawing/2014/main" id="{CD7DBDB5-7BB3-206D-B3B9-9D714100FF12}"/>
              </a:ext>
            </a:extLst>
          </p:cNvPr>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800" b="1" dirty="0">
                <a:solidFill>
                  <a:srgbClr val="FF0000"/>
                </a:solidFill>
              </a:rPr>
              <a:t>Môi trường rừng (có thực vật, động vật).</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523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F17C8-6BC2-57C1-2ED7-F27ECD871177}"/>
              </a:ext>
            </a:extLst>
          </p:cNvPr>
          <p:cNvGrpSpPr/>
          <p:nvPr/>
        </p:nvGrpSpPr>
        <p:grpSpPr>
          <a:xfrm>
            <a:off x="2902689" y="747553"/>
            <a:ext cx="7506184" cy="1456692"/>
            <a:chOff x="7454049" y="2092672"/>
            <a:chExt cx="11370127" cy="520568"/>
          </a:xfrm>
        </p:grpSpPr>
        <p:sp>
          <p:nvSpPr>
            <p:cNvPr id="5" name="Speech Bubble: Rectangle with Corners Rounded 4">
              <a:extLst>
                <a:ext uri="{FF2B5EF4-FFF2-40B4-BE49-F238E27FC236}">
                  <a16:creationId xmlns:a16="http://schemas.microsoft.com/office/drawing/2014/main" id="{2190416D-C346-2595-E5A4-7B5F751DFB32}"/>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0EDA51-FE7E-7463-2910-7EFD11D5D8E0}"/>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Nếu rừng không còn nữa thì điều gì sẽ xảy ra? </a:t>
              </a:r>
            </a:p>
          </p:txBody>
        </p:sp>
      </p:grpSp>
      <p:sp>
        <p:nvSpPr>
          <p:cNvPr id="7" name="Rounded Rectangle 14">
            <a:extLst>
              <a:ext uri="{FF2B5EF4-FFF2-40B4-BE49-F238E27FC236}">
                <a16:creationId xmlns:a16="http://schemas.microsoft.com/office/drawing/2014/main" id="{93E29F65-4B8D-5149-89F0-6BE7523332A3}"/>
              </a:ext>
            </a:extLst>
          </p:cNvPr>
          <p:cNvSpPr/>
          <p:nvPr/>
        </p:nvSpPr>
        <p:spPr>
          <a:xfrm>
            <a:off x="3381154" y="3221665"/>
            <a:ext cx="8272130" cy="3019647"/>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Arial" panose="020B0604020202020204" pitchFamily="34" charset="0"/>
              <a:buChar char="•"/>
            </a:pPr>
            <a:r>
              <a:rPr lang="vi-VN" sz="3600" b="1" dirty="0">
                <a:solidFill>
                  <a:srgbClr val="FF0000"/>
                </a:solidFill>
              </a:rPr>
              <a:t>Đàn chà vá chân đen sẽ không còn nơi ở, không có thức ăn nên có thể bị tuyệt chủng.</a:t>
            </a:r>
          </a:p>
          <a:p>
            <a:pPr marL="1028700" lvl="0" indent="-571500" algn="just">
              <a:spcBef>
                <a:spcPts val="1200"/>
              </a:spcBef>
              <a:buFont typeface="Arial" panose="020B0604020202020204" pitchFamily="34" charset="0"/>
              <a:buChar char="•"/>
            </a:pPr>
            <a:r>
              <a:rPr lang="vi-VN" sz="3600" b="1" dirty="0">
                <a:solidFill>
                  <a:srgbClr val="FF0000"/>
                </a:solidFill>
              </a:rPr>
              <a:t>Các con vật, cây cối cũng mất theo.</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213959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green text on a black background&#10;&#10;Description automatically generated">
            <a:extLst>
              <a:ext uri="{FF2B5EF4-FFF2-40B4-BE49-F238E27FC236}">
                <a16:creationId xmlns:a16="http://schemas.microsoft.com/office/drawing/2014/main" id="{5841B5CA-375F-E900-2B16-267761FA8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109773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5" descr="Ảnh có chứa đồ chơi, LEGO&#10;&#10;Mô tả được tạo tự động">
            <a:extLst>
              <a:ext uri="{FF2B5EF4-FFF2-40B4-BE49-F238E27FC236}">
                <a16:creationId xmlns:a16="http://schemas.microsoft.com/office/drawing/2014/main" id="{1F167550-A24C-C3D0-2894-EAAFA12FB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5" name="Google Shape;1015;p32">
            <a:extLst>
              <a:ext uri="{FF2B5EF4-FFF2-40B4-BE49-F238E27FC236}">
                <a16:creationId xmlns:a16="http://schemas.microsoft.com/office/drawing/2014/main" id="{126313D2-C668-155D-8B33-C48A390222AE}"/>
              </a:ext>
            </a:extLst>
          </p:cNvPr>
          <p:cNvSpPr txBox="1">
            <a:spLocks/>
          </p:cNvSpPr>
          <p:nvPr/>
        </p:nvSpPr>
        <p:spPr>
          <a:xfrm>
            <a:off x="5955030" y="2663190"/>
            <a:ext cx="5452110" cy="213503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5400" b="1">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Tác động của con người đến môi trường và tài nguyên thiên nhiên</a:t>
            </a:r>
            <a:endParaRPr lang="vi-VN"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11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6B2984-BAB1-0A7F-B2D7-0E5D51FE2702}"/>
              </a:ext>
            </a:extLst>
          </p:cNvPr>
          <p:cNvGrpSpPr/>
          <p:nvPr/>
        </p:nvGrpSpPr>
        <p:grpSpPr>
          <a:xfrm>
            <a:off x="148590" y="733768"/>
            <a:ext cx="8709660" cy="5005627"/>
            <a:chOff x="403605" y="1221926"/>
            <a:chExt cx="11998013" cy="2417961"/>
          </a:xfrm>
        </p:grpSpPr>
        <p:sp>
          <p:nvSpPr>
            <p:cNvPr id="5" name="Rectangle: Rounded Corners 8">
              <a:extLst>
                <a:ext uri="{FF2B5EF4-FFF2-40B4-BE49-F238E27FC236}">
                  <a16:creationId xmlns:a16="http://schemas.microsoft.com/office/drawing/2014/main" id="{6976E552-0ED4-836B-A66F-52E5310D1776}"/>
                </a:ext>
              </a:extLst>
            </p:cNvPr>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869FCCD6-F6B1-1433-EEA4-A80E30C8FD7F}"/>
                </a:ext>
              </a:extLst>
            </p:cNvPr>
            <p:cNvSpPr txBox="1"/>
            <p:nvPr/>
          </p:nvSpPr>
          <p:spPr>
            <a:xfrm>
              <a:off x="541712" y="1221926"/>
              <a:ext cx="11618220" cy="2417961"/>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Tài nguyên thiên nhiên có sẵn trong tự nhiên gồm khoáng sản, dầu mỏ, động vật, thực vật, nước, ánh sáng mặt trời, gió,... được con người sử dụng để đáp ứng nhu cầu sống và phát triển. Nếu khai thác, sử dụng quá mức, tài nguyên thiên nhiên sẽ bị cạn kiệt, gây ảnh hưởng đến môi trường.</a:t>
              </a:r>
            </a:p>
          </p:txBody>
        </p:sp>
      </p:grpSp>
    </p:spTree>
    <p:extLst>
      <p:ext uri="{BB962C8B-B14F-4D97-AF65-F5344CB8AC3E}">
        <p14:creationId xmlns:p14="http://schemas.microsoft.com/office/powerpoint/2010/main" val="408840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2907B3-1C8C-3B2A-C6F7-5C88F90ED8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979014" y="1954530"/>
            <a:ext cx="3118897" cy="4796016"/>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B132202-417E-246A-F419-8461002B2DA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41020" y="1825262"/>
            <a:ext cx="3272839" cy="5032738"/>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083B369-6EB7-AA2C-B0D1-D00F1AF6353B}"/>
              </a:ext>
            </a:extLst>
          </p:cNvPr>
          <p:cNvGrpSpPr/>
          <p:nvPr/>
        </p:nvGrpSpPr>
        <p:grpSpPr>
          <a:xfrm>
            <a:off x="2893380" y="530781"/>
            <a:ext cx="3324540" cy="2364827"/>
            <a:chOff x="228101" y="3941544"/>
            <a:chExt cx="2853144" cy="3158820"/>
          </a:xfrm>
        </p:grpSpPr>
        <p:sp>
          <p:nvSpPr>
            <p:cNvPr id="7" name="Speech Bubble: Oval 6">
              <a:extLst>
                <a:ext uri="{FF2B5EF4-FFF2-40B4-BE49-F238E27FC236}">
                  <a16:creationId xmlns:a16="http://schemas.microsoft.com/office/drawing/2014/main" id="{A3D3FA66-7F09-6290-073B-80D2484B9A38}"/>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B9355E2-9744-6FF2-C19D-C3E83046993F}"/>
                </a:ext>
              </a:extLst>
            </p:cNvPr>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nguyên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là</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gì</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kumimoji="0" lang="en-029"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CC65655D-8952-01A3-10AF-0863C5F05201}"/>
              </a:ext>
            </a:extLst>
          </p:cNvPr>
          <p:cNvGrpSpPr/>
          <p:nvPr/>
        </p:nvGrpSpPr>
        <p:grpSpPr>
          <a:xfrm>
            <a:off x="3028950" y="3486863"/>
            <a:ext cx="6320789" cy="3371137"/>
            <a:chOff x="105888" y="3183353"/>
            <a:chExt cx="3948282" cy="4631299"/>
          </a:xfrm>
        </p:grpSpPr>
        <p:sp>
          <p:nvSpPr>
            <p:cNvPr id="10" name="Speech Bubble: Oval 27">
              <a:extLst>
                <a:ext uri="{FF2B5EF4-FFF2-40B4-BE49-F238E27FC236}">
                  <a16:creationId xmlns:a16="http://schemas.microsoft.com/office/drawing/2014/main" id="{3319E598-54FF-CD52-1B25-BCCB27877777}"/>
                </a:ext>
              </a:extLst>
            </p:cNvPr>
            <p:cNvSpPr/>
            <p:nvPr/>
          </p:nvSpPr>
          <p:spPr>
            <a:xfrm>
              <a:off x="252492" y="3245183"/>
              <a:ext cx="3715018" cy="3986361"/>
            </a:xfrm>
            <a:prstGeom prst="wedgeRoundRectCallout">
              <a:avLst>
                <a:gd name="adj1" fmla="val 60507"/>
                <a:gd name="adj2" fmla="val -33585"/>
                <a:gd name="adj3" fmla="val 16667"/>
              </a:avLst>
            </a:prstGeom>
            <a:solidFill>
              <a:srgbClr val="9CE8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BB64F12-39E0-785E-647F-30232DD2DF1D}"/>
                </a:ext>
              </a:extLst>
            </p:cNvPr>
            <p:cNvSpPr txBox="1"/>
            <p:nvPr/>
          </p:nvSpPr>
          <p:spPr>
            <a:xfrm>
              <a:off x="105888" y="3183353"/>
              <a:ext cx="3948282" cy="4631299"/>
            </a:xfrm>
            <a:prstGeom prst="wedgeRoundRectCallou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 nguyên thiên nhiên là những gì có sẵn trong tự nhiên mà con người có thể khai thác, chế biến, sử dụng, phục vụ cuộc sống của con người</a:t>
              </a:r>
              <a:r>
                <a:rPr lang="en-US"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63746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D6E56B-D153-3E98-2110-F00A50025C6B}"/>
              </a:ext>
            </a:extLst>
          </p:cNvPr>
          <p:cNvSpPr txBox="1"/>
          <p:nvPr/>
        </p:nvSpPr>
        <p:spPr>
          <a:xfrm>
            <a:off x="2829431" y="367456"/>
            <a:ext cx="73656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sau</a:t>
            </a:r>
            <a:endPar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id="{6168B604-9B69-B2EB-7E23-4A4220C1C887}"/>
              </a:ext>
            </a:extLst>
          </p:cNvPr>
          <p:cNvGraphicFramePr>
            <a:graphicFrameLocks noGrp="1"/>
          </p:cNvGraphicFramePr>
          <p:nvPr>
            <p:extLst>
              <p:ext uri="{D42A27DB-BD31-4B8C-83A1-F6EECF244321}">
                <p14:modId xmlns:p14="http://schemas.microsoft.com/office/powerpoint/2010/main" val="1324782765"/>
              </p:ext>
            </p:extLst>
          </p:nvPr>
        </p:nvGraphicFramePr>
        <p:xfrm>
          <a:off x="571500" y="1497330"/>
          <a:ext cx="10938510" cy="3764164"/>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996113">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1484197">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Có</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thể</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cạn</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kiệt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Sử</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dụng</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lâu</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dài</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được</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Vai </a:t>
                      </a:r>
                      <a:r>
                        <a:rPr lang="en-US" sz="3600" b="0" kern="100" dirty="0" err="1">
                          <a:solidFill>
                            <a:srgbClr val="002060"/>
                          </a:solidFill>
                          <a:effectLst/>
                          <a:latin typeface="Cambria" panose="02040503050406030204" pitchFamily="18" charset="0"/>
                          <a:ea typeface="Cambria" panose="02040503050406030204" pitchFamily="18" charset="0"/>
                        </a:rPr>
                        <a:t>trò</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với</a:t>
                      </a:r>
                      <a:r>
                        <a:rPr lang="en-US" sz="3600" b="0" kern="100" dirty="0">
                          <a:solidFill>
                            <a:srgbClr val="002060"/>
                          </a:solidFill>
                          <a:effectLst/>
                          <a:latin typeface="Cambria" panose="02040503050406030204" pitchFamily="18" charset="0"/>
                          <a:ea typeface="Cambria" panose="02040503050406030204" pitchFamily="18" charset="0"/>
                        </a:rPr>
                        <a:t> con </a:t>
                      </a:r>
                      <a:r>
                        <a:rPr lang="en-US" sz="3600" b="0" kern="100" dirty="0" err="1">
                          <a:solidFill>
                            <a:srgbClr val="002060"/>
                          </a:solidFill>
                          <a:effectLst/>
                          <a:latin typeface="Cambria" panose="02040503050406030204" pitchFamily="18" charset="0"/>
                          <a:ea typeface="Cambria" panose="02040503050406030204" pitchFamily="18" charset="0"/>
                        </a:rPr>
                        <a:t>người</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1283854">
                <a:tc>
                  <a:txBody>
                    <a:bodyPr/>
                    <a:lstStyle/>
                    <a:p>
                      <a:pPr marL="0" marR="0" algn="ctr">
                        <a:lnSpc>
                          <a:spcPct val="120000"/>
                        </a:lnSpc>
                        <a:spcBef>
                          <a:spcPts val="0"/>
                        </a:spcBef>
                        <a:spcAft>
                          <a:spcPts val="1000"/>
                        </a:spcAft>
                      </a:pPr>
                      <a:r>
                        <a:rPr lang="en-US" sz="3600" b="0" kern="100">
                          <a:solidFill>
                            <a:srgbClr val="002060"/>
                          </a:solidFill>
                          <a:effectLst/>
                          <a:latin typeface="Cambria" panose="02040503050406030204" pitchFamily="18" charset="0"/>
                          <a:ea typeface="Cambria" panose="02040503050406030204" pitchFamily="18" charset="0"/>
                        </a:rPr>
                        <a:t>…..</a:t>
                      </a:r>
                      <a:endParaRPr lang="en-US" sz="2800" b="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Tree>
    <p:extLst>
      <p:ext uri="{BB962C8B-B14F-4D97-AF65-F5344CB8AC3E}">
        <p14:creationId xmlns:p14="http://schemas.microsoft.com/office/powerpoint/2010/main" val="22180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TotalTime>
  <Words>868</Words>
  <Application>Microsoft Office PowerPoint</Application>
  <PresentationFormat>Widescreen</PresentationFormat>
  <Paragraphs>52</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Arial</vt:lpstr>
      <vt:lpstr>Calibri</vt:lpstr>
      <vt:lpstr>Calibri </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 10</dc:creator>
  <cp:lastModifiedBy>Windows 10</cp:lastModifiedBy>
  <cp:revision>4</cp:revision>
  <dcterms:created xsi:type="dcterms:W3CDTF">2025-05-06T07:26:59Z</dcterms:created>
  <dcterms:modified xsi:type="dcterms:W3CDTF">2025-05-06T07:55:47Z</dcterms:modified>
</cp:coreProperties>
</file>