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61" r:id="rId4"/>
    <p:sldId id="283" r:id="rId5"/>
    <p:sldId id="282" r:id="rId6"/>
    <p:sldId id="321" r:id="rId7"/>
    <p:sldId id="331" r:id="rId8"/>
    <p:sldId id="332" r:id="rId9"/>
    <p:sldId id="333" r:id="rId10"/>
    <p:sldId id="324" r:id="rId11"/>
    <p:sldId id="325" r:id="rId12"/>
    <p:sldId id="334" r:id="rId13"/>
    <p:sldId id="335" r:id="rId14"/>
    <p:sldId id="336" r:id="rId15"/>
    <p:sldId id="337" r:id="rId16"/>
    <p:sldId id="3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552D3-12EE-4BE9-A472-3BB3CCBF8B4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262CF-8BCC-40FC-974E-7475A17BF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6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3E1E-43E6-E528-C9E7-A6A00E1E6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C45FCB-3290-C1DF-A0EB-18A6F2165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670D5-9CE7-988D-7168-29245188A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4354-7164-4B2C-B64D-9775EBFFF56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178FF-1E0B-E141-8EB8-0D4610D6C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F09FF-8E25-D206-0B4D-F1B227A4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1AF3-44A1-4A37-A298-18CD66C9E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79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C2FB1-1E4A-24E6-904A-C977ECAE7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8E6F3-92A9-68EB-1C85-ED4CD3155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BD27C-E062-2BAF-1D84-1918FDF53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4354-7164-4B2C-B64D-9775EBFFF56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A1C3D-5D17-BA47-1E23-90211EF47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0A86E-B64E-DCC5-AED4-14CDCE8E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1AF3-44A1-4A37-A298-18CD66C9E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5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B7C267-3D81-EF1E-2F97-5B74283AC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F48E7-BABA-1E4E-7680-D6FFC3CBA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6B1BA-3022-4736-9EAF-90869D64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4354-7164-4B2C-B64D-9775EBFFF56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07EAE-D1A6-39A7-FF1C-E204EB746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0D402-3381-142E-C325-A2C690F2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1AF3-44A1-4A37-A298-18CD66C9E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C2018-21B9-B0D4-E029-B5B57F79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F8991-6108-6CCF-EDF3-2F59B57DE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20820-48A3-D69D-4DC4-63A72DAB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4354-7164-4B2C-B64D-9775EBFFF56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CA5E5-4E52-07C6-74F0-9447BF4CE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BBEAC-E3AB-A673-6159-EAF76D9B6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1AF3-44A1-4A37-A298-18CD66C9E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63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EDFF-953F-D526-D155-C6558826D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FA428-2D36-980E-EA15-6E62253B9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DADCB-CD12-43A1-D4C1-69B6E3E5F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4354-7164-4B2C-B64D-9775EBFFF56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D11AB-B999-DAE5-10AA-E2E47FFF8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58B00-5538-B8A6-74AD-8EF7EDFB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1AF3-44A1-4A37-A298-18CD66C9E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38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6B720-CCC4-B861-D98D-480CB16E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ED93C-23D3-B9A8-E6A6-9157D6EF2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836F4-BED7-7913-F9E0-7AAD72EC9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C1DB2-2CBD-037A-268B-3E2084CD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4354-7164-4B2C-B64D-9775EBFFF56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BD3BF-1110-DEA0-7B5E-9EC11556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5C7BF-E962-3907-BBDD-896A0556F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1AF3-44A1-4A37-A298-18CD66C9E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6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145DF-40B3-1C37-19BB-45AA20A1F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3D11C-FDC1-EB5A-8165-AF337D880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2DF88B-B90A-DDB9-5A83-6DEC881CC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3BAFE-E331-DBA0-5594-7D19CCD93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BD4BE5-B2C1-EED1-E4D1-9AF98FD10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E3B4B-9F40-74A6-4ABA-517470BCA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4354-7164-4B2C-B64D-9775EBFFF56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5A5659-02BC-4E08-05B5-F4A6071C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40A6F-ECCE-2DC0-A1C4-1F3E6C13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1AF3-44A1-4A37-A298-18CD66C9E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2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03C09-E709-3647-9DB0-887B3A2E3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77A877-35E3-127E-E5B9-2F03330A3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4354-7164-4B2C-B64D-9775EBFFF56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8B8B2-541E-9574-71B7-4D5BE0CDC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E07AB-880E-B06C-C177-C21CDAEFE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1AF3-44A1-4A37-A298-18CD66C9E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5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AACF08-44EB-0FB3-10A5-AD482FB9E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4354-7164-4B2C-B64D-9775EBFFF56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5CECFE-CFF0-9117-EBA6-A05F71B72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13669-1138-6827-DEBB-FB52BA89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1AF3-44A1-4A37-A298-18CD66C9E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04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19923-4370-7B42-43E0-75E899DAF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5C948-4BB2-F512-48BE-FD408C751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7B796-EEEC-E9CD-5966-6256C6CA4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147350-5F97-4973-02C0-F70F7189F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4354-7164-4B2C-B64D-9775EBFFF56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03AE8-AD42-17F8-7759-BD039065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EE5EB-A2AE-D67D-DB0A-6FB00B84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1AF3-44A1-4A37-A298-18CD66C9E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0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0524B-AFDD-5BB9-70E6-B698973A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F0524D-717B-2243-394E-0475152DBC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19517-5E79-1654-AB7F-D293FAEC3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7ABB8-32B4-584F-1C89-2F9B6F19F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4354-7164-4B2C-B64D-9775EBFFF56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52F59-D4B4-7CD1-7934-B7C49CB9F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0B2D2-8821-5684-EC5E-16C6CB8B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1AF3-44A1-4A37-A298-18CD66C9E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55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C1DE0D-5B6D-D365-8978-A7088E303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BC0D4-4210-9239-3C75-68385A366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902B1-D569-7656-8D26-F4CBD525E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B54354-7164-4B2C-B64D-9775EBFFF56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33B8C-335F-5755-CD8B-B6B3C2D70D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0C9C6-8AF2-6CF4-C757-B17744333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741AF3-44A1-4A37-A298-18CD66C9E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9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899342B-ED7D-81F1-A405-81D05C3F15EF}"/>
              </a:ext>
            </a:extLst>
          </p:cNvPr>
          <p:cNvSpPr/>
          <p:nvPr/>
        </p:nvSpPr>
        <p:spPr>
          <a:xfrm>
            <a:off x="1472334" y="113403"/>
            <a:ext cx="10139322" cy="5437238"/>
          </a:xfrm>
          <a:prstGeom prst="cloud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2E29103C-BB7B-54F9-BAC0-0D348CEDF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32" b="92924" l="5957" r="30647">
                        <a14:foregroundMark x1="16388" y1="54509" x2="18976" y2="57218"/>
                        <a14:foregroundMark x1="19353" y1="72422" x2="20485" y2="68864"/>
                        <a14:foregroundMark x1="17332" y1="52932" x2="17439" y2="52932"/>
                        <a14:foregroundMark x1="14367" y1="68864" x2="17251" y2="74565"/>
                        <a14:foregroundMark x1="17251" y1="74565" x2="17251" y2="74565"/>
                        <a14:foregroundMark x1="19057" y1="68864" x2="20863" y2="70279"/>
                        <a14:foregroundMark x1="21267" y1="67287" x2="17332" y2="70724"/>
                        <a14:foregroundMark x1="13423" y1="70441" x2="14555" y2="71290"/>
                        <a14:foregroundMark x1="14744" y1="72018" x2="16577" y2="72422"/>
                        <a14:foregroundMark x1="17143" y1="67004" x2="14852" y2="72867"/>
                        <a14:foregroundMark x1="5957" y1="71735" x2="7601" y2="73878"/>
                        <a14:foregroundMark x1="15526" y1="87909" x2="16954" y2="87909"/>
                        <a14:foregroundMark x1="20404" y1="92924" x2="20404" y2="91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" t="51703" r="66396" b="3260"/>
          <a:stretch/>
        </p:blipFill>
        <p:spPr>
          <a:xfrm>
            <a:off x="-76037" y="2444550"/>
            <a:ext cx="4587117" cy="46952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AE96405-D030-85A7-9496-E5A154EDD8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92000" y="4021911"/>
            <a:ext cx="3918604" cy="2836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ED1719-17D7-5631-5C13-321E794125DD}"/>
              </a:ext>
            </a:extLst>
          </p:cNvPr>
          <p:cNvSpPr txBox="1"/>
          <p:nvPr/>
        </p:nvSpPr>
        <p:spPr>
          <a:xfrm>
            <a:off x="3586480" y="1885573"/>
            <a:ext cx="1847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8800" dirty="0">
              <a:ln w="561975">
                <a:solidFill>
                  <a:schemeClr val="bg1"/>
                </a:solidFill>
              </a:ln>
              <a:gradFill>
                <a:gsLst>
                  <a:gs pos="57000">
                    <a:srgbClr val="FF0066"/>
                  </a:gs>
                  <a:gs pos="59000">
                    <a:srgbClr val="FFCC66"/>
                  </a:gs>
                </a:gsLst>
                <a:lin ang="5400000" scaled="1"/>
              </a:gradFill>
              <a:effectLst>
                <a:outerShdw dist="38100" dir="5400000" algn="t" rotWithShape="0">
                  <a:prstClr val="black"/>
                </a:outerShdw>
              </a:effectLst>
              <a:latin typeface="#9Slide07 IcielPony" panose="02000000000000000000" pitchFamily="2" charset="-9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19B98-AD1B-1C27-98D1-9776F63DA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162" y="1742318"/>
            <a:ext cx="5310076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26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52435 0.002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0504" y="3954214"/>
            <a:ext cx="1183522" cy="2615518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530504" y="3316942"/>
            <a:ext cx="981045" cy="739462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201099">
            <a:off x="11188222" y="4325186"/>
            <a:ext cx="496201" cy="50121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06400" y="5639684"/>
            <a:ext cx="1307625" cy="930049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628084" y="5703526"/>
            <a:ext cx="935833" cy="922965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1715897">
            <a:off x="10872066" y="5294271"/>
            <a:ext cx="539028" cy="1585375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490076">
            <a:off x="10170972" y="5511264"/>
            <a:ext cx="2610667" cy="1856837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558072">
            <a:off x="11651849" y="5986145"/>
            <a:ext cx="630211" cy="185356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83946" y="1170506"/>
            <a:ext cx="10803861" cy="4164721"/>
            <a:chOff x="1025918" y="1755759"/>
            <a:chExt cx="15650216" cy="6247081"/>
          </a:xfrm>
        </p:grpSpPr>
        <p:grpSp>
          <p:nvGrpSpPr>
            <p:cNvPr id="4" name="Group 4"/>
            <p:cNvGrpSpPr/>
            <p:nvPr/>
          </p:nvGrpSpPr>
          <p:grpSpPr>
            <a:xfrm>
              <a:off x="2097549" y="2255357"/>
              <a:ext cx="14239013" cy="5747483"/>
              <a:chOff x="0" y="0"/>
              <a:chExt cx="3027853" cy="15137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027853" cy="1513740"/>
              </a:xfrm>
              <a:custGeom>
                <a:avLst/>
                <a:gdLst/>
                <a:ahLst/>
                <a:cxnLst/>
                <a:rect l="l" t="t" r="r" b="b"/>
                <a:pathLst>
                  <a:path w="3027853" h="1513740">
                    <a:moveTo>
                      <a:pt x="34345" y="0"/>
                    </a:moveTo>
                    <a:lnTo>
                      <a:pt x="2993508" y="0"/>
                    </a:lnTo>
                    <a:cubicBezTo>
                      <a:pt x="3002617" y="0"/>
                      <a:pt x="3011352" y="3618"/>
                      <a:pt x="3017793" y="10059"/>
                    </a:cubicBezTo>
                    <a:cubicBezTo>
                      <a:pt x="3024234" y="16500"/>
                      <a:pt x="3027853" y="25236"/>
                      <a:pt x="3027853" y="34345"/>
                    </a:cubicBezTo>
                    <a:lnTo>
                      <a:pt x="3027853" y="1479396"/>
                    </a:lnTo>
                    <a:cubicBezTo>
                      <a:pt x="3027853" y="1488504"/>
                      <a:pt x="3024234" y="1497240"/>
                      <a:pt x="3017793" y="1503681"/>
                    </a:cubicBezTo>
                    <a:cubicBezTo>
                      <a:pt x="3011352" y="1510122"/>
                      <a:pt x="3002617" y="1513740"/>
                      <a:pt x="2993508" y="1513740"/>
                    </a:cubicBezTo>
                    <a:lnTo>
                      <a:pt x="34345" y="1513740"/>
                    </a:lnTo>
                    <a:cubicBezTo>
                      <a:pt x="25236" y="1513740"/>
                      <a:pt x="16500" y="1510122"/>
                      <a:pt x="10059" y="1503681"/>
                    </a:cubicBezTo>
                    <a:cubicBezTo>
                      <a:pt x="3618" y="1497240"/>
                      <a:pt x="0" y="1488504"/>
                      <a:pt x="0" y="1479396"/>
                    </a:cubicBezTo>
                    <a:lnTo>
                      <a:pt x="0" y="34345"/>
                    </a:lnTo>
                    <a:cubicBezTo>
                      <a:pt x="0" y="25236"/>
                      <a:pt x="3618" y="16500"/>
                      <a:pt x="10059" y="10059"/>
                    </a:cubicBezTo>
                    <a:cubicBezTo>
                      <a:pt x="16500" y="3618"/>
                      <a:pt x="25236" y="0"/>
                      <a:pt x="34345" y="0"/>
                    </a:cubicBezTo>
                    <a:close/>
                  </a:path>
                </a:pathLst>
              </a:custGeom>
              <a:solidFill>
                <a:srgbClr val="FFDC96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267323" y="2102957"/>
              <a:ext cx="14408811" cy="5744912"/>
              <a:chOff x="0" y="0"/>
              <a:chExt cx="3063959" cy="151306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63959" cy="1513063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513063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479124"/>
                    </a:lnTo>
                    <a:cubicBezTo>
                      <a:pt x="3063959" y="1497868"/>
                      <a:pt x="3048764" y="1513063"/>
                      <a:pt x="3030020" y="1513063"/>
                    </a:cubicBezTo>
                    <a:lnTo>
                      <a:pt x="33940" y="1513063"/>
                    </a:lnTo>
                    <a:cubicBezTo>
                      <a:pt x="15195" y="1513063"/>
                      <a:pt x="0" y="1497868"/>
                      <a:pt x="0" y="1479124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9807132">
              <a:off x="1025918" y="1755759"/>
              <a:ext cx="3606824" cy="1023027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5" y="0"/>
                  </a:lnTo>
                  <a:lnTo>
                    <a:pt x="3606825" y="1023026"/>
                  </a:lnTo>
                  <a:lnTo>
                    <a:pt x="0" y="1023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47764" y="252280"/>
            <a:ext cx="516153" cy="343241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5800" y="984502"/>
            <a:ext cx="407605" cy="30944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255844" y="423901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807B1A-5024-DD8F-CE28-6AE3A7E12E6B}"/>
              </a:ext>
            </a:extLst>
          </p:cNvPr>
          <p:cNvSpPr txBox="1">
            <a:spLocks/>
          </p:cNvSpPr>
          <p:nvPr/>
        </p:nvSpPr>
        <p:spPr>
          <a:xfrm>
            <a:off x="1376855" y="2715977"/>
            <a:ext cx="9911255" cy="1350975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609630">
              <a:lnSpc>
                <a:spcPct val="100000"/>
              </a:lnSpc>
            </a:pPr>
            <a:r>
              <a:rPr lang="vi-VN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2. Ôn tập về chủ đề Con người và sức khoẻ.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9136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B09A73-C31D-E53E-9841-82A480A468D4}"/>
              </a:ext>
            </a:extLst>
          </p:cNvPr>
          <p:cNvSpPr/>
          <p:nvPr/>
        </p:nvSpPr>
        <p:spPr>
          <a:xfrm>
            <a:off x="462455" y="283779"/>
            <a:ext cx="11151476" cy="63692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artoon of kids at desks&#10;&#10;Description automatically generated">
            <a:extLst>
              <a:ext uri="{FF2B5EF4-FFF2-40B4-BE49-F238E27FC236}">
                <a16:creationId xmlns:a16="http://schemas.microsoft.com/office/drawing/2014/main" id="{C88C8C49-3A89-B440-A57A-20AC72E93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9" y="3242294"/>
            <a:ext cx="4787981" cy="249024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6F0AF88-D165-14B1-B46A-F0FC68DDFDCC}"/>
              </a:ext>
            </a:extLst>
          </p:cNvPr>
          <p:cNvSpPr/>
          <p:nvPr/>
        </p:nvSpPr>
        <p:spPr>
          <a:xfrm>
            <a:off x="5598160" y="1158240"/>
            <a:ext cx="5913120" cy="4775200"/>
          </a:xfrm>
          <a:prstGeom prst="wedgeRoundRectCallout">
            <a:avLst>
              <a:gd name="adj1" fmla="val -61222"/>
              <a:gd name="adj2" fmla="val 386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Trong mỗi gia đình, sự sinh sản có ý nghĩa gì?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Em có biết mẹ mang thai bao lâu, em bé ra đời?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Sự phát triển của con người được chia làm mấy giai đoạn?</a:t>
            </a:r>
          </a:p>
        </p:txBody>
      </p:sp>
    </p:spTree>
    <p:extLst>
      <p:ext uri="{BB962C8B-B14F-4D97-AF65-F5344CB8AC3E}">
        <p14:creationId xmlns:p14="http://schemas.microsoft.com/office/powerpoint/2010/main" val="2923334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D2EF85-70B7-799F-2710-AC0FADDBE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2A6892-83D6-D64E-0B8A-FE45FA88A367}"/>
              </a:ext>
            </a:extLst>
          </p:cNvPr>
          <p:cNvSpPr txBox="1"/>
          <p:nvPr/>
        </p:nvSpPr>
        <p:spPr>
          <a:xfrm>
            <a:off x="3431933" y="421303"/>
            <a:ext cx="6931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Trong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F97801-2B17-3360-4B5C-34A4489A9F3F}"/>
              </a:ext>
            </a:extLst>
          </p:cNvPr>
          <p:cNvGrpSpPr/>
          <p:nvPr/>
        </p:nvGrpSpPr>
        <p:grpSpPr>
          <a:xfrm>
            <a:off x="4177212" y="2367280"/>
            <a:ext cx="7306491" cy="3921760"/>
            <a:chOff x="4177212" y="2367280"/>
            <a:chExt cx="7306491" cy="35276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FDB9FE-EEBB-8E5F-D9AF-292FB8894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6B4AE3-45DF-9630-90C9-0DA95B9292BD}"/>
                </a:ext>
              </a:extLst>
            </p:cNvPr>
            <p:cNvSpPr txBox="1"/>
            <p:nvPr/>
          </p:nvSpPr>
          <p:spPr>
            <a:xfrm>
              <a:off x="5242603" y="3156857"/>
              <a:ext cx="527299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Nhờ có sự sinh sản mà có sự tiếp nối của các thế hệ trong mỗi gia đình, dòng họ.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69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E5DABF-D8CF-35B4-8AFE-1562B05A5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C081F6-4D30-4AF8-2114-8C47A2B7A462}"/>
              </a:ext>
            </a:extLst>
          </p:cNvPr>
          <p:cNvSpPr txBox="1"/>
          <p:nvPr/>
        </p:nvSpPr>
        <p:spPr>
          <a:xfrm>
            <a:off x="3431933" y="421303"/>
            <a:ext cx="7378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Em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2F0371-6C40-362A-0C99-D0842D5C6CB0}"/>
              </a:ext>
            </a:extLst>
          </p:cNvPr>
          <p:cNvGrpSpPr/>
          <p:nvPr/>
        </p:nvGrpSpPr>
        <p:grpSpPr>
          <a:xfrm>
            <a:off x="4177212" y="2367280"/>
            <a:ext cx="7306491" cy="3921760"/>
            <a:chOff x="4177212" y="2367280"/>
            <a:chExt cx="7306491" cy="35276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64011D-93B1-EC44-1416-90F45C889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884F25-ED39-FA63-F855-78C96CD4D15C}"/>
                </a:ext>
              </a:extLst>
            </p:cNvPr>
            <p:cNvSpPr txBox="1"/>
            <p:nvPr/>
          </p:nvSpPr>
          <p:spPr>
            <a:xfrm>
              <a:off x="5242603" y="3156857"/>
              <a:ext cx="5272997" cy="191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bé được sinh ra sau khoảng 9 tháng ở trong bụng mẹ.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261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D9C818-99AB-B8B3-3CAF-B5CCBFDC0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C5D86-2615-5774-45AF-7A70A97D3D93}"/>
              </a:ext>
            </a:extLst>
          </p:cNvPr>
          <p:cNvSpPr txBox="1"/>
          <p:nvPr/>
        </p:nvSpPr>
        <p:spPr>
          <a:xfrm>
            <a:off x="3411613" y="461943"/>
            <a:ext cx="7378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Sự phát triển của con người được chia làm mấy giai đoạn?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AF3301-E0B0-6050-53A0-117BD9AF1172}"/>
              </a:ext>
            </a:extLst>
          </p:cNvPr>
          <p:cNvGrpSpPr/>
          <p:nvPr/>
        </p:nvGrpSpPr>
        <p:grpSpPr>
          <a:xfrm>
            <a:off x="3749040" y="2367280"/>
            <a:ext cx="8188960" cy="4348480"/>
            <a:chOff x="4177212" y="2367280"/>
            <a:chExt cx="7306491" cy="35276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ABEE8A-B5CD-4851-67B0-E0B4CC00E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A43238-A868-C3FD-F5C9-EB3368AF2FC9}"/>
                </a:ext>
              </a:extLst>
            </p:cNvPr>
            <p:cNvSpPr txBox="1"/>
            <p:nvPr/>
          </p:nvSpPr>
          <p:spPr>
            <a:xfrm>
              <a:off x="4793641" y="3156857"/>
              <a:ext cx="6055504" cy="2574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 phát triển của con người được chia làm 4 giai đoạn chính: Tuổi ấu thơ, tuổi vị thành niên, tuổi trưởng thành, tuổi già.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CB3F3F-53EA-2C4D-1DBB-331DE80A4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7BB7A1-1CAC-F050-55C8-AAC61B073E4D}"/>
              </a:ext>
            </a:extLst>
          </p:cNvPr>
          <p:cNvSpPr txBox="1"/>
          <p:nvPr/>
        </p:nvSpPr>
        <p:spPr>
          <a:xfrm>
            <a:off x="3431933" y="533063"/>
            <a:ext cx="737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429E90-99C5-8B55-7087-6D044DFC7555}"/>
              </a:ext>
            </a:extLst>
          </p:cNvPr>
          <p:cNvGrpSpPr/>
          <p:nvPr/>
        </p:nvGrpSpPr>
        <p:grpSpPr>
          <a:xfrm>
            <a:off x="4177212" y="2367280"/>
            <a:ext cx="7306491" cy="3921760"/>
            <a:chOff x="4177212" y="2367280"/>
            <a:chExt cx="7306491" cy="35276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E2D3AC-455B-1AE3-EE06-1C630D2DD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860F1D-B5F5-D387-0D13-3377C27A5AA9}"/>
                </a:ext>
              </a:extLst>
            </p:cNvPr>
            <p:cNvSpPr txBox="1"/>
            <p:nvPr/>
          </p:nvSpPr>
          <p:spPr>
            <a:xfrm>
              <a:off x="5242603" y="3156857"/>
              <a:ext cx="5272997" cy="191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Giai đoạn tuổi vị thành niên, vì dựa vào tuổi. (11 tuổi)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57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>
            <a:extLst>
              <a:ext uri="{FF2B5EF4-FFF2-40B4-BE49-F238E27FC236}">
                <a16:creationId xmlns:a16="http://schemas.microsoft.com/office/drawing/2014/main" id="{71FFA353-62A0-9981-5541-7159F35D4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687247" y="1690688"/>
            <a:ext cx="2615902" cy="69066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763B0B-F404-8F99-E488-50A53E265C34}"/>
              </a:ext>
            </a:extLst>
          </p:cNvPr>
          <p:cNvGrpSpPr/>
          <p:nvPr/>
        </p:nvGrpSpPr>
        <p:grpSpPr>
          <a:xfrm>
            <a:off x="1564641" y="648783"/>
            <a:ext cx="7071956" cy="4518529"/>
            <a:chOff x="2540775" y="648783"/>
            <a:chExt cx="6095821" cy="4518529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88F3950A-9E0E-1A6C-21F5-146AB569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540775" y="648783"/>
              <a:ext cx="6095821" cy="451852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D1412F-FA3B-082D-4C50-B2209908EA44}"/>
                </a:ext>
              </a:extLst>
            </p:cNvPr>
            <p:cNvSpPr txBox="1"/>
            <p:nvPr/>
          </p:nvSpPr>
          <p:spPr>
            <a:xfrm>
              <a:off x="2935368" y="1200519"/>
              <a:ext cx="5324135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ề 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tiếp tục ôn tập các nội dung kiến thức đã học trong chủ đề Vi khuẩn và chủ đề Con người và sức khoẻ.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01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>
            <a:extLst>
              <a:ext uri="{FF2B5EF4-FFF2-40B4-BE49-F238E27FC236}">
                <a16:creationId xmlns:a16="http://schemas.microsoft.com/office/drawing/2014/main" id="{65D880D5-1D82-80A3-7E68-6C50FBCBA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34945" y="309258"/>
            <a:ext cx="6566139" cy="4858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8BE16-21F3-9835-B7C1-7F9DCAE60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895" y="1689800"/>
            <a:ext cx="587095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>
            <a:extLst>
              <a:ext uri="{FF2B5EF4-FFF2-40B4-BE49-F238E27FC236}">
                <a16:creationId xmlns:a16="http://schemas.microsoft.com/office/drawing/2014/main" id="{65D880D5-1D82-80A3-7E68-6C50FBCBA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40584" y="309258"/>
            <a:ext cx="6554860" cy="4858942"/>
          </a:xfrm>
          <a:prstGeom prst="rect">
            <a:avLst/>
          </a:prstGeom>
        </p:spPr>
      </p:pic>
      <p:pic>
        <p:nvPicPr>
          <p:cNvPr id="4" name="Picture 3" descr="A green and red letters&#10;&#10;Description automatically generated">
            <a:extLst>
              <a:ext uri="{FF2B5EF4-FFF2-40B4-BE49-F238E27FC236}">
                <a16:creationId xmlns:a16="http://schemas.microsoft.com/office/drawing/2014/main" id="{1B3D56B0-4BF4-B129-630A-2D47B1733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79" y="2169861"/>
            <a:ext cx="5768373" cy="153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0504" y="3954214"/>
            <a:ext cx="1183522" cy="2615518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530504" y="3316942"/>
            <a:ext cx="981045" cy="739462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-1201099">
            <a:off x="11188222" y="4325186"/>
            <a:ext cx="496201" cy="50121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06400" y="5639684"/>
            <a:ext cx="1307625" cy="930049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628084" y="5703526"/>
            <a:ext cx="935833" cy="922965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715897">
            <a:off x="10872066" y="5294271"/>
            <a:ext cx="539028" cy="1585375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 rot="-490076">
            <a:off x="10170972" y="5511264"/>
            <a:ext cx="2610667" cy="1856837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rot="-558072">
            <a:off x="11651849" y="5986145"/>
            <a:ext cx="630211" cy="185356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83946" y="1170506"/>
            <a:ext cx="10433477" cy="4164721"/>
            <a:chOff x="1025918" y="1755759"/>
            <a:chExt cx="15650216" cy="6247081"/>
          </a:xfrm>
        </p:grpSpPr>
        <p:grpSp>
          <p:nvGrpSpPr>
            <p:cNvPr id="4" name="Group 4"/>
            <p:cNvGrpSpPr/>
            <p:nvPr/>
          </p:nvGrpSpPr>
          <p:grpSpPr>
            <a:xfrm>
              <a:off x="2097549" y="2255357"/>
              <a:ext cx="14239013" cy="5747483"/>
              <a:chOff x="0" y="0"/>
              <a:chExt cx="3027853" cy="15137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027853" cy="1513740"/>
              </a:xfrm>
              <a:custGeom>
                <a:avLst/>
                <a:gdLst/>
                <a:ahLst/>
                <a:cxnLst/>
                <a:rect l="l" t="t" r="r" b="b"/>
                <a:pathLst>
                  <a:path w="3027853" h="1513740">
                    <a:moveTo>
                      <a:pt x="34345" y="0"/>
                    </a:moveTo>
                    <a:lnTo>
                      <a:pt x="2993508" y="0"/>
                    </a:lnTo>
                    <a:cubicBezTo>
                      <a:pt x="3002617" y="0"/>
                      <a:pt x="3011352" y="3618"/>
                      <a:pt x="3017793" y="10059"/>
                    </a:cubicBezTo>
                    <a:cubicBezTo>
                      <a:pt x="3024234" y="16500"/>
                      <a:pt x="3027853" y="25236"/>
                      <a:pt x="3027853" y="34345"/>
                    </a:cubicBezTo>
                    <a:lnTo>
                      <a:pt x="3027853" y="1479396"/>
                    </a:lnTo>
                    <a:cubicBezTo>
                      <a:pt x="3027853" y="1488504"/>
                      <a:pt x="3024234" y="1497240"/>
                      <a:pt x="3017793" y="1503681"/>
                    </a:cubicBezTo>
                    <a:cubicBezTo>
                      <a:pt x="3011352" y="1510122"/>
                      <a:pt x="3002617" y="1513740"/>
                      <a:pt x="2993508" y="1513740"/>
                    </a:cubicBezTo>
                    <a:lnTo>
                      <a:pt x="34345" y="1513740"/>
                    </a:lnTo>
                    <a:cubicBezTo>
                      <a:pt x="25236" y="1513740"/>
                      <a:pt x="16500" y="1510122"/>
                      <a:pt x="10059" y="1503681"/>
                    </a:cubicBezTo>
                    <a:cubicBezTo>
                      <a:pt x="3618" y="1497240"/>
                      <a:pt x="0" y="1488504"/>
                      <a:pt x="0" y="1479396"/>
                    </a:cubicBezTo>
                    <a:lnTo>
                      <a:pt x="0" y="34345"/>
                    </a:lnTo>
                    <a:cubicBezTo>
                      <a:pt x="0" y="25236"/>
                      <a:pt x="3618" y="16500"/>
                      <a:pt x="10059" y="10059"/>
                    </a:cubicBezTo>
                    <a:cubicBezTo>
                      <a:pt x="16500" y="3618"/>
                      <a:pt x="25236" y="0"/>
                      <a:pt x="34345" y="0"/>
                    </a:cubicBezTo>
                    <a:close/>
                  </a:path>
                </a:pathLst>
              </a:custGeom>
              <a:solidFill>
                <a:srgbClr val="FFDC96"/>
              </a:solidFill>
            </p:spPr>
            <p:txBody>
              <a:bodyPr/>
              <a:lstStyle/>
              <a:p>
                <a:pPr defTabSz="609630"/>
                <a:endParaRPr lang="vi-VN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267323" y="2102957"/>
              <a:ext cx="14408811" cy="5744912"/>
              <a:chOff x="0" y="0"/>
              <a:chExt cx="3063959" cy="151306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63959" cy="1513063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513063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479124"/>
                    </a:lnTo>
                    <a:cubicBezTo>
                      <a:pt x="3063959" y="1497868"/>
                      <a:pt x="3048764" y="1513063"/>
                      <a:pt x="3030020" y="1513063"/>
                    </a:cubicBezTo>
                    <a:lnTo>
                      <a:pt x="33940" y="1513063"/>
                    </a:lnTo>
                    <a:cubicBezTo>
                      <a:pt x="15195" y="1513063"/>
                      <a:pt x="0" y="1497868"/>
                      <a:pt x="0" y="1479124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>
                <a:noFill/>
              </a:ln>
            </p:spPr>
            <p:txBody>
              <a:bodyPr/>
              <a:lstStyle/>
              <a:p>
                <a:pPr defTabSz="609630"/>
                <a:endParaRPr lang="vi-VN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9807132">
              <a:off x="1025918" y="1755759"/>
              <a:ext cx="3606824" cy="1023027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5" y="0"/>
                  </a:lnTo>
                  <a:lnTo>
                    <a:pt x="3606825" y="1023026"/>
                  </a:lnTo>
                  <a:lnTo>
                    <a:pt x="0" y="1023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47764" y="252280"/>
            <a:ext cx="516153" cy="343241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5800" y="984502"/>
            <a:ext cx="407605" cy="30944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255844" y="423901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807B1A-5024-DD8F-CE28-6AE3A7E12E6B}"/>
              </a:ext>
            </a:extLst>
          </p:cNvPr>
          <p:cNvSpPr txBox="1">
            <a:spLocks/>
          </p:cNvSpPr>
          <p:nvPr/>
        </p:nvSpPr>
        <p:spPr>
          <a:xfrm>
            <a:off x="1886220" y="2715977"/>
            <a:ext cx="8792290" cy="1350975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630">
              <a:lnSpc>
                <a:spcPct val="100000"/>
              </a:lnSpc>
            </a:pPr>
            <a:r>
              <a:rPr lang="vi-VN" sz="9200" b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1. Ôn tập về chủ đề Vi khuẩn.</a:t>
            </a:r>
          </a:p>
        </p:txBody>
      </p:sp>
    </p:spTree>
    <p:extLst>
      <p:ext uri="{BB962C8B-B14F-4D97-AF65-F5344CB8AC3E}">
        <p14:creationId xmlns:p14="http://schemas.microsoft.com/office/powerpoint/2010/main" val="3565643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B09A73-C31D-E53E-9841-82A480A468D4}"/>
              </a:ext>
            </a:extLst>
          </p:cNvPr>
          <p:cNvSpPr/>
          <p:nvPr/>
        </p:nvSpPr>
        <p:spPr>
          <a:xfrm>
            <a:off x="462455" y="283779"/>
            <a:ext cx="11151476" cy="63692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rtoon of kids at desks&#10;&#10;Description automatically generated">
            <a:extLst>
              <a:ext uri="{FF2B5EF4-FFF2-40B4-BE49-F238E27FC236}">
                <a16:creationId xmlns:a16="http://schemas.microsoft.com/office/drawing/2014/main" id="{C88C8C49-3A89-B440-A57A-20AC72E93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9" y="3242294"/>
            <a:ext cx="4787981" cy="249024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6F0AF88-D165-14B1-B46A-F0FC68DDFDCC}"/>
              </a:ext>
            </a:extLst>
          </p:cNvPr>
          <p:cNvSpPr/>
          <p:nvPr/>
        </p:nvSpPr>
        <p:spPr>
          <a:xfrm>
            <a:off x="5598160" y="1158240"/>
            <a:ext cx="5913120" cy="4775200"/>
          </a:xfrm>
          <a:prstGeom prst="wedgeRoundRectCallout">
            <a:avLst>
              <a:gd name="adj1" fmla="val -61222"/>
              <a:gd name="adj2" fmla="val 386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Vi khuẩn có kích như thế nào?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Để quan sát về vi khuẩn ta cần dùng dụng cụ nào?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những nơi vi khuẩn có thể sống?</a:t>
            </a:r>
          </a:p>
        </p:txBody>
      </p:sp>
    </p:spTree>
    <p:extLst>
      <p:ext uri="{BB962C8B-B14F-4D97-AF65-F5344CB8AC3E}">
        <p14:creationId xmlns:p14="http://schemas.microsoft.com/office/powerpoint/2010/main" val="52916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BA088-7BCD-41D9-B637-8AFB0B4C4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394" y1="15449" x2="5349" y2="40226"/>
                        <a14:foregroundMark x1="25690" y1="3981" x2="65349" y2="3387"/>
                        <a14:foregroundMark x1="93083" y1="2971" x2="94787" y2="40582"/>
                        <a14:foregroundMark x1="97513" y1="89721" x2="97513" y2="89721"/>
                        <a14:foregroundMark x1="98739" y1="94058" x2="94310" y2="85146"/>
                        <a14:foregroundMark x1="97036" y1="84373" x2="98739" y2="71717"/>
                        <a14:foregroundMark x1="99319" y1="68330" x2="98194" y2="55674"/>
                        <a14:foregroundMark x1="92845" y1="51277" x2="99216" y2="44563"/>
                        <a14:foregroundMark x1="88756" y1="34284" x2="90119" y2="8734"/>
                        <a14:foregroundMark x1="85009" y1="5169" x2="94106" y2="7308"/>
                        <a14:foregroundMark x1="97956" y1="3565" x2="98637" y2="26738"/>
                        <a14:foregroundMark x1="83066" y1="3387" x2="66576" y2="5526"/>
                        <a14:foregroundMark x1="68075" y1="9091" x2="68075" y2="9091"/>
                        <a14:foregroundMark x1="73765" y1="10279" x2="68859" y2="10101"/>
                        <a14:foregroundMark x1="55332" y1="10279" x2="46235" y2="7903"/>
                        <a14:foregroundMark x1="33288" y1="8913" x2="24770" y2="8497"/>
                        <a14:foregroundMark x1="19761" y1="4753" x2="8279" y2="8497"/>
                        <a14:foregroundMark x1="12845" y1="18241" x2="7836" y2="49495"/>
                        <a14:foregroundMark x1="2147" y1="75460" x2="2147" y2="92692"/>
                        <a14:foregroundMark x1="2044" y1="41771" x2="3407" y2="61973"/>
                        <a14:foregroundMark x1="3407" y1="81996" x2="4429" y2="99049"/>
                        <a14:foregroundMark x1="6235" y1="4753" x2="2044" y2="27926"/>
                        <a14:backgroundMark x1="22726" y1="28342" x2="67734" y2="81224"/>
                        <a14:backgroundMark x1="15571" y1="26916" x2="26031" y2="83779"/>
                        <a14:backgroundMark x1="9097" y1="71301" x2="30562" y2="37433"/>
                        <a14:backgroundMark x1="31721" y1="60784" x2="32504" y2="90137"/>
                        <a14:backgroundMark x1="19319" y1="13844" x2="62964" y2="27748"/>
                        <a14:backgroundMark x1="75809" y1="20974" x2="78194" y2="76233"/>
                        <a14:backgroundMark x1="81363" y1="20796" x2="91823" y2="81996"/>
                        <a14:backgroundMark x1="79319" y1="20024" x2="48756" y2="13072"/>
                        <a14:backgroundMark x1="56014" y1="40226" x2="58739" y2="72311"/>
                        <a14:backgroundMark x1="12947" y1="50089" x2="11141" y2="75876"/>
                        <a14:backgroundMark x1="7257" y1="70707" x2="10562" y2="81818"/>
                        <a14:backgroundMark x1="38739" y1="23945" x2="44532" y2="40226"/>
                        <a14:backgroundMark x1="59557" y1="28105" x2="62726" y2="63399"/>
                        <a14:backgroundMark x1="67053" y1="21212" x2="63646" y2="62983"/>
                        <a14:backgroundMark x1="79898" y1="13072" x2="61942" y2="13666"/>
                        <a14:backgroundMark x1="42964" y1="13250" x2="47939" y2="18419"/>
                        <a14:backgroundMark x1="60443" y1="8734" x2="60443" y2="8734"/>
                        <a14:backgroundMark x1="39557" y1="11468" x2="39557" y2="11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5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F18798-575F-416C-AA76-515768B48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34" b="100000" l="597" r="36081">
                        <a14:foregroundMark x1="14138" y1="14713" x2="16049" y2="20008"/>
                        <a14:foregroundMark x1="34369" y1="21827" x2="34369" y2="21827"/>
                        <a14:foregroundMark x1="18200" y1="65521" x2="16965" y2="69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89" r="61118"/>
          <a:stretch/>
        </p:blipFill>
        <p:spPr>
          <a:xfrm flipH="1">
            <a:off x="3200400" y="2692943"/>
            <a:ext cx="3317717" cy="436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8709F-D723-42D6-8B24-DC75E6DA44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494" b="100000" l="64516" r="100000">
                        <a14:foregroundMark x1="14138" y1="14713" x2="16049" y2="20008"/>
                        <a14:foregroundMark x1="34369" y1="21827" x2="34369" y2="21827"/>
                        <a14:foregroundMark x1="18200" y1="65521" x2="16965" y2="69361"/>
                        <a14:foregroundMark x1="79172" y1="68795" x2="79411" y2="73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47" t="48144" r="-5729" b="-55"/>
          <a:stretch/>
        </p:blipFill>
        <p:spPr>
          <a:xfrm>
            <a:off x="6037341" y="2631359"/>
            <a:ext cx="3317717" cy="4363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E79F16-23F7-A476-963E-77C8183CB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169" y="1500577"/>
            <a:ext cx="754750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73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CFCEFF-547B-5C2D-6D53-CD7C357E0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5C5292-27E5-72D3-CA58-075EFB8949C5}"/>
              </a:ext>
            </a:extLst>
          </p:cNvPr>
          <p:cNvSpPr txBox="1"/>
          <p:nvPr/>
        </p:nvSpPr>
        <p:spPr>
          <a:xfrm>
            <a:off x="3431933" y="421303"/>
            <a:ext cx="6931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Vi khuẩn có kích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36020A-BF6F-72E2-A973-D49AE2E37FCB}"/>
              </a:ext>
            </a:extLst>
          </p:cNvPr>
          <p:cNvGrpSpPr/>
          <p:nvPr/>
        </p:nvGrpSpPr>
        <p:grpSpPr>
          <a:xfrm>
            <a:off x="4177212" y="2367280"/>
            <a:ext cx="7306491" cy="3527697"/>
            <a:chOff x="4177212" y="2367280"/>
            <a:chExt cx="7306491" cy="35276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0945D7-9D83-9465-68D6-9B83A093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D35FC7-213C-E8F6-D61C-7A28D19C1966}"/>
                </a:ext>
              </a:extLst>
            </p:cNvPr>
            <p:cNvSpPr txBox="1"/>
            <p:nvPr/>
          </p:nvSpPr>
          <p:spPr>
            <a:xfrm>
              <a:off x="5262923" y="3675017"/>
              <a:ext cx="52729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 khuẩn có kích thước rất nhỏ.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73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8CFDD7-0994-F9B0-5160-E10063C3D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13842A-94A7-FA79-9FD5-96ACAC638DE4}"/>
              </a:ext>
            </a:extLst>
          </p:cNvPr>
          <p:cNvSpPr txBox="1"/>
          <p:nvPr/>
        </p:nvSpPr>
        <p:spPr>
          <a:xfrm>
            <a:off x="3431933" y="421303"/>
            <a:ext cx="6931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894FA7-7A36-B31D-E6B2-64F79225E043}"/>
              </a:ext>
            </a:extLst>
          </p:cNvPr>
          <p:cNvGrpSpPr/>
          <p:nvPr/>
        </p:nvGrpSpPr>
        <p:grpSpPr>
          <a:xfrm>
            <a:off x="3657600" y="2367280"/>
            <a:ext cx="8260080" cy="3527697"/>
            <a:chOff x="4177212" y="2367280"/>
            <a:chExt cx="7306491" cy="35276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B9D3ED-7D64-9EE9-13E8-34D57838D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FDF5C5-FD6A-1D86-D01C-EE423C9D94AB}"/>
                </a:ext>
              </a:extLst>
            </p:cNvPr>
            <p:cNvSpPr txBox="1"/>
            <p:nvPr/>
          </p:nvSpPr>
          <p:spPr>
            <a:xfrm>
              <a:off x="4941113" y="3075577"/>
              <a:ext cx="565614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quan sát về vi khuẩn cần sử dụng kính hiển vi có độ phóng đại lớn.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054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9096D-3C2E-8FE8-7458-490E3F1A4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B117E0-371D-F932-1DAA-5A6C19B0E60F}"/>
              </a:ext>
            </a:extLst>
          </p:cNvPr>
          <p:cNvSpPr txBox="1"/>
          <p:nvPr/>
        </p:nvSpPr>
        <p:spPr>
          <a:xfrm>
            <a:off x="3431933" y="421303"/>
            <a:ext cx="6931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những nơi vi khuẩn có thể sống?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62A0D4-2872-1DEE-3D91-43065F1BDDD0}"/>
              </a:ext>
            </a:extLst>
          </p:cNvPr>
          <p:cNvGrpSpPr/>
          <p:nvPr/>
        </p:nvGrpSpPr>
        <p:grpSpPr>
          <a:xfrm>
            <a:off x="3657600" y="2367280"/>
            <a:ext cx="8260080" cy="4378960"/>
            <a:chOff x="4177212" y="2367280"/>
            <a:chExt cx="7306491" cy="35276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50ADDD-C7F8-2A83-42B9-693162D8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494D05-BAA6-B7D5-8467-EEE2BA8FCA9C}"/>
                </a:ext>
              </a:extLst>
            </p:cNvPr>
            <p:cNvSpPr txBox="1"/>
            <p:nvPr/>
          </p:nvSpPr>
          <p:spPr>
            <a:xfrm>
              <a:off x="4770359" y="3075577"/>
              <a:ext cx="6084249" cy="205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 số nơi vi khuẩn sống như nước từ vòi, trong không khí, đất, tay nắm cửa, thực phẩm chưa nấu chín (gà, rau,..), ở trong nhà vệ sinh, trên da tay và trong ruột (hệ tiêu hoá)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895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391</Words>
  <Application>Microsoft Office PowerPoint</Application>
  <PresentationFormat>Widescreen</PresentationFormat>
  <Paragraphs>23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#9Slide07 IcielPony</vt:lpstr>
      <vt:lpstr>Aptos</vt:lpstr>
      <vt:lpstr>Aptos Display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 10</dc:creator>
  <cp:lastModifiedBy>Windows 10</cp:lastModifiedBy>
  <cp:revision>3</cp:revision>
  <dcterms:created xsi:type="dcterms:W3CDTF">2025-04-03T04:52:16Z</dcterms:created>
  <dcterms:modified xsi:type="dcterms:W3CDTF">2025-04-03T05:32:15Z</dcterms:modified>
</cp:coreProperties>
</file>