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71" r:id="rId3"/>
    <p:sldId id="351" r:id="rId4"/>
    <p:sldId id="352" r:id="rId5"/>
    <p:sldId id="353" r:id="rId6"/>
    <p:sldId id="354" r:id="rId7"/>
    <p:sldId id="355" r:id="rId8"/>
    <p:sldId id="369" r:id="rId9"/>
    <p:sldId id="356" r:id="rId10"/>
    <p:sldId id="370" r:id="rId11"/>
    <p:sldId id="357" r:id="rId12"/>
    <p:sldId id="358" r:id="rId13"/>
    <p:sldId id="359" r:id="rId14"/>
    <p:sldId id="360" r:id="rId15"/>
    <p:sldId id="361" r:id="rId16"/>
    <p:sldId id="362" r:id="rId17"/>
    <p:sldId id="364" r:id="rId18"/>
    <p:sldId id="366" r:id="rId19"/>
    <p:sldId id="365" r:id="rId20"/>
    <p:sldId id="363" r:id="rId21"/>
    <p:sldId id="367" r:id="rId22"/>
    <p:sldId id="368"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A3B"/>
    <a:srgbClr val="FAD5E5"/>
    <a:srgbClr val="C7EAFC"/>
    <a:srgbClr val="FDE8CC"/>
    <a:srgbClr val="FBDCE2"/>
    <a:srgbClr val="D9D4E9"/>
    <a:srgbClr val="D9EAD3"/>
    <a:srgbClr val="FDDECD"/>
    <a:srgbClr val="CCFFFF"/>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53" autoAdjust="0"/>
    <p:restoredTop sz="91824" autoAdjust="0"/>
  </p:normalViewPr>
  <p:slideViewPr>
    <p:cSldViewPr>
      <p:cViewPr varScale="1">
        <p:scale>
          <a:sx n="44" d="100"/>
          <a:sy n="44" d="100"/>
        </p:scale>
        <p:origin x="276" y="42"/>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5372-964F-4F67-8386-CD0B968BBB73}"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9CD-1C4B-4694-B4F4-0D90F1596DDD}" type="slidenum">
              <a:rPr lang="en-US" smtClean="0"/>
              <a:t>‹#›</a:t>
            </a:fld>
            <a:endParaRPr lang="en-US"/>
          </a:p>
        </p:txBody>
      </p:sp>
    </p:spTree>
    <p:extLst>
      <p:ext uri="{BB962C8B-B14F-4D97-AF65-F5344CB8AC3E}">
        <p14:creationId xmlns:p14="http://schemas.microsoft.com/office/powerpoint/2010/main" val="15865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1</a:t>
            </a:fld>
            <a:endParaRPr lang="en-US"/>
          </a:p>
        </p:txBody>
      </p:sp>
    </p:spTree>
    <p:extLst>
      <p:ext uri="{BB962C8B-B14F-4D97-AF65-F5344CB8AC3E}">
        <p14:creationId xmlns:p14="http://schemas.microsoft.com/office/powerpoint/2010/main" val="427360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661072" y="76634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4" name="Group 33"/>
          <p:cNvGrpSpPr/>
          <p:nvPr/>
        </p:nvGrpSpPr>
        <p:grpSpPr>
          <a:xfrm>
            <a:off x="3327265" y="1562100"/>
            <a:ext cx="11785871" cy="678180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2" name="Picture 1">
            <a:extLst>
              <a:ext uri="{FF2B5EF4-FFF2-40B4-BE49-F238E27FC236}">
                <a16:creationId xmlns:a16="http://schemas.microsoft.com/office/drawing/2014/main" id="{4AD345BF-95AA-F8D5-BA4D-2904F156DFD2}"/>
              </a:ext>
            </a:extLst>
          </p:cNvPr>
          <p:cNvPicPr>
            <a:picLocks noChangeAspect="1"/>
          </p:cNvPicPr>
          <p:nvPr/>
        </p:nvPicPr>
        <p:blipFill>
          <a:blip r:embed="rId21"/>
          <a:stretch>
            <a:fillRect/>
          </a:stretch>
        </p:blipFill>
        <p:spPr>
          <a:xfrm>
            <a:off x="3657600" y="1714500"/>
            <a:ext cx="11034716" cy="5492972"/>
          </a:xfrm>
          <a:prstGeom prst="rect">
            <a:avLst/>
          </a:prstGeom>
        </p:spPr>
      </p:pic>
      <p:pic>
        <p:nvPicPr>
          <p:cNvPr id="31" name="Picture 30">
            <a:extLst>
              <a:ext uri="{FF2B5EF4-FFF2-40B4-BE49-F238E27FC236}">
                <a16:creationId xmlns:a16="http://schemas.microsoft.com/office/drawing/2014/main" id="{504D3012-35FA-04DD-A75C-842C54571FF5}"/>
              </a:ext>
            </a:extLst>
          </p:cNvPr>
          <p:cNvPicPr>
            <a:picLocks noChangeAspect="1"/>
          </p:cNvPicPr>
          <p:nvPr/>
        </p:nvPicPr>
        <p:blipFill>
          <a:blip r:embed="rId22"/>
          <a:stretch>
            <a:fillRect/>
          </a:stretch>
        </p:blipFill>
        <p:spPr>
          <a:xfrm>
            <a:off x="7696200" y="6286500"/>
            <a:ext cx="3267739" cy="1603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E7A9A3-FFDD-70B0-5D87-F8D3DC34AFE9}"/>
              </a:ext>
            </a:extLst>
          </p:cNvPr>
          <p:cNvPicPr>
            <a:picLocks noChangeAspect="1"/>
          </p:cNvPicPr>
          <p:nvPr/>
        </p:nvPicPr>
        <p:blipFill>
          <a:blip r:embed="rId2"/>
          <a:stretch>
            <a:fillRect/>
          </a:stretch>
        </p:blipFill>
        <p:spPr>
          <a:xfrm>
            <a:off x="3581400" y="952500"/>
            <a:ext cx="11205419" cy="5322269"/>
          </a:xfrm>
          <a:prstGeom prst="rect">
            <a:avLst/>
          </a:prstGeom>
        </p:spPr>
      </p:pic>
    </p:spTree>
    <p:extLst>
      <p:ext uri="{BB962C8B-B14F-4D97-AF65-F5344CB8AC3E}">
        <p14:creationId xmlns:p14="http://schemas.microsoft.com/office/powerpoint/2010/main" val="163084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0785E832-739B-5B39-A3EC-57861E6B3FED}"/>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81DBAA5E-7EFC-E001-09F8-D64030CBEDF4}"/>
              </a:ext>
            </a:extLst>
          </p:cNvPr>
          <p:cNvPicPr>
            <a:picLocks noChangeAspect="1"/>
          </p:cNvPicPr>
          <p:nvPr/>
        </p:nvPicPr>
        <p:blipFill>
          <a:blip r:embed="rId3"/>
          <a:stretch>
            <a:fillRect/>
          </a:stretch>
        </p:blipFill>
        <p:spPr>
          <a:xfrm>
            <a:off x="1219200" y="2552700"/>
            <a:ext cx="6321148" cy="4876800"/>
          </a:xfrm>
          <a:prstGeom prst="rect">
            <a:avLst/>
          </a:prstGeom>
        </p:spPr>
      </p:pic>
      <p:grpSp>
        <p:nvGrpSpPr>
          <p:cNvPr id="4" name="Group 3">
            <a:extLst>
              <a:ext uri="{FF2B5EF4-FFF2-40B4-BE49-F238E27FC236}">
                <a16:creationId xmlns:a16="http://schemas.microsoft.com/office/drawing/2014/main" id="{E447CD14-93E8-A3A3-0AEB-F399164C1460}"/>
              </a:ext>
            </a:extLst>
          </p:cNvPr>
          <p:cNvGrpSpPr/>
          <p:nvPr/>
        </p:nvGrpSpPr>
        <p:grpSpPr>
          <a:xfrm>
            <a:off x="7848600" y="2400300"/>
            <a:ext cx="8751334" cy="4987941"/>
            <a:chOff x="1025918" y="1755759"/>
            <a:chExt cx="15650216" cy="6247081"/>
          </a:xfrm>
        </p:grpSpPr>
        <p:grpSp>
          <p:nvGrpSpPr>
            <p:cNvPr id="5" name="Group 4">
              <a:extLst>
                <a:ext uri="{FF2B5EF4-FFF2-40B4-BE49-F238E27FC236}">
                  <a16:creationId xmlns:a16="http://schemas.microsoft.com/office/drawing/2014/main" id="{A77C8E40-5C1B-B14D-5713-6794D7946F53}"/>
                </a:ext>
              </a:extLst>
            </p:cNvPr>
            <p:cNvGrpSpPr/>
            <p:nvPr/>
          </p:nvGrpSpPr>
          <p:grpSpPr>
            <a:xfrm>
              <a:off x="2097549" y="2255357"/>
              <a:ext cx="14239013" cy="5747483"/>
              <a:chOff x="0" y="0"/>
              <a:chExt cx="3027853" cy="1513740"/>
            </a:xfrm>
          </p:grpSpPr>
          <p:sp>
            <p:nvSpPr>
              <p:cNvPr id="10" name="Freeform 5">
                <a:extLst>
                  <a:ext uri="{FF2B5EF4-FFF2-40B4-BE49-F238E27FC236}">
                    <a16:creationId xmlns:a16="http://schemas.microsoft.com/office/drawing/2014/main" id="{08ACDD33-2EFB-2F90-8329-91CA6DBB0B81}"/>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11" name="TextBox 6">
                <a:extLst>
                  <a:ext uri="{FF2B5EF4-FFF2-40B4-BE49-F238E27FC236}">
                    <a16:creationId xmlns:a16="http://schemas.microsoft.com/office/drawing/2014/main" id="{3CC37D95-727C-A71F-5A9C-FE0BD5118E7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7">
              <a:extLst>
                <a:ext uri="{FF2B5EF4-FFF2-40B4-BE49-F238E27FC236}">
                  <a16:creationId xmlns:a16="http://schemas.microsoft.com/office/drawing/2014/main" id="{67A608A7-5001-82F1-7CBD-B4AEE0C46F52}"/>
                </a:ext>
              </a:extLst>
            </p:cNvPr>
            <p:cNvGrpSpPr/>
            <p:nvPr/>
          </p:nvGrpSpPr>
          <p:grpSpPr>
            <a:xfrm>
              <a:off x="2267323" y="2102957"/>
              <a:ext cx="14408811" cy="5744912"/>
              <a:chOff x="0" y="0"/>
              <a:chExt cx="3063959" cy="1513063"/>
            </a:xfrm>
          </p:grpSpPr>
          <p:sp>
            <p:nvSpPr>
              <p:cNvPr id="8" name="Freeform 8">
                <a:extLst>
                  <a:ext uri="{FF2B5EF4-FFF2-40B4-BE49-F238E27FC236}">
                    <a16:creationId xmlns:a16="http://schemas.microsoft.com/office/drawing/2014/main" id="{99FA04D4-5668-FEBA-0E52-7CEC093294DC}"/>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a:extLst>
                  <a:ext uri="{FF2B5EF4-FFF2-40B4-BE49-F238E27FC236}">
                    <a16:creationId xmlns:a16="http://schemas.microsoft.com/office/drawing/2014/main" id="{791F318D-2CA7-987E-AA2F-0C1C57859ED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18">
              <a:extLst>
                <a:ext uri="{FF2B5EF4-FFF2-40B4-BE49-F238E27FC236}">
                  <a16:creationId xmlns:a16="http://schemas.microsoft.com/office/drawing/2014/main" id="{1DDE410A-DFEC-3AED-0292-313E549F293F}"/>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sp>
        <p:nvSpPr>
          <p:cNvPr id="12" name="Rectangle 11">
            <a:extLst>
              <a:ext uri="{FF2B5EF4-FFF2-40B4-BE49-F238E27FC236}">
                <a16:creationId xmlns:a16="http://schemas.microsoft.com/office/drawing/2014/main" id="{54AB3783-6730-8DCC-8D8B-015DE3C5D4B2}"/>
              </a:ext>
            </a:extLst>
          </p:cNvPr>
          <p:cNvSpPr/>
          <p:nvPr/>
        </p:nvSpPr>
        <p:spPr>
          <a:xfrm>
            <a:off x="8572690" y="3357796"/>
            <a:ext cx="7886509" cy="2862322"/>
          </a:xfrm>
          <a:prstGeom prst="rect">
            <a:avLst/>
          </a:prstGeom>
        </p:spPr>
        <p:txBody>
          <a:bodyPr wrap="square">
            <a:spAutoFit/>
          </a:bodyPr>
          <a:lstStyle/>
          <a:p>
            <a:pPr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Cái hang giúp gấu Bắc Cực tránh được giá rét suốt mùa đông. </a:t>
            </a:r>
          </a:p>
        </p:txBody>
      </p:sp>
    </p:spTree>
    <p:extLst>
      <p:ext uri="{BB962C8B-B14F-4D97-AF65-F5344CB8AC3E}">
        <p14:creationId xmlns:p14="http://schemas.microsoft.com/office/powerpoint/2010/main" val="5673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5FEDDBFE-131F-B5E3-7801-6AE1D2B7F121}"/>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ED0DC7BF-9196-A5F1-FC61-B495C59408C7}"/>
              </a:ext>
            </a:extLst>
          </p:cNvPr>
          <p:cNvGrpSpPr/>
          <p:nvPr/>
        </p:nvGrpSpPr>
        <p:grpSpPr>
          <a:xfrm>
            <a:off x="7848600" y="2400300"/>
            <a:ext cx="9372600" cy="4987941"/>
            <a:chOff x="1025918" y="1755759"/>
            <a:chExt cx="15650216" cy="6247081"/>
          </a:xfrm>
        </p:grpSpPr>
        <p:grpSp>
          <p:nvGrpSpPr>
            <p:cNvPr id="4" name="Group 4">
              <a:extLst>
                <a:ext uri="{FF2B5EF4-FFF2-40B4-BE49-F238E27FC236}">
                  <a16:creationId xmlns:a16="http://schemas.microsoft.com/office/drawing/2014/main" id="{3CC379C1-DCC5-E87E-BB56-C1AFFFE4F732}"/>
                </a:ext>
              </a:extLst>
            </p:cNvPr>
            <p:cNvGrpSpPr/>
            <p:nvPr/>
          </p:nvGrpSpPr>
          <p:grpSpPr>
            <a:xfrm>
              <a:off x="2097549" y="2255357"/>
              <a:ext cx="14239013" cy="5747483"/>
              <a:chOff x="0" y="0"/>
              <a:chExt cx="3027853" cy="1513740"/>
            </a:xfrm>
          </p:grpSpPr>
          <p:sp>
            <p:nvSpPr>
              <p:cNvPr id="9" name="Freeform 5">
                <a:extLst>
                  <a:ext uri="{FF2B5EF4-FFF2-40B4-BE49-F238E27FC236}">
                    <a16:creationId xmlns:a16="http://schemas.microsoft.com/office/drawing/2014/main" id="{74D68DD8-FB6B-843B-646E-6E41B9F0CDC1}"/>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6">
                <a:extLst>
                  <a:ext uri="{FF2B5EF4-FFF2-40B4-BE49-F238E27FC236}">
                    <a16:creationId xmlns:a16="http://schemas.microsoft.com/office/drawing/2014/main" id="{48FB62EE-7906-38BE-330E-45E930476161}"/>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7">
              <a:extLst>
                <a:ext uri="{FF2B5EF4-FFF2-40B4-BE49-F238E27FC236}">
                  <a16:creationId xmlns:a16="http://schemas.microsoft.com/office/drawing/2014/main" id="{A9239BAC-9B5E-B2A5-EC87-A83A00445531}"/>
                </a:ext>
              </a:extLst>
            </p:cNvPr>
            <p:cNvGrpSpPr/>
            <p:nvPr/>
          </p:nvGrpSpPr>
          <p:grpSpPr>
            <a:xfrm>
              <a:off x="2267323" y="2102957"/>
              <a:ext cx="14408811" cy="5744912"/>
              <a:chOff x="0" y="0"/>
              <a:chExt cx="3063959" cy="1513063"/>
            </a:xfrm>
          </p:grpSpPr>
          <p:sp>
            <p:nvSpPr>
              <p:cNvPr id="7" name="Freeform 8">
                <a:extLst>
                  <a:ext uri="{FF2B5EF4-FFF2-40B4-BE49-F238E27FC236}">
                    <a16:creationId xmlns:a16="http://schemas.microsoft.com/office/drawing/2014/main" id="{0B4E511D-752B-6139-0303-1AD71E86E31E}"/>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9">
                <a:extLst>
                  <a:ext uri="{FF2B5EF4-FFF2-40B4-BE49-F238E27FC236}">
                    <a16:creationId xmlns:a16="http://schemas.microsoft.com/office/drawing/2014/main" id="{E0AB53EE-BEF6-E3CD-FCC0-0FF4606E9DE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18">
              <a:extLst>
                <a:ext uri="{FF2B5EF4-FFF2-40B4-BE49-F238E27FC236}">
                  <a16:creationId xmlns:a16="http://schemas.microsoft.com/office/drawing/2014/main" id="{A7EA713D-ABFB-B073-59BA-3FB7CD40B52D}"/>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 name="Rectangle 10">
            <a:extLst>
              <a:ext uri="{FF2B5EF4-FFF2-40B4-BE49-F238E27FC236}">
                <a16:creationId xmlns:a16="http://schemas.microsoft.com/office/drawing/2014/main" id="{998FD0EC-763F-96F4-2B2E-4B52E555D265}"/>
              </a:ext>
            </a:extLst>
          </p:cNvPr>
          <p:cNvSpPr/>
          <p:nvPr/>
        </p:nvSpPr>
        <p:spPr>
          <a:xfrm>
            <a:off x="8572690" y="3357796"/>
            <a:ext cx="8419910" cy="3785652"/>
          </a:xfrm>
          <a:prstGeom prst="rect">
            <a:avLst/>
          </a:prstGeom>
        </p:spPr>
        <p:txBody>
          <a:bodyPr wrap="square">
            <a:spAutoFit/>
          </a:bodyPr>
          <a:lstStyle/>
          <a:p>
            <a:pPr lvl="0"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Ngôi nhà bảo vệ con người khỏi nắng, mưa, gió bão tránh giá lạnh, thú dữ, sét đánh </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46F4C4CF-C405-2C1A-1F68-E238419DED16}"/>
              </a:ext>
            </a:extLst>
          </p:cNvPr>
          <p:cNvPicPr>
            <a:picLocks noChangeAspect="1"/>
          </p:cNvPicPr>
          <p:nvPr/>
        </p:nvPicPr>
        <p:blipFill>
          <a:blip r:embed="rId5"/>
          <a:stretch>
            <a:fillRect/>
          </a:stretch>
        </p:blipFill>
        <p:spPr>
          <a:xfrm>
            <a:off x="1371599" y="3009900"/>
            <a:ext cx="6224789" cy="4419600"/>
          </a:xfrm>
          <a:prstGeom prst="rect">
            <a:avLst/>
          </a:prstGeom>
        </p:spPr>
      </p:pic>
    </p:spTree>
    <p:extLst>
      <p:ext uri="{BB962C8B-B14F-4D97-AF65-F5344CB8AC3E}">
        <p14:creationId xmlns:p14="http://schemas.microsoft.com/office/powerpoint/2010/main" val="99217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69CDC80F-5251-F7B1-E753-39B18E015E0F}"/>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0BE0A601-4F17-0A31-2E1C-A484DA1DBFE2}"/>
              </a:ext>
            </a:extLst>
          </p:cNvPr>
          <p:cNvGrpSpPr/>
          <p:nvPr/>
        </p:nvGrpSpPr>
        <p:grpSpPr>
          <a:xfrm>
            <a:off x="7315200" y="1409700"/>
            <a:ext cx="9906000" cy="7010400"/>
            <a:chOff x="1025918" y="1755759"/>
            <a:chExt cx="15650216" cy="6247081"/>
          </a:xfrm>
        </p:grpSpPr>
        <p:grpSp>
          <p:nvGrpSpPr>
            <p:cNvPr id="4" name="Group 4">
              <a:extLst>
                <a:ext uri="{FF2B5EF4-FFF2-40B4-BE49-F238E27FC236}">
                  <a16:creationId xmlns:a16="http://schemas.microsoft.com/office/drawing/2014/main" id="{8618F7DC-E6B8-41B0-03E0-2EB02FF42E68}"/>
                </a:ext>
              </a:extLst>
            </p:cNvPr>
            <p:cNvGrpSpPr/>
            <p:nvPr/>
          </p:nvGrpSpPr>
          <p:grpSpPr>
            <a:xfrm>
              <a:off x="2097549" y="2255357"/>
              <a:ext cx="14239013" cy="5747483"/>
              <a:chOff x="0" y="0"/>
              <a:chExt cx="3027853" cy="1513740"/>
            </a:xfrm>
          </p:grpSpPr>
          <p:sp>
            <p:nvSpPr>
              <p:cNvPr id="9" name="Freeform 5">
                <a:extLst>
                  <a:ext uri="{FF2B5EF4-FFF2-40B4-BE49-F238E27FC236}">
                    <a16:creationId xmlns:a16="http://schemas.microsoft.com/office/drawing/2014/main" id="{A0ACAF8D-C2BE-409A-CCFA-C4D90EA20566}"/>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6">
                <a:extLst>
                  <a:ext uri="{FF2B5EF4-FFF2-40B4-BE49-F238E27FC236}">
                    <a16:creationId xmlns:a16="http://schemas.microsoft.com/office/drawing/2014/main" id="{94C949D1-CC59-EE94-A026-AF3C1FD96F6F}"/>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7">
              <a:extLst>
                <a:ext uri="{FF2B5EF4-FFF2-40B4-BE49-F238E27FC236}">
                  <a16:creationId xmlns:a16="http://schemas.microsoft.com/office/drawing/2014/main" id="{85774712-BF41-C99C-331D-CDB2DADEF6B6}"/>
                </a:ext>
              </a:extLst>
            </p:cNvPr>
            <p:cNvGrpSpPr/>
            <p:nvPr/>
          </p:nvGrpSpPr>
          <p:grpSpPr>
            <a:xfrm>
              <a:off x="2267323" y="2102957"/>
              <a:ext cx="14408811" cy="5744912"/>
              <a:chOff x="0" y="0"/>
              <a:chExt cx="3063959" cy="1513063"/>
            </a:xfrm>
          </p:grpSpPr>
          <p:sp>
            <p:nvSpPr>
              <p:cNvPr id="7" name="Freeform 8">
                <a:extLst>
                  <a:ext uri="{FF2B5EF4-FFF2-40B4-BE49-F238E27FC236}">
                    <a16:creationId xmlns:a16="http://schemas.microsoft.com/office/drawing/2014/main" id="{DF05F5CA-2FEE-6AD7-844A-35308B808FDA}"/>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9">
                <a:extLst>
                  <a:ext uri="{FF2B5EF4-FFF2-40B4-BE49-F238E27FC236}">
                    <a16:creationId xmlns:a16="http://schemas.microsoft.com/office/drawing/2014/main" id="{57ECE8AB-B024-D29D-CE8C-8EA6A90D883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18">
              <a:extLst>
                <a:ext uri="{FF2B5EF4-FFF2-40B4-BE49-F238E27FC236}">
                  <a16:creationId xmlns:a16="http://schemas.microsoft.com/office/drawing/2014/main" id="{C790EAE8-3D04-E273-558D-388CF06AFCC3}"/>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 name="Rectangle 10">
            <a:extLst>
              <a:ext uri="{FF2B5EF4-FFF2-40B4-BE49-F238E27FC236}">
                <a16:creationId xmlns:a16="http://schemas.microsoft.com/office/drawing/2014/main" id="{5021CE81-7A31-E59D-C94A-20D934448EE2}"/>
              </a:ext>
            </a:extLst>
          </p:cNvPr>
          <p:cNvSpPr/>
          <p:nvPr/>
        </p:nvSpPr>
        <p:spPr>
          <a:xfrm>
            <a:off x="8077200" y="2400300"/>
            <a:ext cx="9220200" cy="5632311"/>
          </a:xfrm>
          <a:prstGeom prst="rect">
            <a:avLst/>
          </a:prstGeom>
        </p:spPr>
        <p:txBody>
          <a:bodyPr wrap="square">
            <a:spAutoFit/>
          </a:bodyPr>
          <a:lstStyle/>
          <a:p>
            <a:pPr lvl="0"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Rừng cây, bảo vệ nhiều loài động vật cung cấp thức ăn, nơi ở tránh nóng, rét cho động vật. Rừng cây giữ được ngầm, hạn chế sạt lở đất,…</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7FCE291C-E50C-0264-30C7-28C7359AFBDC}"/>
              </a:ext>
            </a:extLst>
          </p:cNvPr>
          <p:cNvPicPr>
            <a:picLocks noChangeAspect="1"/>
          </p:cNvPicPr>
          <p:nvPr/>
        </p:nvPicPr>
        <p:blipFill>
          <a:blip r:embed="rId5"/>
          <a:stretch>
            <a:fillRect/>
          </a:stretch>
        </p:blipFill>
        <p:spPr>
          <a:xfrm>
            <a:off x="1371600" y="2857500"/>
            <a:ext cx="5920114" cy="4343400"/>
          </a:xfrm>
          <a:prstGeom prst="rect">
            <a:avLst/>
          </a:prstGeom>
        </p:spPr>
      </p:pic>
    </p:spTree>
    <p:extLst>
      <p:ext uri="{BB962C8B-B14F-4D97-AF65-F5344CB8AC3E}">
        <p14:creationId xmlns:p14="http://schemas.microsoft.com/office/powerpoint/2010/main" val="2997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D3AEB1FC-3C8F-CCA7-31B6-77ED959B1AD4}"/>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E42210D7-5AFC-4D57-EF26-B06FE54D4F8B}"/>
              </a:ext>
            </a:extLst>
          </p:cNvPr>
          <p:cNvGrpSpPr/>
          <p:nvPr/>
        </p:nvGrpSpPr>
        <p:grpSpPr>
          <a:xfrm>
            <a:off x="7315200" y="1409700"/>
            <a:ext cx="9906000" cy="6096000"/>
            <a:chOff x="1025918" y="1755759"/>
            <a:chExt cx="15650216" cy="6247081"/>
          </a:xfrm>
        </p:grpSpPr>
        <p:grpSp>
          <p:nvGrpSpPr>
            <p:cNvPr id="4" name="Group 4">
              <a:extLst>
                <a:ext uri="{FF2B5EF4-FFF2-40B4-BE49-F238E27FC236}">
                  <a16:creationId xmlns:a16="http://schemas.microsoft.com/office/drawing/2014/main" id="{485C62F5-1AF0-D912-4765-13B91C05390F}"/>
                </a:ext>
              </a:extLst>
            </p:cNvPr>
            <p:cNvGrpSpPr/>
            <p:nvPr/>
          </p:nvGrpSpPr>
          <p:grpSpPr>
            <a:xfrm>
              <a:off x="2097549" y="2255357"/>
              <a:ext cx="14239013" cy="5747483"/>
              <a:chOff x="0" y="0"/>
              <a:chExt cx="3027853" cy="1513740"/>
            </a:xfrm>
          </p:grpSpPr>
          <p:sp>
            <p:nvSpPr>
              <p:cNvPr id="9" name="Freeform 5">
                <a:extLst>
                  <a:ext uri="{FF2B5EF4-FFF2-40B4-BE49-F238E27FC236}">
                    <a16:creationId xmlns:a16="http://schemas.microsoft.com/office/drawing/2014/main" id="{07C6023D-1C28-FC75-B852-4ED2323DDAE1}"/>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6">
                <a:extLst>
                  <a:ext uri="{FF2B5EF4-FFF2-40B4-BE49-F238E27FC236}">
                    <a16:creationId xmlns:a16="http://schemas.microsoft.com/office/drawing/2014/main" id="{E33C1ADE-C965-7381-70EF-8A05C538DB42}"/>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7">
              <a:extLst>
                <a:ext uri="{FF2B5EF4-FFF2-40B4-BE49-F238E27FC236}">
                  <a16:creationId xmlns:a16="http://schemas.microsoft.com/office/drawing/2014/main" id="{D5F16DE6-EAB3-6D8B-DC67-56C17CAFF25C}"/>
                </a:ext>
              </a:extLst>
            </p:cNvPr>
            <p:cNvGrpSpPr/>
            <p:nvPr/>
          </p:nvGrpSpPr>
          <p:grpSpPr>
            <a:xfrm>
              <a:off x="2267323" y="2102957"/>
              <a:ext cx="14408811" cy="5744912"/>
              <a:chOff x="0" y="0"/>
              <a:chExt cx="3063959" cy="1513063"/>
            </a:xfrm>
          </p:grpSpPr>
          <p:sp>
            <p:nvSpPr>
              <p:cNvPr id="7" name="Freeform 8">
                <a:extLst>
                  <a:ext uri="{FF2B5EF4-FFF2-40B4-BE49-F238E27FC236}">
                    <a16:creationId xmlns:a16="http://schemas.microsoft.com/office/drawing/2014/main" id="{CB9C0318-2A1F-9D5D-6149-62701E87E2FF}"/>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9">
                <a:extLst>
                  <a:ext uri="{FF2B5EF4-FFF2-40B4-BE49-F238E27FC236}">
                    <a16:creationId xmlns:a16="http://schemas.microsoft.com/office/drawing/2014/main" id="{0BE1BB59-4C5B-0C64-143D-5F6908999C01}"/>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18">
              <a:extLst>
                <a:ext uri="{FF2B5EF4-FFF2-40B4-BE49-F238E27FC236}">
                  <a16:creationId xmlns:a16="http://schemas.microsoft.com/office/drawing/2014/main" id="{A1E594E6-ECAE-CBEC-48D0-B40885CD45BF}"/>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 name="Rectangle 10">
            <a:extLst>
              <a:ext uri="{FF2B5EF4-FFF2-40B4-BE49-F238E27FC236}">
                <a16:creationId xmlns:a16="http://schemas.microsoft.com/office/drawing/2014/main" id="{EB8D2B7E-64C5-E0F7-C7ED-5E0A49579A9B}"/>
              </a:ext>
            </a:extLst>
          </p:cNvPr>
          <p:cNvSpPr/>
          <p:nvPr/>
        </p:nvSpPr>
        <p:spPr>
          <a:xfrm>
            <a:off x="8077200" y="2324100"/>
            <a:ext cx="9220200" cy="4524315"/>
          </a:xfrm>
          <a:prstGeom prst="rect">
            <a:avLst/>
          </a:prstGeom>
        </p:spPr>
        <p:txBody>
          <a:bodyPr wrap="square">
            <a:spAutoFit/>
          </a:bodyPr>
          <a:lstStyle/>
          <a:p>
            <a:pPr lvl="0" algn="ctr"/>
            <a:r>
              <a:rPr lang="vi-VN" sz="7200" b="1" dirty="0">
                <a:solidFill>
                  <a:srgbClr val="00B050"/>
                </a:solidFill>
                <a:latin typeface="Cambria" panose="02040503050406030204" pitchFamily="18" charset="0"/>
                <a:ea typeface="Cambria" panose="02040503050406030204" pitchFamily="18" charset="0"/>
                <a:cs typeface="LNTH-LuoLuoNotangYuanTi 1" pitchFamily="2" charset="-128"/>
              </a:rPr>
              <a:t>Bóng cây che nắng cho đàn sư tử trước cái nóng dữ dội của châu Phi.</a:t>
            </a:r>
            <a:endParaRPr kumimoji="0" lang="vi-VN" sz="7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2F477227-6C47-B2EA-D7DC-740CAC7859CD}"/>
              </a:ext>
            </a:extLst>
          </p:cNvPr>
          <p:cNvPicPr>
            <a:picLocks noChangeAspect="1"/>
          </p:cNvPicPr>
          <p:nvPr/>
        </p:nvPicPr>
        <p:blipFill>
          <a:blip r:embed="rId5"/>
          <a:stretch>
            <a:fillRect/>
          </a:stretch>
        </p:blipFill>
        <p:spPr>
          <a:xfrm>
            <a:off x="1219200" y="2933700"/>
            <a:ext cx="6193194" cy="4495800"/>
          </a:xfrm>
          <a:prstGeom prst="rect">
            <a:avLst/>
          </a:prstGeom>
        </p:spPr>
      </p:pic>
    </p:spTree>
    <p:extLst>
      <p:ext uri="{BB962C8B-B14F-4D97-AF65-F5344CB8AC3E}">
        <p14:creationId xmlns:p14="http://schemas.microsoft.com/office/powerpoint/2010/main" val="199174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EFBABFE-7B71-2261-BB2B-45B59ADA5CAB}"/>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099ED8CB-8B83-5C1C-EFCE-563146B56AEC}"/>
              </a:ext>
            </a:extLst>
          </p:cNvPr>
          <p:cNvGrpSpPr/>
          <p:nvPr/>
        </p:nvGrpSpPr>
        <p:grpSpPr>
          <a:xfrm>
            <a:off x="7848600" y="2400300"/>
            <a:ext cx="9753600" cy="4987941"/>
            <a:chOff x="1025918" y="1755759"/>
            <a:chExt cx="15650216" cy="6247081"/>
          </a:xfrm>
        </p:grpSpPr>
        <p:grpSp>
          <p:nvGrpSpPr>
            <p:cNvPr id="4" name="Group 4">
              <a:extLst>
                <a:ext uri="{FF2B5EF4-FFF2-40B4-BE49-F238E27FC236}">
                  <a16:creationId xmlns:a16="http://schemas.microsoft.com/office/drawing/2014/main" id="{0CA26E5A-655C-C0A3-5FD3-8B2E11996A1A}"/>
                </a:ext>
              </a:extLst>
            </p:cNvPr>
            <p:cNvGrpSpPr/>
            <p:nvPr/>
          </p:nvGrpSpPr>
          <p:grpSpPr>
            <a:xfrm>
              <a:off x="2097549" y="2255357"/>
              <a:ext cx="14239013" cy="5747483"/>
              <a:chOff x="0" y="0"/>
              <a:chExt cx="3027853" cy="1513740"/>
            </a:xfrm>
          </p:grpSpPr>
          <p:sp>
            <p:nvSpPr>
              <p:cNvPr id="9" name="Freeform 5">
                <a:extLst>
                  <a:ext uri="{FF2B5EF4-FFF2-40B4-BE49-F238E27FC236}">
                    <a16:creationId xmlns:a16="http://schemas.microsoft.com/office/drawing/2014/main" id="{1B1E7EA5-EF30-1384-21CE-F081124AD5AB}"/>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6">
                <a:extLst>
                  <a:ext uri="{FF2B5EF4-FFF2-40B4-BE49-F238E27FC236}">
                    <a16:creationId xmlns:a16="http://schemas.microsoft.com/office/drawing/2014/main" id="{EF13C622-5EE3-4DC1-1914-D63ED5CB16B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7">
              <a:extLst>
                <a:ext uri="{FF2B5EF4-FFF2-40B4-BE49-F238E27FC236}">
                  <a16:creationId xmlns:a16="http://schemas.microsoft.com/office/drawing/2014/main" id="{2A9E2D00-0628-FB4E-2103-5868081771BE}"/>
                </a:ext>
              </a:extLst>
            </p:cNvPr>
            <p:cNvGrpSpPr/>
            <p:nvPr/>
          </p:nvGrpSpPr>
          <p:grpSpPr>
            <a:xfrm>
              <a:off x="2267323" y="2102957"/>
              <a:ext cx="14408811" cy="5744912"/>
              <a:chOff x="0" y="0"/>
              <a:chExt cx="3063959" cy="1513063"/>
            </a:xfrm>
          </p:grpSpPr>
          <p:sp>
            <p:nvSpPr>
              <p:cNvPr id="7" name="Freeform 8">
                <a:extLst>
                  <a:ext uri="{FF2B5EF4-FFF2-40B4-BE49-F238E27FC236}">
                    <a16:creationId xmlns:a16="http://schemas.microsoft.com/office/drawing/2014/main" id="{584D7C85-ED49-6E01-631A-091AA897EBD6}"/>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9">
                <a:extLst>
                  <a:ext uri="{FF2B5EF4-FFF2-40B4-BE49-F238E27FC236}">
                    <a16:creationId xmlns:a16="http://schemas.microsoft.com/office/drawing/2014/main" id="{00CFA05B-7EBB-C5A6-D7BC-B908670C5381}"/>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18">
              <a:extLst>
                <a:ext uri="{FF2B5EF4-FFF2-40B4-BE49-F238E27FC236}">
                  <a16:creationId xmlns:a16="http://schemas.microsoft.com/office/drawing/2014/main" id="{48059FD6-E3D3-E168-3CD9-73698063F11F}"/>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 name="Rectangle 10">
            <a:extLst>
              <a:ext uri="{FF2B5EF4-FFF2-40B4-BE49-F238E27FC236}">
                <a16:creationId xmlns:a16="http://schemas.microsoft.com/office/drawing/2014/main" id="{C17D59FA-85E4-54B4-973D-16CCBEBE8368}"/>
              </a:ext>
            </a:extLst>
          </p:cNvPr>
          <p:cNvSpPr/>
          <p:nvPr/>
        </p:nvSpPr>
        <p:spPr>
          <a:xfrm>
            <a:off x="8572690" y="3357796"/>
            <a:ext cx="8724710" cy="3785652"/>
          </a:xfrm>
          <a:prstGeom prst="rect">
            <a:avLst/>
          </a:prstGeom>
        </p:spPr>
        <p:txBody>
          <a:bodyPr wrap="square">
            <a:spAutoFit/>
          </a:bodyPr>
          <a:lstStyle/>
          <a:p>
            <a:pPr lvl="0" algn="ctr"/>
            <a:r>
              <a:rPr lang="en-US" sz="6000" b="1" dirty="0">
                <a:solidFill>
                  <a:srgbClr val="00B050"/>
                </a:solidFill>
                <a:latin typeface="Cambria" panose="02040503050406030204" pitchFamily="18" charset="0"/>
                <a:ea typeface="Cambria" panose="02040503050406030204" pitchFamily="18" charset="0"/>
                <a:cs typeface="LNTH-LuoLuoNotangYuanTi 1" pitchFamily="2" charset="-128"/>
              </a:rPr>
              <a:t>T</a:t>
            </a: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ầng ozone  ngăn cản tia cực tím rơi xuống Trái Đất làm hại con người và các sinh vật khác. </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9A7BCB46-EB32-D1B7-6198-D0A3DCD7F898}"/>
              </a:ext>
            </a:extLst>
          </p:cNvPr>
          <p:cNvPicPr>
            <a:picLocks noChangeAspect="1"/>
          </p:cNvPicPr>
          <p:nvPr/>
        </p:nvPicPr>
        <p:blipFill>
          <a:blip r:embed="rId5"/>
          <a:stretch>
            <a:fillRect/>
          </a:stretch>
        </p:blipFill>
        <p:spPr>
          <a:xfrm>
            <a:off x="1066800" y="2857500"/>
            <a:ext cx="6282612" cy="4572000"/>
          </a:xfrm>
          <a:prstGeom prst="rect">
            <a:avLst/>
          </a:prstGeom>
        </p:spPr>
      </p:pic>
    </p:spTree>
    <p:extLst>
      <p:ext uri="{BB962C8B-B14F-4D97-AF65-F5344CB8AC3E}">
        <p14:creationId xmlns:p14="http://schemas.microsoft.com/office/powerpoint/2010/main" val="18729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EB7A2819-2E19-4AD0-E13B-AB29053495EB}"/>
              </a:ext>
            </a:extLst>
          </p:cNvPr>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endParaRPr lang="vi-VN"/>
          </a:p>
        </p:txBody>
      </p:sp>
      <p:grpSp>
        <p:nvGrpSpPr>
          <p:cNvPr id="3" name="Group 2">
            <a:extLst>
              <a:ext uri="{FF2B5EF4-FFF2-40B4-BE49-F238E27FC236}">
                <a16:creationId xmlns:a16="http://schemas.microsoft.com/office/drawing/2014/main" id="{5FC1A86A-21F3-206E-E192-76637F9E2443}"/>
              </a:ext>
            </a:extLst>
          </p:cNvPr>
          <p:cNvGrpSpPr/>
          <p:nvPr/>
        </p:nvGrpSpPr>
        <p:grpSpPr>
          <a:xfrm>
            <a:off x="4936382" y="244861"/>
            <a:ext cx="11840018" cy="3984239"/>
            <a:chOff x="3327265" y="128487"/>
            <a:chExt cx="11840018" cy="7064841"/>
          </a:xfrm>
        </p:grpSpPr>
        <p:grpSp>
          <p:nvGrpSpPr>
            <p:cNvPr id="4" name="Group 5">
              <a:extLst>
                <a:ext uri="{FF2B5EF4-FFF2-40B4-BE49-F238E27FC236}">
                  <a16:creationId xmlns:a16="http://schemas.microsoft.com/office/drawing/2014/main" id="{471B957E-1EDC-12DE-0E2C-C64265A1ACB5}"/>
                </a:ext>
              </a:extLst>
            </p:cNvPr>
            <p:cNvGrpSpPr/>
            <p:nvPr/>
          </p:nvGrpSpPr>
          <p:grpSpPr>
            <a:xfrm>
              <a:off x="3479665" y="280887"/>
              <a:ext cx="11687618" cy="6912441"/>
              <a:chOff x="0" y="-38100"/>
              <a:chExt cx="3078220" cy="1820561"/>
            </a:xfrm>
          </p:grpSpPr>
          <p:sp>
            <p:nvSpPr>
              <p:cNvPr id="9" name="Freeform 6">
                <a:extLst>
                  <a:ext uri="{FF2B5EF4-FFF2-40B4-BE49-F238E27FC236}">
                    <a16:creationId xmlns:a16="http://schemas.microsoft.com/office/drawing/2014/main" id="{82EE55DF-589B-AE27-EDC7-533FC67E3A43}"/>
                  </a:ext>
                </a:extLst>
              </p:cNvPr>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10" name="TextBox 7">
                <a:extLst>
                  <a:ext uri="{FF2B5EF4-FFF2-40B4-BE49-F238E27FC236}">
                    <a16:creationId xmlns:a16="http://schemas.microsoft.com/office/drawing/2014/main" id="{3BD305EC-3495-4C66-17D4-CDE4FE0C4ED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8">
              <a:extLst>
                <a:ext uri="{FF2B5EF4-FFF2-40B4-BE49-F238E27FC236}">
                  <a16:creationId xmlns:a16="http://schemas.microsoft.com/office/drawing/2014/main" id="{06CC3CBB-B413-E6E6-EFB8-269EDFA4AA50}"/>
                </a:ext>
              </a:extLst>
            </p:cNvPr>
            <p:cNvGrpSpPr/>
            <p:nvPr/>
          </p:nvGrpSpPr>
          <p:grpSpPr>
            <a:xfrm>
              <a:off x="3327265" y="128487"/>
              <a:ext cx="11633471" cy="6794605"/>
              <a:chOff x="0" y="-38100"/>
              <a:chExt cx="3063959" cy="1789526"/>
            </a:xfrm>
          </p:grpSpPr>
          <p:sp>
            <p:nvSpPr>
              <p:cNvPr id="7" name="Freeform 9">
                <a:extLst>
                  <a:ext uri="{FF2B5EF4-FFF2-40B4-BE49-F238E27FC236}">
                    <a16:creationId xmlns:a16="http://schemas.microsoft.com/office/drawing/2014/main" id="{2B22A539-7742-72C1-BCD6-E1FFAA003651}"/>
                  </a:ext>
                </a:extLst>
              </p:cNvPr>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8" name="TextBox 10">
                <a:extLst>
                  <a:ext uri="{FF2B5EF4-FFF2-40B4-BE49-F238E27FC236}">
                    <a16:creationId xmlns:a16="http://schemas.microsoft.com/office/drawing/2014/main" id="{E561195D-24AF-1B2E-735E-A12FBCE7B36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Title 1">
              <a:extLst>
                <a:ext uri="{FF2B5EF4-FFF2-40B4-BE49-F238E27FC236}">
                  <a16:creationId xmlns:a16="http://schemas.microsoft.com/office/drawing/2014/main" id="{03501B5D-6499-305F-89FF-3C47DCCE449D}"/>
                </a:ext>
              </a:extLst>
            </p:cNvPr>
            <p:cNvSpPr txBox="1">
              <a:spLocks/>
            </p:cNvSpPr>
            <p:nvPr/>
          </p:nvSpPr>
          <p:spPr>
            <a:xfrm>
              <a:off x="3572483" y="977918"/>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7200" b="1" dirty="0">
                  <a:solidFill>
                    <a:srgbClr val="C00000"/>
                  </a:solidFill>
                  <a:latin typeface="Cambria" panose="02040503050406030204" pitchFamily="18" charset="0"/>
                  <a:ea typeface="Cambria" panose="02040503050406030204" pitchFamily="18" charset="0"/>
                  <a:cs typeface="LNTH-LuoLuoNotangYuanTi 1" pitchFamily="2" charset="-128"/>
                </a:rPr>
                <a:t>Vì sao rừng cây có thể giữ được nước mưa, giảm xói mòn đất? </a:t>
              </a:r>
            </a:p>
          </p:txBody>
        </p:sp>
      </p:grpSp>
      <p:sp>
        <p:nvSpPr>
          <p:cNvPr id="11" name="Freeform 6">
            <a:extLst>
              <a:ext uri="{FF2B5EF4-FFF2-40B4-BE49-F238E27FC236}">
                <a16:creationId xmlns:a16="http://schemas.microsoft.com/office/drawing/2014/main" id="{964EC194-5226-941A-03FB-6A2E12D072F1}"/>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0FB17DBD-C40B-883A-CA26-0B8251EF7647}"/>
              </a:ext>
            </a:extLst>
          </p:cNvPr>
          <p:cNvGrpSpPr/>
          <p:nvPr/>
        </p:nvGrpSpPr>
        <p:grpSpPr>
          <a:xfrm>
            <a:off x="8229600" y="4762500"/>
            <a:ext cx="8279949" cy="6014030"/>
            <a:chOff x="8188978" y="999021"/>
            <a:chExt cx="9346749" cy="8604830"/>
          </a:xfrm>
        </p:grpSpPr>
        <p:grpSp>
          <p:nvGrpSpPr>
            <p:cNvPr id="13" name="Group 4">
              <a:extLst>
                <a:ext uri="{FF2B5EF4-FFF2-40B4-BE49-F238E27FC236}">
                  <a16:creationId xmlns:a16="http://schemas.microsoft.com/office/drawing/2014/main" id="{06F5B963-26B3-40A2-ACE4-BC4FF5697594}"/>
                </a:ext>
              </a:extLst>
            </p:cNvPr>
            <p:cNvGrpSpPr/>
            <p:nvPr/>
          </p:nvGrpSpPr>
          <p:grpSpPr>
            <a:xfrm>
              <a:off x="8521714" y="1655305"/>
              <a:ext cx="9014013" cy="7948546"/>
              <a:chOff x="0" y="0"/>
              <a:chExt cx="2374061" cy="2093444"/>
            </a:xfrm>
          </p:grpSpPr>
          <p:sp>
            <p:nvSpPr>
              <p:cNvPr id="18" name="Freeform 5">
                <a:extLst>
                  <a:ext uri="{FF2B5EF4-FFF2-40B4-BE49-F238E27FC236}">
                    <a16:creationId xmlns:a16="http://schemas.microsoft.com/office/drawing/2014/main" id="{1ED4E83F-29E7-7BBD-1AD3-0D49844BD43F}"/>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19" name="TextBox 6">
                <a:extLst>
                  <a:ext uri="{FF2B5EF4-FFF2-40B4-BE49-F238E27FC236}">
                    <a16:creationId xmlns:a16="http://schemas.microsoft.com/office/drawing/2014/main" id="{96981233-78BF-8289-E460-96A152AFD1E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7">
              <a:extLst>
                <a:ext uri="{FF2B5EF4-FFF2-40B4-BE49-F238E27FC236}">
                  <a16:creationId xmlns:a16="http://schemas.microsoft.com/office/drawing/2014/main" id="{3DF4355B-0712-E90B-38E5-F87DA86429BC}"/>
                </a:ext>
              </a:extLst>
            </p:cNvPr>
            <p:cNvGrpSpPr/>
            <p:nvPr/>
          </p:nvGrpSpPr>
          <p:grpSpPr>
            <a:xfrm>
              <a:off x="8188978" y="1494769"/>
              <a:ext cx="9070322" cy="7915931"/>
              <a:chOff x="0" y="0"/>
              <a:chExt cx="2388891" cy="2084854"/>
            </a:xfrm>
          </p:grpSpPr>
          <p:sp>
            <p:nvSpPr>
              <p:cNvPr id="16" name="Freeform 8">
                <a:extLst>
                  <a:ext uri="{FF2B5EF4-FFF2-40B4-BE49-F238E27FC236}">
                    <a16:creationId xmlns:a16="http://schemas.microsoft.com/office/drawing/2014/main" id="{24D08EB2-5611-7B05-1A3B-AE9536DA82B2}"/>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17" name="TextBox 9">
                <a:extLst>
                  <a:ext uri="{FF2B5EF4-FFF2-40B4-BE49-F238E27FC236}">
                    <a16:creationId xmlns:a16="http://schemas.microsoft.com/office/drawing/2014/main" id="{3197BC43-6898-CDF9-9567-8F33127D311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9">
              <a:extLst>
                <a:ext uri="{FF2B5EF4-FFF2-40B4-BE49-F238E27FC236}">
                  <a16:creationId xmlns:a16="http://schemas.microsoft.com/office/drawing/2014/main" id="{6E3406DB-463C-E4DA-A53E-317254DE814D}"/>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sp>
        <p:nvSpPr>
          <p:cNvPr id="20" name="TextBox 19">
            <a:extLst>
              <a:ext uri="{FF2B5EF4-FFF2-40B4-BE49-F238E27FC236}">
                <a16:creationId xmlns:a16="http://schemas.microsoft.com/office/drawing/2014/main" id="{DB8F8F5F-DECD-352F-AA26-022B8F49C92D}"/>
              </a:ext>
            </a:extLst>
          </p:cNvPr>
          <p:cNvSpPr txBox="1"/>
          <p:nvPr/>
        </p:nvSpPr>
        <p:spPr>
          <a:xfrm>
            <a:off x="8382000" y="6210300"/>
            <a:ext cx="7848600" cy="3785652"/>
          </a:xfrm>
          <a:prstGeom prst="rect">
            <a:avLst/>
          </a:prstGeom>
          <a:noFill/>
        </p:spPr>
        <p:txBody>
          <a:bodyPr wrap="square" rtlCol="0">
            <a:spAutoFit/>
          </a:bodyPr>
          <a:lstStyle/>
          <a:p>
            <a:pPr algn="just"/>
            <a:r>
              <a:rPr lang="vi-VN" sz="6000" dirty="0">
                <a:latin typeface="Cambria" panose="02040503050406030204" pitchFamily="18" charset="0"/>
                <a:ea typeface="Cambria" panose="02040503050406030204" pitchFamily="18" charset="0"/>
              </a:rPr>
              <a:t>Nước mưa bị cây rừng giữ lại, thấm xuống đất nên nước được giữ lại, giảm nước chảy.</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201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3D888C7-559B-CC97-8DC3-740A589D7021}"/>
              </a:ext>
            </a:extLst>
          </p:cNvPr>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786B8B0A-D31D-D95E-9930-EFE5CF37F90C}"/>
              </a:ext>
            </a:extLst>
          </p:cNvPr>
          <p:cNvGrpSpPr/>
          <p:nvPr/>
        </p:nvGrpSpPr>
        <p:grpSpPr>
          <a:xfrm>
            <a:off x="4936382" y="244861"/>
            <a:ext cx="11840018" cy="3984239"/>
            <a:chOff x="3327265" y="128487"/>
            <a:chExt cx="11840018" cy="7064841"/>
          </a:xfrm>
        </p:grpSpPr>
        <p:grpSp>
          <p:nvGrpSpPr>
            <p:cNvPr id="4" name="Group 5">
              <a:extLst>
                <a:ext uri="{FF2B5EF4-FFF2-40B4-BE49-F238E27FC236}">
                  <a16:creationId xmlns:a16="http://schemas.microsoft.com/office/drawing/2014/main" id="{912D46D9-26E4-117C-FCE5-C825BD12886E}"/>
                </a:ext>
              </a:extLst>
            </p:cNvPr>
            <p:cNvGrpSpPr/>
            <p:nvPr/>
          </p:nvGrpSpPr>
          <p:grpSpPr>
            <a:xfrm>
              <a:off x="3479665" y="280887"/>
              <a:ext cx="11687618" cy="6912441"/>
              <a:chOff x="0" y="-38100"/>
              <a:chExt cx="3078220" cy="1820561"/>
            </a:xfrm>
          </p:grpSpPr>
          <p:sp>
            <p:nvSpPr>
              <p:cNvPr id="9" name="Freeform 6">
                <a:extLst>
                  <a:ext uri="{FF2B5EF4-FFF2-40B4-BE49-F238E27FC236}">
                    <a16:creationId xmlns:a16="http://schemas.microsoft.com/office/drawing/2014/main" id="{BECA289E-DA21-9284-70F6-CEB012E2A6F4}"/>
                  </a:ext>
                </a:extLst>
              </p:cNvPr>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7">
                <a:extLst>
                  <a:ext uri="{FF2B5EF4-FFF2-40B4-BE49-F238E27FC236}">
                    <a16:creationId xmlns:a16="http://schemas.microsoft.com/office/drawing/2014/main" id="{514AC116-D218-9CF9-1271-F16CDEFB8E6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8">
              <a:extLst>
                <a:ext uri="{FF2B5EF4-FFF2-40B4-BE49-F238E27FC236}">
                  <a16:creationId xmlns:a16="http://schemas.microsoft.com/office/drawing/2014/main" id="{ECFF6A28-1DBD-684A-33E8-A785A4F41CBB}"/>
                </a:ext>
              </a:extLst>
            </p:cNvPr>
            <p:cNvGrpSpPr/>
            <p:nvPr/>
          </p:nvGrpSpPr>
          <p:grpSpPr>
            <a:xfrm>
              <a:off x="3327265" y="128487"/>
              <a:ext cx="11633471" cy="6794605"/>
              <a:chOff x="0" y="-38100"/>
              <a:chExt cx="3063959" cy="1789526"/>
            </a:xfrm>
          </p:grpSpPr>
          <p:sp>
            <p:nvSpPr>
              <p:cNvPr id="7" name="Freeform 9">
                <a:extLst>
                  <a:ext uri="{FF2B5EF4-FFF2-40B4-BE49-F238E27FC236}">
                    <a16:creationId xmlns:a16="http://schemas.microsoft.com/office/drawing/2014/main" id="{604D0492-D2F9-45F4-2F57-C50BDDEE7906}"/>
                  </a:ext>
                </a:extLst>
              </p:cNvPr>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10">
                <a:extLst>
                  <a:ext uri="{FF2B5EF4-FFF2-40B4-BE49-F238E27FC236}">
                    <a16:creationId xmlns:a16="http://schemas.microsoft.com/office/drawing/2014/main" id="{31BA3AF8-C5D6-0855-3568-C4BBC8DB8516}"/>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itle 1">
              <a:extLst>
                <a:ext uri="{FF2B5EF4-FFF2-40B4-BE49-F238E27FC236}">
                  <a16:creationId xmlns:a16="http://schemas.microsoft.com/office/drawing/2014/main" id="{C31D05B8-3EB0-B0CF-6879-261240D2E988}"/>
                </a:ext>
              </a:extLst>
            </p:cNvPr>
            <p:cNvSpPr txBox="1">
              <a:spLocks/>
            </p:cNvSpPr>
            <p:nvPr/>
          </p:nvSpPr>
          <p:spPr>
            <a:xfrm>
              <a:off x="3572483" y="842800"/>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9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LNTH-LuoLuoNotangYuanTi 1" pitchFamily="2" charset="-128"/>
                </a:rPr>
                <a:t>Em hãy nêu vai trò của rừng? </a:t>
              </a:r>
              <a:endParaRPr kumimoji="0" lang="vi-VN" sz="9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
        <p:nvSpPr>
          <p:cNvPr id="11" name="Freeform 6">
            <a:extLst>
              <a:ext uri="{FF2B5EF4-FFF2-40B4-BE49-F238E27FC236}">
                <a16:creationId xmlns:a16="http://schemas.microsoft.com/office/drawing/2014/main" id="{0BDDF08F-9888-4D4D-392F-CFC147A873E2}"/>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5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EAC9FF-724A-F671-7A98-E53EBB2C3AFB}"/>
              </a:ext>
            </a:extLst>
          </p:cNvPr>
          <p:cNvSpPr/>
          <p:nvPr/>
        </p:nvSpPr>
        <p:spPr>
          <a:xfrm>
            <a:off x="1301444" y="2399709"/>
            <a:ext cx="11347756" cy="7048083"/>
          </a:xfrm>
          <a:prstGeom prst="rect">
            <a:avLst/>
          </a:prstGeom>
        </p:spPr>
        <p:txBody>
          <a:bodyPr wrap="square">
            <a:spAutoFit/>
          </a:bodyPr>
          <a:lstStyle/>
          <a:p>
            <a:pPr lvl="0" algn="just">
              <a:spcAft>
                <a:spcPts val="600"/>
              </a:spcAft>
              <a:defRPr/>
            </a:pPr>
            <a:r>
              <a:rPr lang="vi-VN" sz="4800" b="1" kern="0" dirty="0">
                <a:solidFill>
                  <a:srgbClr val="FF0000"/>
                </a:solidFill>
                <a:latin typeface="Cambria" panose="02040503050406030204" pitchFamily="18" charset="0"/>
                <a:ea typeface="Cambria" panose="02040503050406030204" pitchFamily="18" charset="0"/>
              </a:rPr>
              <a:t>Rừng có vai trò vô cùng quan trọng đối với sự sống của loài động vật và con người:</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Cung cấp thức ăn, nơi ở, cho nhiều loài động vật, thực vật.</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Bảo vệ đất, hạn chế xói mòn.</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a:t>
            </a:r>
            <a:r>
              <a:rPr lang="en-US" sz="4800" kern="0" dirty="0">
                <a:solidFill>
                  <a:srgbClr val="FF0000"/>
                </a:solidFill>
                <a:latin typeface="Cambria" panose="02040503050406030204" pitchFamily="18" charset="0"/>
                <a:ea typeface="Cambria" panose="02040503050406030204" pitchFamily="18" charset="0"/>
              </a:rPr>
              <a:t> </a:t>
            </a:r>
            <a:r>
              <a:rPr lang="vi-VN" sz="4800" kern="0" dirty="0">
                <a:solidFill>
                  <a:srgbClr val="FF0000"/>
                </a:solidFill>
                <a:latin typeface="Cambria" panose="02040503050406030204" pitchFamily="18" charset="0"/>
                <a:ea typeface="Cambria" panose="02040503050406030204" pitchFamily="18" charset="0"/>
              </a:rPr>
              <a:t>Giữ nước, cung cấp cho sinh vật.</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Cung cấp tài nguyên khác cho con người gỗ, dược liệu, thức ăn ….</a:t>
            </a:r>
          </a:p>
        </p:txBody>
      </p:sp>
    </p:spTree>
    <p:extLst>
      <p:ext uri="{BB962C8B-B14F-4D97-AF65-F5344CB8AC3E}">
        <p14:creationId xmlns:p14="http://schemas.microsoft.com/office/powerpoint/2010/main" val="105402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AE00F98C-ADB5-ECA2-186F-822ABB15C13F}"/>
              </a:ext>
            </a:extLst>
          </p:cNvPr>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2">
              <a:duotone>
                <a:prstClr val="black"/>
                <a:schemeClr val="accent4">
                  <a:tint val="45000"/>
                  <a:satMod val="400000"/>
                </a:schemeClr>
              </a:duotone>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lue and red text&#10;&#10;Description automatically generated">
            <a:extLst>
              <a:ext uri="{FF2B5EF4-FFF2-40B4-BE49-F238E27FC236}">
                <a16:creationId xmlns:a16="http://schemas.microsoft.com/office/drawing/2014/main" id="{9518FDFD-8780-5AA4-E499-F170969AD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2552700"/>
            <a:ext cx="10348599" cy="5046011"/>
          </a:xfrm>
          <a:prstGeom prst="rect">
            <a:avLst/>
          </a:prstGeom>
        </p:spPr>
      </p:pic>
    </p:spTree>
    <p:extLst>
      <p:ext uri="{BB962C8B-B14F-4D97-AF65-F5344CB8AC3E}">
        <p14:creationId xmlns:p14="http://schemas.microsoft.com/office/powerpoint/2010/main" val="33362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2E2B9-905E-27A0-01DC-E9D01584C093}"/>
              </a:ext>
            </a:extLst>
          </p:cNvPr>
          <p:cNvPicPr>
            <a:picLocks noChangeAspect="1"/>
          </p:cNvPicPr>
          <p:nvPr/>
        </p:nvPicPr>
        <p:blipFill>
          <a:blip r:embed="rId2"/>
          <a:stretch>
            <a:fillRect/>
          </a:stretch>
        </p:blipFill>
        <p:spPr>
          <a:xfrm>
            <a:off x="-1018633" y="2778554"/>
            <a:ext cx="13704996" cy="5553937"/>
          </a:xfrm>
          <a:prstGeom prst="rect">
            <a:avLst/>
          </a:prstGeom>
        </p:spPr>
      </p:pic>
    </p:spTree>
    <p:extLst>
      <p:ext uri="{BB962C8B-B14F-4D97-AF65-F5344CB8AC3E}">
        <p14:creationId xmlns:p14="http://schemas.microsoft.com/office/powerpoint/2010/main" val="144864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9D112873-5F01-5389-D4F8-F30FD9B56465}"/>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443822F3-3771-F710-FE74-B17F8A198110}"/>
              </a:ext>
            </a:extLst>
          </p:cNvPr>
          <p:cNvSpPr/>
          <p:nvPr/>
        </p:nvSpPr>
        <p:spPr>
          <a:xfrm>
            <a:off x="2286000" y="342900"/>
            <a:ext cx="14249400" cy="327660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i="1" dirty="0">
                <a:solidFill>
                  <a:srgbClr val="002060"/>
                </a:solidFill>
                <a:latin typeface="Cambria" panose="02040503050406030204" pitchFamily="18" charset="0"/>
                <a:ea typeface="Cambria" panose="02040503050406030204" pitchFamily="18" charset="0"/>
                <a:cs typeface="Arial" panose="020B0604020202020204" pitchFamily="34" charset="0"/>
              </a:rPr>
              <a:t>C</a:t>
            </a:r>
            <a:r>
              <a:rPr lang="vi-VN" sz="4400" i="1" dirty="0">
                <a:solidFill>
                  <a:srgbClr val="002060"/>
                </a:solidFill>
                <a:latin typeface="Cambria" panose="02040503050406030204" pitchFamily="18" charset="0"/>
                <a:ea typeface="Cambria" panose="02040503050406030204" pitchFamily="18" charset="0"/>
                <a:cs typeface="Arial" panose="020B0604020202020204" pitchFamily="34" charset="0"/>
              </a:rPr>
              <a:t>huẩn bị các vật liệu tái chế và sử dụng các vật liệu tái chế hoặc bút màu giấy màu để thực hiện làm hoặc vẽ tranh về nhà, tổ, hang… của con người và các loài sinh vật em thích.</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970314E1-033B-6920-8DA2-3F2C8B38F1A6}"/>
              </a:ext>
            </a:extLst>
          </p:cNvPr>
          <p:cNvGrpSpPr/>
          <p:nvPr/>
        </p:nvGrpSpPr>
        <p:grpSpPr>
          <a:xfrm>
            <a:off x="3505199" y="3924300"/>
            <a:ext cx="11625223" cy="5105400"/>
            <a:chOff x="1025918" y="1755759"/>
            <a:chExt cx="15650216" cy="6247081"/>
          </a:xfrm>
        </p:grpSpPr>
        <p:grpSp>
          <p:nvGrpSpPr>
            <p:cNvPr id="5" name="Group 4">
              <a:extLst>
                <a:ext uri="{FF2B5EF4-FFF2-40B4-BE49-F238E27FC236}">
                  <a16:creationId xmlns:a16="http://schemas.microsoft.com/office/drawing/2014/main" id="{5F486DCB-799C-A64A-F5BB-0B58A94A3866}"/>
                </a:ext>
              </a:extLst>
            </p:cNvPr>
            <p:cNvGrpSpPr/>
            <p:nvPr/>
          </p:nvGrpSpPr>
          <p:grpSpPr>
            <a:xfrm>
              <a:off x="2097549" y="2255357"/>
              <a:ext cx="14239013" cy="5747483"/>
              <a:chOff x="0" y="0"/>
              <a:chExt cx="3027853" cy="1513740"/>
            </a:xfrm>
          </p:grpSpPr>
          <p:sp>
            <p:nvSpPr>
              <p:cNvPr id="10" name="Freeform 5">
                <a:extLst>
                  <a:ext uri="{FF2B5EF4-FFF2-40B4-BE49-F238E27FC236}">
                    <a16:creationId xmlns:a16="http://schemas.microsoft.com/office/drawing/2014/main" id="{25F8F428-478D-D1EB-CFDD-C08D8EAF025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6">
                <a:extLst>
                  <a:ext uri="{FF2B5EF4-FFF2-40B4-BE49-F238E27FC236}">
                    <a16:creationId xmlns:a16="http://schemas.microsoft.com/office/drawing/2014/main" id="{FCA5211D-3355-4477-DEAD-5EAE69004102}"/>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7">
              <a:extLst>
                <a:ext uri="{FF2B5EF4-FFF2-40B4-BE49-F238E27FC236}">
                  <a16:creationId xmlns:a16="http://schemas.microsoft.com/office/drawing/2014/main" id="{463FB653-A8F9-AC49-AD56-5B1A1FFFB90A}"/>
                </a:ext>
              </a:extLst>
            </p:cNvPr>
            <p:cNvGrpSpPr/>
            <p:nvPr/>
          </p:nvGrpSpPr>
          <p:grpSpPr>
            <a:xfrm>
              <a:off x="2267323" y="2102957"/>
              <a:ext cx="14408811" cy="5744912"/>
              <a:chOff x="0" y="0"/>
              <a:chExt cx="3063959" cy="1513063"/>
            </a:xfrm>
          </p:grpSpPr>
          <p:sp>
            <p:nvSpPr>
              <p:cNvPr id="8" name="Freeform 8">
                <a:extLst>
                  <a:ext uri="{FF2B5EF4-FFF2-40B4-BE49-F238E27FC236}">
                    <a16:creationId xmlns:a16="http://schemas.microsoft.com/office/drawing/2014/main" id="{3822120F-BF48-B434-FEBE-736315BDBD7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74C056C-31AD-AF71-06AC-C30C22D2959B}"/>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18">
              <a:extLst>
                <a:ext uri="{FF2B5EF4-FFF2-40B4-BE49-F238E27FC236}">
                  <a16:creationId xmlns:a16="http://schemas.microsoft.com/office/drawing/2014/main" id="{3F166A39-E86C-6D2A-7662-7E24B7BB557F}"/>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 name="Rectangle 11">
            <a:extLst>
              <a:ext uri="{FF2B5EF4-FFF2-40B4-BE49-F238E27FC236}">
                <a16:creationId xmlns:a16="http://schemas.microsoft.com/office/drawing/2014/main" id="{F0EE1266-A8CC-4993-1140-4E510487226B}"/>
              </a:ext>
            </a:extLst>
          </p:cNvPr>
          <p:cNvSpPr/>
          <p:nvPr/>
        </p:nvSpPr>
        <p:spPr>
          <a:xfrm>
            <a:off x="4648200" y="4991100"/>
            <a:ext cx="10820400" cy="3416320"/>
          </a:xfrm>
          <a:prstGeom prst="rect">
            <a:avLst/>
          </a:prstGeom>
        </p:spPr>
        <p:txBody>
          <a:bodyPr wrap="square">
            <a:spAutoFit/>
          </a:bodyPr>
          <a:lstStyle/>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1: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lũ</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2: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thú dữ</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3: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tổ cho chim</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4: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hang thỏ</a:t>
            </a:r>
          </a:p>
        </p:txBody>
      </p:sp>
    </p:spTree>
    <p:extLst>
      <p:ext uri="{BB962C8B-B14F-4D97-AF65-F5344CB8AC3E}">
        <p14:creationId xmlns:p14="http://schemas.microsoft.com/office/powerpoint/2010/main" val="105719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red text on a black background&#10;&#10;Description automatically generated">
            <a:extLst>
              <a:ext uri="{FF2B5EF4-FFF2-40B4-BE49-F238E27FC236}">
                <a16:creationId xmlns:a16="http://schemas.microsoft.com/office/drawing/2014/main" id="{37D19D71-6DE8-A476-828D-F0BCB7976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2095500"/>
            <a:ext cx="7193903" cy="5791702"/>
          </a:xfrm>
          <a:prstGeom prst="rect">
            <a:avLst/>
          </a:prstGeom>
        </p:spPr>
      </p:pic>
    </p:spTree>
    <p:extLst>
      <p:ext uri="{BB962C8B-B14F-4D97-AF65-F5344CB8AC3E}">
        <p14:creationId xmlns:p14="http://schemas.microsoft.com/office/powerpoint/2010/main" val="42818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0C5D23A6-1294-ECF9-5A3A-DE1FFD31D2BF}"/>
              </a:ext>
            </a:extLst>
          </p:cNvPr>
          <p:cNvSpPr txBox="1"/>
          <p:nvPr/>
        </p:nvSpPr>
        <p:spPr>
          <a:xfrm flipH="1">
            <a:off x="3510888" y="882206"/>
            <a:ext cx="14243711" cy="4414480"/>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371600">
              <a:defRPr/>
            </a:pPr>
            <a:r>
              <a:rPr lang="en-US" sz="6600" b="1" dirty="0">
                <a:ln w="0"/>
                <a:solidFill>
                  <a:srgbClr val="002060"/>
                </a:solidFill>
                <a:latin typeface="Calibri" panose="020F0502020204030204"/>
                <a:ea typeface="LNTH-LuoLuoNotangYuanTi 1" pitchFamily="2" charset="-128"/>
                <a:cs typeface="LNTH-LuoLuoNotangYuanTi 1" pitchFamily="2" charset="-128"/>
              </a:rPr>
              <a:t>S</a:t>
            </a:r>
            <a:r>
              <a:rPr lang="vi-VN" sz="6600" b="1" dirty="0">
                <a:ln w="0"/>
                <a:solidFill>
                  <a:srgbClr val="002060"/>
                </a:solidFill>
                <a:latin typeface="Calibri" panose="020F0502020204030204"/>
                <a:ea typeface="LNTH-LuoLuoNotangYuanTi 1" pitchFamily="2" charset="-128"/>
                <a:cs typeface="LNTH-LuoLuoNotangYuanTi 1" pitchFamily="2" charset="-128"/>
              </a:rPr>
              <a:t>ưu tầm tư liệu về những ch</a:t>
            </a:r>
            <a:r>
              <a:rPr lang="en-US" sz="6600" b="1" dirty="0">
                <a:ln w="0"/>
                <a:solidFill>
                  <a:srgbClr val="002060"/>
                </a:solidFill>
                <a:latin typeface="Calibri" panose="020F0502020204030204"/>
                <a:ea typeface="LNTH-LuoLuoNotangYuanTi 1" pitchFamily="2" charset="-128"/>
                <a:cs typeface="LNTH-LuoLuoNotangYuanTi 1" pitchFamily="2" charset="-128"/>
              </a:rPr>
              <a:t>ấ</a:t>
            </a:r>
            <a:r>
              <a:rPr lang="vi-VN" sz="6600" b="1" dirty="0">
                <a:ln w="0"/>
                <a:solidFill>
                  <a:srgbClr val="002060"/>
                </a:solidFill>
                <a:latin typeface="Calibri" panose="020F0502020204030204"/>
                <a:ea typeface="LNTH-LuoLuoNotangYuanTi 1" pitchFamily="2" charset="-128"/>
                <a:cs typeface="LNTH-LuoLuoNotangYuanTi 1" pitchFamily="2" charset="-128"/>
              </a:rPr>
              <a:t>t thải của sinh vật và con người, ô nhiễm môi trường</a:t>
            </a:r>
            <a:endParaRPr lang="en-US" sz="6600" b="1" i="1" dirty="0">
              <a:ln w="0"/>
              <a:solidFill>
                <a:srgbClr val="002060"/>
              </a:solidFill>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2718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C4CCA-5ECB-EAEE-F858-0FFDFF72DAA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913243"/>
            <a:ext cx="17523809" cy="10076190"/>
          </a:xfrm>
          <a:prstGeom prst="rect">
            <a:avLst/>
          </a:prstGeom>
        </p:spPr>
      </p:pic>
      <p:sp>
        <p:nvSpPr>
          <p:cNvPr id="3" name="TextBox 2">
            <a:extLst>
              <a:ext uri="{FF2B5EF4-FFF2-40B4-BE49-F238E27FC236}">
                <a16:creationId xmlns:a16="http://schemas.microsoft.com/office/drawing/2014/main" id="{23BDC322-2EC3-F040-004C-BC1908A2A2DC}"/>
              </a:ext>
            </a:extLst>
          </p:cNvPr>
          <p:cNvSpPr txBox="1"/>
          <p:nvPr/>
        </p:nvSpPr>
        <p:spPr>
          <a:xfrm>
            <a:off x="1460092" y="619433"/>
            <a:ext cx="15264581" cy="2800767"/>
          </a:xfrm>
          <a:prstGeom prst="rect">
            <a:avLst/>
          </a:prstGeom>
          <a:noFill/>
        </p:spPr>
        <p:txBody>
          <a:bodyPr wrap="square" rtlCol="0">
            <a:spAutoFit/>
          </a:bodyPr>
          <a:lstStyle/>
          <a:p>
            <a:pPr algn="ctr" defTabSz="1371600"/>
            <a:r>
              <a:rPr lang="vi-VN" sz="8800" dirty="0">
                <a:solidFill>
                  <a:srgbClr val="FF0000"/>
                </a:solidFill>
                <a:latin typeface="Cambria" panose="02040503050406030204" pitchFamily="18" charset="0"/>
                <a:ea typeface="Cambria" panose="02040503050406030204" pitchFamily="18" charset="0"/>
              </a:rPr>
              <a:t>Kể tên các yếu tố của môi trường tự nhiên?</a:t>
            </a:r>
            <a:endParaRPr lang="en-US" sz="8800"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B419B914-E599-9129-AB67-E0D663D38CF1}"/>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vi-VN" sz="6600" dirty="0">
                <a:solidFill>
                  <a:srgbClr val="FF0000"/>
                </a:solidFill>
                <a:latin typeface="Cambria" panose="02040503050406030204" pitchFamily="18" charset="0"/>
                <a:ea typeface="Cambria" panose="02040503050406030204" pitchFamily="18" charset="0"/>
              </a:rPr>
              <a:t>Môi trường bao gồm các yếu tố như ánh sáng, không khí, nhiệt độ, đất, nước, động vật, thực vật,... </a:t>
            </a:r>
            <a:endParaRPr lang="en-US" sz="6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21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283D7-764C-8B4B-C1FD-41237EB31B1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913243"/>
            <a:ext cx="17523809" cy="10076190"/>
          </a:xfrm>
          <a:prstGeom prst="rect">
            <a:avLst/>
          </a:prstGeom>
        </p:spPr>
      </p:pic>
      <p:sp>
        <p:nvSpPr>
          <p:cNvPr id="3" name="TextBox 2">
            <a:extLst>
              <a:ext uri="{FF2B5EF4-FFF2-40B4-BE49-F238E27FC236}">
                <a16:creationId xmlns:a16="http://schemas.microsoft.com/office/drawing/2014/main" id="{DAC535E1-2184-0363-39DF-978D973C7D1C}"/>
              </a:ext>
            </a:extLst>
          </p:cNvPr>
          <p:cNvSpPr txBox="1"/>
          <p:nvPr/>
        </p:nvSpPr>
        <p:spPr>
          <a:xfrm>
            <a:off x="1460092" y="619433"/>
            <a:ext cx="15264581" cy="3416320"/>
          </a:xfrm>
          <a:prstGeom prst="rect">
            <a:avLst/>
          </a:prstGeom>
          <a:noFill/>
        </p:spPr>
        <p:txBody>
          <a:bodyPr wrap="square" rtlCol="0">
            <a:spAutoFit/>
          </a:bodyPr>
          <a:lstStyle/>
          <a:p>
            <a:pPr algn="ctr" defTabSz="1371600"/>
            <a:r>
              <a:rPr lang="vi-VN" sz="7200" dirty="0">
                <a:solidFill>
                  <a:srgbClr val="FF0000"/>
                </a:solidFill>
                <a:latin typeface="Cambria" panose="02040503050406030204" pitchFamily="18" charset="0"/>
                <a:ea typeface="Cambria" panose="02040503050406030204" pitchFamily="18" charset="0"/>
              </a:rPr>
              <a:t>Nêu ví dụ cho thấy môi trường cung cấp thức ăn, chỗ ở cho con người và sinh vật?</a:t>
            </a:r>
            <a:endParaRPr lang="en-US" sz="7200"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A5227449-C919-FC16-D1D8-019133EA2E9B}"/>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srgbClr val="FF0000"/>
                </a:solidFill>
                <a:latin typeface="Cambria" panose="02040503050406030204" pitchFamily="18" charset="0"/>
                <a:ea typeface="Cambria" panose="02040503050406030204" pitchFamily="18" charset="0"/>
              </a:rPr>
              <a:t>Con</a:t>
            </a:r>
            <a:r>
              <a:rPr lang="en-US" sz="6600" dirty="0">
                <a:solidFill>
                  <a:srgbClr val="FF0000"/>
                </a:solidFill>
                <a:latin typeface="Cambria" panose="02040503050406030204" pitchFamily="18" charset="0"/>
                <a:ea typeface="Cambria" panose="02040503050406030204" pitchFamily="18" charset="0"/>
              </a:rPr>
              <a:t> n</a:t>
            </a:r>
            <a:r>
              <a:rPr lang="vi-VN" sz="6600" dirty="0" err="1">
                <a:solidFill>
                  <a:srgbClr val="FF0000"/>
                </a:solidFill>
                <a:latin typeface="Cambria" panose="02040503050406030204" pitchFamily="18" charset="0"/>
                <a:ea typeface="Cambria" panose="02040503050406030204" pitchFamily="18" charset="0"/>
              </a:rPr>
              <a:t>gười</a:t>
            </a:r>
            <a:r>
              <a:rPr lang="vi-VN" sz="6600" dirty="0">
                <a:solidFill>
                  <a:srgbClr val="FF0000"/>
                </a:solidFill>
                <a:latin typeface="Cambria" panose="02040503050406030204" pitchFamily="18" charset="0"/>
                <a:ea typeface="Cambria" panose="02040503050406030204" pitchFamily="18" charset="0"/>
              </a:rPr>
              <a:t> lấy từ môi trường gạch đá, cát sỏi, gỗ,… để làm nhà.</a:t>
            </a:r>
            <a:endParaRPr lang="en-US" sz="6600"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Arial" panose="020B0604020202020204" pitchFamily="34" charset="0"/>
              <a:buChar char="•"/>
            </a:pPr>
            <a:r>
              <a:rPr lang="vi-VN" sz="6600" dirty="0">
                <a:solidFill>
                  <a:srgbClr val="FF0000"/>
                </a:solidFill>
                <a:latin typeface="Cambria" panose="02040503050406030204" pitchFamily="18" charset="0"/>
                <a:ea typeface="Cambria" panose="02040503050406030204" pitchFamily="18" charset="0"/>
              </a:rPr>
              <a:t>Chim làm tổ trên cây ….</a:t>
            </a:r>
            <a:endParaRPr lang="en-US" sz="6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8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8A2533-84FE-9706-5C7E-2063DFE08F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913243"/>
            <a:ext cx="17523809" cy="10076190"/>
          </a:xfrm>
          <a:prstGeom prst="rect">
            <a:avLst/>
          </a:prstGeom>
        </p:spPr>
      </p:pic>
      <p:sp>
        <p:nvSpPr>
          <p:cNvPr id="3" name="TextBox 2">
            <a:extLst>
              <a:ext uri="{FF2B5EF4-FFF2-40B4-BE49-F238E27FC236}">
                <a16:creationId xmlns:a16="http://schemas.microsoft.com/office/drawing/2014/main" id="{CCEB5E71-540B-C6BD-FF23-E3B5C26220DF}"/>
              </a:ext>
            </a:extLst>
          </p:cNvPr>
          <p:cNvSpPr txBox="1"/>
          <p:nvPr/>
        </p:nvSpPr>
        <p:spPr>
          <a:xfrm>
            <a:off x="1460092" y="619433"/>
            <a:ext cx="15264581" cy="2308324"/>
          </a:xfrm>
          <a:prstGeom prst="rect">
            <a:avLst/>
          </a:prstGeom>
          <a:noFill/>
        </p:spPr>
        <p:txBody>
          <a:bodyPr wrap="square" rtlCol="0">
            <a:spAutoFit/>
          </a:bodyPr>
          <a:lstStyle/>
          <a:p>
            <a:pPr algn="ctr" defTabSz="1371600"/>
            <a:r>
              <a:rPr lang="vi-VN" sz="7200" dirty="0">
                <a:solidFill>
                  <a:srgbClr val="FF0000"/>
                </a:solidFill>
                <a:latin typeface="Cambria" panose="02040503050406030204" pitchFamily="18" charset="0"/>
                <a:ea typeface="Cambria" panose="02040503050406030204" pitchFamily="18" charset="0"/>
              </a:rPr>
              <a:t>Tầng khí quyển bảo vệ con người khỏi tia cực tím có tên là gì? </a:t>
            </a:r>
            <a:endParaRPr lang="en-US" sz="7200"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87078246-91A7-A560-DF81-781686331F94}"/>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srgbClr val="FF0000"/>
                </a:solidFill>
                <a:latin typeface="Cambria" panose="02040503050406030204" pitchFamily="18" charset="0"/>
                <a:ea typeface="Cambria" panose="02040503050406030204" pitchFamily="18" charset="0"/>
              </a:rPr>
              <a:t>Tầng ozone</a:t>
            </a:r>
            <a:endParaRPr lang="en-US" sz="6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36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33886-35C6-BD8F-1672-AADD27275B9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913243"/>
            <a:ext cx="17523809" cy="10076190"/>
          </a:xfrm>
          <a:prstGeom prst="rect">
            <a:avLst/>
          </a:prstGeom>
        </p:spPr>
      </p:pic>
      <p:sp>
        <p:nvSpPr>
          <p:cNvPr id="3" name="TextBox 2">
            <a:extLst>
              <a:ext uri="{FF2B5EF4-FFF2-40B4-BE49-F238E27FC236}">
                <a16:creationId xmlns:a16="http://schemas.microsoft.com/office/drawing/2014/main" id="{B3625094-2A4F-9591-6D5A-D57C64D89FA8}"/>
              </a:ext>
            </a:extLst>
          </p:cNvPr>
          <p:cNvSpPr txBox="1"/>
          <p:nvPr/>
        </p:nvSpPr>
        <p:spPr>
          <a:xfrm>
            <a:off x="1460092" y="619433"/>
            <a:ext cx="15264581" cy="2800767"/>
          </a:xfrm>
          <a:prstGeom prst="rect">
            <a:avLst/>
          </a:prstGeom>
          <a:noFill/>
        </p:spPr>
        <p:txBody>
          <a:bodyPr wrap="square" rtlCol="0">
            <a:spAutoFit/>
          </a:bodyPr>
          <a:lstStyle/>
          <a:p>
            <a:pPr algn="ctr" defTabSz="1371600"/>
            <a:r>
              <a:rPr lang="vi-VN" sz="8800" dirty="0">
                <a:solidFill>
                  <a:srgbClr val="FF0000"/>
                </a:solidFill>
                <a:latin typeface="Cambria" panose="02040503050406030204" pitchFamily="18" charset="0"/>
                <a:ea typeface="Cambria" panose="02040503050406030204" pitchFamily="18" charset="0"/>
              </a:rPr>
              <a:t>Nếu tầng ozone bị thủng</a:t>
            </a:r>
            <a:r>
              <a:rPr lang="en-US" sz="8800" dirty="0">
                <a:solidFill>
                  <a:srgbClr val="FF0000"/>
                </a:solidFill>
                <a:latin typeface="Cambria" panose="02040503050406030204" pitchFamily="18" charset="0"/>
                <a:ea typeface="Cambria" panose="02040503050406030204" pitchFamily="18" charset="0"/>
              </a:rPr>
              <a:t>, </a:t>
            </a:r>
            <a:r>
              <a:rPr lang="en-US" sz="8800" dirty="0" err="1">
                <a:solidFill>
                  <a:srgbClr val="FF0000"/>
                </a:solidFill>
                <a:latin typeface="Cambria" panose="02040503050406030204" pitchFamily="18" charset="0"/>
                <a:ea typeface="Cambria" panose="02040503050406030204" pitchFamily="18" charset="0"/>
              </a:rPr>
              <a:t>điều</a:t>
            </a:r>
            <a:r>
              <a:rPr lang="en-US" sz="8800" dirty="0">
                <a:solidFill>
                  <a:srgbClr val="FF0000"/>
                </a:solidFill>
                <a:latin typeface="Cambria" panose="02040503050406030204" pitchFamily="18" charset="0"/>
                <a:ea typeface="Cambria" panose="02040503050406030204" pitchFamily="18" charset="0"/>
              </a:rPr>
              <a:t> </a:t>
            </a:r>
            <a:r>
              <a:rPr lang="en-US" sz="8800" dirty="0" err="1">
                <a:solidFill>
                  <a:srgbClr val="FF0000"/>
                </a:solidFill>
                <a:latin typeface="Cambria" panose="02040503050406030204" pitchFamily="18" charset="0"/>
                <a:ea typeface="Cambria" panose="02040503050406030204" pitchFamily="18" charset="0"/>
              </a:rPr>
              <a:t>gì</a:t>
            </a:r>
            <a:r>
              <a:rPr lang="en-US" sz="8800" dirty="0">
                <a:solidFill>
                  <a:srgbClr val="FF0000"/>
                </a:solidFill>
                <a:latin typeface="Cambria" panose="02040503050406030204" pitchFamily="18" charset="0"/>
                <a:ea typeface="Cambria" panose="02040503050406030204" pitchFamily="18" charset="0"/>
              </a:rPr>
              <a:t> </a:t>
            </a:r>
            <a:r>
              <a:rPr lang="en-US" sz="8800" dirty="0" err="1">
                <a:solidFill>
                  <a:srgbClr val="FF0000"/>
                </a:solidFill>
                <a:latin typeface="Cambria" panose="02040503050406030204" pitchFamily="18" charset="0"/>
                <a:ea typeface="Cambria" panose="02040503050406030204" pitchFamily="18" charset="0"/>
              </a:rPr>
              <a:t>sẽ</a:t>
            </a:r>
            <a:r>
              <a:rPr lang="en-US" sz="8800" dirty="0">
                <a:solidFill>
                  <a:srgbClr val="FF0000"/>
                </a:solidFill>
                <a:latin typeface="Cambria" panose="02040503050406030204" pitchFamily="18" charset="0"/>
                <a:ea typeface="Cambria" panose="02040503050406030204" pitchFamily="18" charset="0"/>
              </a:rPr>
              <a:t> </a:t>
            </a:r>
            <a:r>
              <a:rPr lang="en-US" sz="8800" dirty="0" err="1">
                <a:solidFill>
                  <a:srgbClr val="FF0000"/>
                </a:solidFill>
                <a:latin typeface="Cambria" panose="02040503050406030204" pitchFamily="18" charset="0"/>
                <a:ea typeface="Cambria" panose="02040503050406030204" pitchFamily="18" charset="0"/>
              </a:rPr>
              <a:t>xảy</a:t>
            </a:r>
            <a:r>
              <a:rPr lang="en-US" sz="8800" dirty="0">
                <a:solidFill>
                  <a:srgbClr val="FF0000"/>
                </a:solidFill>
                <a:latin typeface="Cambria" panose="02040503050406030204" pitchFamily="18" charset="0"/>
                <a:ea typeface="Cambria" panose="02040503050406030204" pitchFamily="18" charset="0"/>
              </a:rPr>
              <a:t> </a:t>
            </a:r>
            <a:r>
              <a:rPr lang="en-US" sz="8800" dirty="0" err="1">
                <a:solidFill>
                  <a:srgbClr val="FF0000"/>
                </a:solidFill>
                <a:latin typeface="Cambria" panose="02040503050406030204" pitchFamily="18" charset="0"/>
                <a:ea typeface="Cambria" panose="02040503050406030204" pitchFamily="18" charset="0"/>
              </a:rPr>
              <a:t>ra</a:t>
            </a:r>
            <a:r>
              <a:rPr lang="en-US" sz="8800" dirty="0">
                <a:solidFill>
                  <a:srgbClr val="FF0000"/>
                </a:solidFill>
                <a:latin typeface="Cambria" panose="02040503050406030204" pitchFamily="18" charset="0"/>
                <a:ea typeface="Cambria" panose="02040503050406030204" pitchFamily="18" charset="0"/>
              </a:rPr>
              <a:t>?</a:t>
            </a:r>
          </a:p>
        </p:txBody>
      </p:sp>
      <p:sp>
        <p:nvSpPr>
          <p:cNvPr id="4" name="Rectangle 3">
            <a:extLst>
              <a:ext uri="{FF2B5EF4-FFF2-40B4-BE49-F238E27FC236}">
                <a16:creationId xmlns:a16="http://schemas.microsoft.com/office/drawing/2014/main" id="{38C1C728-7580-4BFD-8FAD-FA6277BBE9EF}"/>
              </a:ext>
            </a:extLst>
          </p:cNvPr>
          <p:cNvSpPr/>
          <p:nvPr/>
        </p:nvSpPr>
        <p:spPr>
          <a:xfrm>
            <a:off x="1600200" y="5143500"/>
            <a:ext cx="14706600" cy="4343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srgbClr val="FF0000"/>
                </a:solidFill>
                <a:latin typeface="Cambria" panose="02040503050406030204" pitchFamily="18" charset="0"/>
                <a:ea typeface="Cambria" panose="02040503050406030204" pitchFamily="18" charset="0"/>
              </a:rPr>
              <a:t>Nếu tầng ozone bị thủng, tia cực tím sẽ chiếu xuống bề mặt Trái Đất gây ảnh hưởng xấu cho sinh vật, con người.</a:t>
            </a:r>
            <a:endParaRPr lang="en-US" sz="6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090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C4141-FCE9-15C5-4B92-27CBD41A4F3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913243"/>
            <a:ext cx="17523809" cy="10076190"/>
          </a:xfrm>
          <a:prstGeom prst="rect">
            <a:avLst/>
          </a:prstGeom>
        </p:spPr>
      </p:pic>
      <p:sp>
        <p:nvSpPr>
          <p:cNvPr id="3" name="TextBox 2">
            <a:extLst>
              <a:ext uri="{FF2B5EF4-FFF2-40B4-BE49-F238E27FC236}">
                <a16:creationId xmlns:a16="http://schemas.microsoft.com/office/drawing/2014/main" id="{2D93CE0D-1590-22C3-D35B-5FC723555856}"/>
              </a:ext>
            </a:extLst>
          </p:cNvPr>
          <p:cNvSpPr txBox="1"/>
          <p:nvPr/>
        </p:nvSpPr>
        <p:spPr>
          <a:xfrm>
            <a:off x="1460092" y="619433"/>
            <a:ext cx="15264581" cy="1200329"/>
          </a:xfrm>
          <a:prstGeom prst="rect">
            <a:avLst/>
          </a:prstGeom>
          <a:noFill/>
        </p:spPr>
        <p:txBody>
          <a:bodyPr wrap="square" rtlCol="0">
            <a:spAutoFit/>
          </a:bodyPr>
          <a:lstStyle/>
          <a:p>
            <a:pPr algn="ctr" defTabSz="1371600"/>
            <a:r>
              <a:rPr lang="vi-VN" sz="7200" dirty="0">
                <a:solidFill>
                  <a:srgbClr val="FF0000"/>
                </a:solidFill>
                <a:latin typeface="Cambria" panose="02040503050406030204" pitchFamily="18" charset="0"/>
                <a:ea typeface="Cambria" panose="02040503050406030204" pitchFamily="18" charset="0"/>
              </a:rPr>
              <a:t>Vì sao những chú chim cần xây tổ? </a:t>
            </a:r>
            <a:endParaRPr lang="en-US" sz="7200"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49A15577-622F-507E-CBBA-6D896776DC79}"/>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srgbClr val="FF0000"/>
                </a:solidFill>
                <a:latin typeface="Cambria" panose="02040503050406030204" pitchFamily="18" charset="0"/>
                <a:ea typeface="Cambria" panose="02040503050406030204" pitchFamily="18" charset="0"/>
              </a:rPr>
              <a:t>Vì những chú chim cần xây tổ để làm nơi ăn , ngủ, đẻ trứng,</a:t>
            </a:r>
            <a:r>
              <a:rPr lang="en-US" sz="6600" dirty="0">
                <a:solidFill>
                  <a:srgbClr val="FF0000"/>
                </a:solidFill>
                <a:latin typeface="Cambria" panose="02040503050406030204" pitchFamily="18" charset="0"/>
                <a:ea typeface="Cambria" panose="02040503050406030204" pitchFamily="18" charset="0"/>
              </a:rPr>
              <a:t> </a:t>
            </a:r>
            <a:r>
              <a:rPr lang="vi-VN" sz="6600" dirty="0">
                <a:solidFill>
                  <a:srgbClr val="FF0000"/>
                </a:solidFill>
                <a:latin typeface="Cambria" panose="02040503050406030204" pitchFamily="18" charset="0"/>
                <a:ea typeface="Cambria" panose="02040503050406030204" pitchFamily="18" charset="0"/>
              </a:rPr>
              <a:t>nuôi con,...</a:t>
            </a:r>
            <a:endParaRPr lang="en-US" sz="6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0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letters&#10;&#10;Description automatically generated">
            <a:extLst>
              <a:ext uri="{FF2B5EF4-FFF2-40B4-BE49-F238E27FC236}">
                <a16:creationId xmlns:a16="http://schemas.microsoft.com/office/drawing/2014/main" id="{DD47354A-9682-119D-71FF-A5A547BB8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3467100"/>
            <a:ext cx="9133806" cy="2438400"/>
          </a:xfrm>
          <a:prstGeom prst="rect">
            <a:avLst/>
          </a:prstGeom>
        </p:spPr>
      </p:pic>
    </p:spTree>
    <p:extLst>
      <p:ext uri="{BB962C8B-B14F-4D97-AF65-F5344CB8AC3E}">
        <p14:creationId xmlns:p14="http://schemas.microsoft.com/office/powerpoint/2010/main" val="10423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BE89CF58-65E3-C11B-40CA-1C5320918F3F}"/>
              </a:ext>
            </a:extLst>
          </p:cNvPr>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122806F-E373-4546-65C8-0AADD4848642}"/>
              </a:ext>
            </a:extLst>
          </p:cNvPr>
          <p:cNvSpPr/>
          <p:nvPr/>
        </p:nvSpPr>
        <p:spPr>
          <a:xfrm>
            <a:off x="2286000" y="22860"/>
            <a:ext cx="14249400" cy="313944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i="1" dirty="0">
                <a:solidFill>
                  <a:srgbClr val="002060"/>
                </a:solidFill>
                <a:cs typeface="Arial" panose="020B0604020202020204" pitchFamily="34" charset="0"/>
              </a:rPr>
              <a:t>- Quan sát từ hình 6 đến hình 11 và cho biết môi trường đã bảo vệ sinh vật, con người tránh khỏi các tác động từ bên ngoài như thế nào.</a:t>
            </a:r>
          </a:p>
          <a:p>
            <a:pPr lvl="0" algn="just"/>
            <a:r>
              <a:rPr lang="vi-VN" sz="4000" i="1" dirty="0">
                <a:solidFill>
                  <a:srgbClr val="002060"/>
                </a:solidFill>
                <a:cs typeface="Arial" panose="020B0604020202020204" pitchFamily="34" charset="0"/>
              </a:rPr>
              <a:t>- Nêu vai trò của rừng đối với động vật, con người.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2477782-8D93-0272-F27E-92C7F6679864}"/>
              </a:ext>
            </a:extLst>
          </p:cNvPr>
          <p:cNvPicPr>
            <a:picLocks noChangeAspect="1"/>
          </p:cNvPicPr>
          <p:nvPr/>
        </p:nvPicPr>
        <p:blipFill>
          <a:blip r:embed="rId3"/>
          <a:stretch>
            <a:fillRect/>
          </a:stretch>
        </p:blipFill>
        <p:spPr>
          <a:xfrm>
            <a:off x="762000" y="3238500"/>
            <a:ext cx="8229600" cy="3067589"/>
          </a:xfrm>
          <a:prstGeom prst="rect">
            <a:avLst/>
          </a:prstGeom>
        </p:spPr>
      </p:pic>
      <p:pic>
        <p:nvPicPr>
          <p:cNvPr id="5" name="Picture 4">
            <a:extLst>
              <a:ext uri="{FF2B5EF4-FFF2-40B4-BE49-F238E27FC236}">
                <a16:creationId xmlns:a16="http://schemas.microsoft.com/office/drawing/2014/main" id="{F20FB0DF-6619-191C-EC16-124F2D4B1FB4}"/>
              </a:ext>
            </a:extLst>
          </p:cNvPr>
          <p:cNvPicPr>
            <a:picLocks noChangeAspect="1"/>
          </p:cNvPicPr>
          <p:nvPr/>
        </p:nvPicPr>
        <p:blipFill>
          <a:blip r:embed="rId4"/>
          <a:stretch>
            <a:fillRect/>
          </a:stretch>
        </p:blipFill>
        <p:spPr>
          <a:xfrm>
            <a:off x="9144000" y="3238500"/>
            <a:ext cx="8528330" cy="3038475"/>
          </a:xfrm>
          <a:prstGeom prst="rect">
            <a:avLst/>
          </a:prstGeom>
        </p:spPr>
      </p:pic>
      <p:pic>
        <p:nvPicPr>
          <p:cNvPr id="6" name="Picture 5">
            <a:extLst>
              <a:ext uri="{FF2B5EF4-FFF2-40B4-BE49-F238E27FC236}">
                <a16:creationId xmlns:a16="http://schemas.microsoft.com/office/drawing/2014/main" id="{1E1F9A44-BDB8-5E05-F939-5A26442E3A09}"/>
              </a:ext>
            </a:extLst>
          </p:cNvPr>
          <p:cNvPicPr>
            <a:picLocks noChangeAspect="1"/>
          </p:cNvPicPr>
          <p:nvPr/>
        </p:nvPicPr>
        <p:blipFill>
          <a:blip r:embed="rId5"/>
          <a:stretch>
            <a:fillRect/>
          </a:stretch>
        </p:blipFill>
        <p:spPr>
          <a:xfrm>
            <a:off x="5181600" y="6591300"/>
            <a:ext cx="8329246" cy="3200400"/>
          </a:xfrm>
          <a:prstGeom prst="rect">
            <a:avLst/>
          </a:prstGeom>
        </p:spPr>
      </p:pic>
    </p:spTree>
    <p:extLst>
      <p:ext uri="{BB962C8B-B14F-4D97-AF65-F5344CB8AC3E}">
        <p14:creationId xmlns:p14="http://schemas.microsoft.com/office/powerpoint/2010/main" val="238053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836</TotalTime>
  <Words>559</Words>
  <Application>Microsoft Office PowerPoint</Application>
  <PresentationFormat>Custom</PresentationFormat>
  <Paragraphs>34</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10</cp:lastModifiedBy>
  <cp:revision>266</cp:revision>
  <dcterms:created xsi:type="dcterms:W3CDTF">2006-08-16T00:00:00Z</dcterms:created>
  <dcterms:modified xsi:type="dcterms:W3CDTF">2025-04-22T06:04:15Z</dcterms:modified>
  <cp:category>9Slide.vn</cp:category>
  <dc:identifier>DAFsW2zh7hA</dc:identifier>
</cp:coreProperties>
</file>