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35"/>
  </p:notesMasterIdLst>
  <p:sldIdLst>
    <p:sldId id="257" r:id="rId3"/>
    <p:sldId id="264" r:id="rId4"/>
    <p:sldId id="256" r:id="rId5"/>
    <p:sldId id="342" r:id="rId6"/>
    <p:sldId id="343" r:id="rId7"/>
    <p:sldId id="344" r:id="rId8"/>
    <p:sldId id="345" r:id="rId9"/>
    <p:sldId id="285" r:id="rId10"/>
    <p:sldId id="346" r:id="rId11"/>
    <p:sldId id="347" r:id="rId12"/>
    <p:sldId id="348" r:id="rId13"/>
    <p:sldId id="349" r:id="rId14"/>
    <p:sldId id="350" r:id="rId15"/>
    <p:sldId id="363" r:id="rId16"/>
    <p:sldId id="351" r:id="rId17"/>
    <p:sldId id="352" r:id="rId18"/>
    <p:sldId id="353" r:id="rId19"/>
    <p:sldId id="354" r:id="rId20"/>
    <p:sldId id="364" r:id="rId21"/>
    <p:sldId id="355" r:id="rId22"/>
    <p:sldId id="356" r:id="rId23"/>
    <p:sldId id="357" r:id="rId24"/>
    <p:sldId id="358" r:id="rId25"/>
    <p:sldId id="359" r:id="rId26"/>
    <p:sldId id="360" r:id="rId27"/>
    <p:sldId id="365" r:id="rId28"/>
    <p:sldId id="288" r:id="rId29"/>
    <p:sldId id="366" r:id="rId30"/>
    <p:sldId id="361" r:id="rId31"/>
    <p:sldId id="362" r:id="rId32"/>
    <p:sldId id="340" r:id="rId33"/>
    <p:sldId id="3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A23"/>
    <a:srgbClr val="F25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61" d="100"/>
          <a:sy n="61" d="100"/>
        </p:scale>
        <p:origin x="210" y="66"/>
      </p:cViewPr>
      <p:guideLst/>
    </p:cSldViewPr>
  </p:slideViewPr>
  <p:notesTextViewPr>
    <p:cViewPr>
      <p:scale>
        <a:sx n="1" d="1"/>
        <a:sy n="1" d="1"/>
      </p:scale>
      <p:origin x="0" y="0"/>
    </p:cViewPr>
  </p:notesTextViewPr>
  <p:sorterViewPr>
    <p:cViewPr>
      <p:scale>
        <a:sx n="100" d="100"/>
        <a:sy n="100" d="100"/>
      </p:scale>
      <p:origin x="0" y="-27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8D7C0-C376-4638-AB7B-0F1D112004B4}"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AA7EB-FEA9-4330-98BF-49422EA2CF1D}" type="slidenum">
              <a:rPr lang="en-US" smtClean="0"/>
              <a:t>‹#›</a:t>
            </a:fld>
            <a:endParaRPr lang="en-US"/>
          </a:p>
        </p:txBody>
      </p:sp>
    </p:spTree>
    <p:extLst>
      <p:ext uri="{BB962C8B-B14F-4D97-AF65-F5344CB8AC3E}">
        <p14:creationId xmlns:p14="http://schemas.microsoft.com/office/powerpoint/2010/main" val="323689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1</a:t>
            </a:fld>
            <a:endParaRPr lang="zh-CN" altLang="en-US"/>
          </a:p>
        </p:txBody>
      </p:sp>
    </p:spTree>
    <p:extLst>
      <p:ext uri="{BB962C8B-B14F-4D97-AF65-F5344CB8AC3E}">
        <p14:creationId xmlns:p14="http://schemas.microsoft.com/office/powerpoint/2010/main" val="888143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2</a:t>
            </a:fld>
            <a:endParaRPr lang="zh-CN" altLang="en-US"/>
          </a:p>
        </p:txBody>
      </p:sp>
    </p:spTree>
    <p:extLst>
      <p:ext uri="{BB962C8B-B14F-4D97-AF65-F5344CB8AC3E}">
        <p14:creationId xmlns:p14="http://schemas.microsoft.com/office/powerpoint/2010/main" val="47353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8</a:t>
            </a:fld>
            <a:endParaRPr lang="zh-CN" altLang="en-US"/>
          </a:p>
        </p:txBody>
      </p:sp>
    </p:spTree>
    <p:extLst>
      <p:ext uri="{BB962C8B-B14F-4D97-AF65-F5344CB8AC3E}">
        <p14:creationId xmlns:p14="http://schemas.microsoft.com/office/powerpoint/2010/main" val="104704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27</a:t>
            </a:fld>
            <a:endParaRPr lang="zh-CN" altLang="en-US"/>
          </a:p>
        </p:txBody>
      </p:sp>
    </p:spTree>
    <p:extLst>
      <p:ext uri="{BB962C8B-B14F-4D97-AF65-F5344CB8AC3E}">
        <p14:creationId xmlns:p14="http://schemas.microsoft.com/office/powerpoint/2010/main" val="101779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04462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96569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7000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280764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Tree>
    <p:extLst>
      <p:ext uri="{BB962C8B-B14F-4D97-AF65-F5344CB8AC3E}">
        <p14:creationId xmlns:p14="http://schemas.microsoft.com/office/powerpoint/2010/main" val="22433689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36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0160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814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045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5285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7285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530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80582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7185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538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268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010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1698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52330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26742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494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97532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54752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61811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57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0097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3E8440AD-BC0B-604F-AAAB-10A821924CF4}"/>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CC000DD3-6C70-353F-5A78-7F5D8DE2642E}"/>
              </a:ext>
            </a:extLst>
          </p:cNvPr>
          <p:cNvPicPr>
            <a:picLocks noChangeAspect="1"/>
          </p:cNvPicPr>
          <p:nvPr/>
        </p:nvPicPr>
        <p:blipFill>
          <a:blip r:embed="rId4"/>
          <a:stretch>
            <a:fillRect/>
          </a:stretch>
        </p:blipFill>
        <p:spPr>
          <a:xfrm>
            <a:off x="603032" y="2113280"/>
            <a:ext cx="7913823" cy="3537878"/>
          </a:xfrm>
          <a:prstGeom prst="rect">
            <a:avLst/>
          </a:prstGeom>
        </p:spPr>
      </p:pic>
      <p:pic>
        <p:nvPicPr>
          <p:cNvPr id="9" name="Picture 8">
            <a:extLst>
              <a:ext uri="{FF2B5EF4-FFF2-40B4-BE49-F238E27FC236}">
                <a16:creationId xmlns:a16="http://schemas.microsoft.com/office/drawing/2014/main" id="{31E9C978-6831-8EB4-9C75-C9C419151FD2}"/>
              </a:ext>
            </a:extLst>
          </p:cNvPr>
          <p:cNvPicPr>
            <a:picLocks noChangeAspect="1"/>
          </p:cNvPicPr>
          <p:nvPr/>
        </p:nvPicPr>
        <p:blipFill>
          <a:blip r:embed="rId5"/>
          <a:stretch>
            <a:fillRect/>
          </a:stretch>
        </p:blipFill>
        <p:spPr>
          <a:xfrm>
            <a:off x="2264437" y="788354"/>
            <a:ext cx="5224725" cy="1420491"/>
          </a:xfrm>
          <a:prstGeom prst="rect">
            <a:avLst/>
          </a:prstGeom>
        </p:spPr>
      </p:pic>
    </p:spTree>
    <p:extLst>
      <p:ext uri="{BB962C8B-B14F-4D97-AF65-F5344CB8AC3E}">
        <p14:creationId xmlns:p14="http://schemas.microsoft.com/office/powerpoint/2010/main" val="291793231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31BCE-7EA8-0397-E82F-89847314B4C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5" name="TextBox 12">
            <a:extLst>
              <a:ext uri="{FF2B5EF4-FFF2-40B4-BE49-F238E27FC236}">
                <a16:creationId xmlns:a16="http://schemas.microsoft.com/office/drawing/2014/main" id="{3BD65861-BBF2-EC54-14F1-C9AF6B0F5929}"/>
              </a:ext>
            </a:extLst>
          </p:cNvPr>
          <p:cNvSpPr txBox="1"/>
          <p:nvPr/>
        </p:nvSpPr>
        <p:spPr>
          <a:xfrm flipH="1">
            <a:off x="2523473" y="395097"/>
            <a:ext cx="7250446" cy="2466915"/>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0"/>
                <a:solidFill>
                  <a:srgbClr val="002060"/>
                </a:solidFill>
                <a:latin typeface="Calibri" panose="020F0502020204030204"/>
                <a:ea typeface="LNTH-LuoLuoNotangYuanTi 1" pitchFamily="2" charset="-128"/>
                <a:cs typeface="LNTH-LuoLuoNotangYuanTi 1" pitchFamily="2" charset="-128"/>
              </a:rPr>
              <a:t>Môi trường bao gồm những gì?</a:t>
            </a:r>
            <a:endParaRPr kumimoji="0" lang="en-US" sz="5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6" name="Picture 5" descr="Shape&#10;&#10;Description automatically generated with low confidence">
            <a:extLst>
              <a:ext uri="{FF2B5EF4-FFF2-40B4-BE49-F238E27FC236}">
                <a16:creationId xmlns:a16="http://schemas.microsoft.com/office/drawing/2014/main" id="{2105140D-FD44-4EF0-3368-F8F899F017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7" name="TextBox 6">
            <a:extLst>
              <a:ext uri="{FF2B5EF4-FFF2-40B4-BE49-F238E27FC236}">
                <a16:creationId xmlns:a16="http://schemas.microsoft.com/office/drawing/2014/main" id="{5C9406AB-E7A4-414D-0003-EE8D29513EA0}"/>
              </a:ext>
            </a:extLst>
          </p:cNvPr>
          <p:cNvSpPr txBox="1"/>
          <p:nvPr/>
        </p:nvSpPr>
        <p:spPr>
          <a:xfrm>
            <a:off x="4435933" y="3698758"/>
            <a:ext cx="6752618" cy="2431435"/>
          </a:xfrm>
          <a:prstGeom prst="rect">
            <a:avLst/>
          </a:prstGeom>
          <a:noFill/>
        </p:spPr>
        <p:txBody>
          <a:bodyPr wrap="square" rtlCol="0">
            <a:spAutoFit/>
          </a:bodyPr>
          <a:lstStyle/>
          <a:p>
            <a:pPr algn="just"/>
            <a:r>
              <a:rPr lang="en-US" sz="3800" b="1" dirty="0">
                <a:solidFill>
                  <a:srgbClr val="FF0000"/>
                </a:solidFill>
              </a:rPr>
              <a:t>   </a:t>
            </a:r>
            <a:r>
              <a:rPr lang="vi-VN" sz="3800" b="1" dirty="0">
                <a:solidFill>
                  <a:srgbClr val="FF0000"/>
                </a:solidFill>
              </a:rPr>
              <a:t>Môi trường tự nhiên bao gồm ánh sáng, không khí, nhiệt độ, đất, nước, động vật, thực vật,....</a:t>
            </a:r>
            <a:endParaRPr lang="en-US" sz="3800" b="1" dirty="0">
              <a:solidFill>
                <a:srgbClr val="FF0000"/>
              </a:solidFill>
            </a:endParaRPr>
          </a:p>
        </p:txBody>
      </p:sp>
    </p:spTree>
    <p:extLst>
      <p:ext uri="{BB962C8B-B14F-4D97-AF65-F5344CB8AC3E}">
        <p14:creationId xmlns:p14="http://schemas.microsoft.com/office/powerpoint/2010/main" val="38919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A6F32-A528-F6DA-18C0-4335E283C2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5" name="TextBox 12">
            <a:extLst>
              <a:ext uri="{FF2B5EF4-FFF2-40B4-BE49-F238E27FC236}">
                <a16:creationId xmlns:a16="http://schemas.microsoft.com/office/drawing/2014/main" id="{667F48AB-001A-97D1-76AF-9E1ECC3EA50E}"/>
              </a:ext>
            </a:extLst>
          </p:cNvPr>
          <p:cNvSpPr txBox="1"/>
          <p:nvPr/>
        </p:nvSpPr>
        <p:spPr>
          <a:xfrm flipH="1">
            <a:off x="2523473" y="395097"/>
            <a:ext cx="7250446" cy="2207240"/>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vi-VN" sz="4800" b="1" dirty="0">
                <a:ln w="0"/>
                <a:solidFill>
                  <a:srgbClr val="002060"/>
                </a:solidFill>
                <a:latin typeface="Calibri" panose="020F0502020204030204"/>
                <a:ea typeface="LNTH-LuoLuoNotangYuanTi 1" pitchFamily="2" charset="-128"/>
                <a:cs typeface="LNTH-LuoLuoNotangYuanTi 1" pitchFamily="2" charset="-128"/>
              </a:rPr>
              <a:t>Em có thể gặp các yếu tố đó ở đâu?</a:t>
            </a:r>
            <a:endParaRPr kumimoji="0" lang="en-US" sz="48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6" name="Picture 5" descr="Shape&#10;&#10;Description automatically generated with low confidence">
            <a:extLst>
              <a:ext uri="{FF2B5EF4-FFF2-40B4-BE49-F238E27FC236}">
                <a16:creationId xmlns:a16="http://schemas.microsoft.com/office/drawing/2014/main" id="{94CDAC1B-AB59-B0FD-A345-6CE22B79C8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505201" y="2974043"/>
            <a:ext cx="7900500" cy="3071157"/>
          </a:xfrm>
          <a:prstGeom prst="rect">
            <a:avLst/>
          </a:prstGeom>
        </p:spPr>
      </p:pic>
      <p:sp>
        <p:nvSpPr>
          <p:cNvPr id="7" name="TextBox 6">
            <a:extLst>
              <a:ext uri="{FF2B5EF4-FFF2-40B4-BE49-F238E27FC236}">
                <a16:creationId xmlns:a16="http://schemas.microsoft.com/office/drawing/2014/main" id="{8FB8FB78-B422-C5C4-6E6D-F078470DCEC0}"/>
              </a:ext>
            </a:extLst>
          </p:cNvPr>
          <p:cNvSpPr txBox="1"/>
          <p:nvPr/>
        </p:nvSpPr>
        <p:spPr>
          <a:xfrm>
            <a:off x="4192093" y="3942598"/>
            <a:ext cx="6752618" cy="1323439"/>
          </a:xfrm>
          <a:prstGeom prst="rect">
            <a:avLst/>
          </a:prstGeom>
          <a:noFill/>
        </p:spPr>
        <p:txBody>
          <a:bodyPr wrap="square" rtlCol="0">
            <a:spAutoFit/>
          </a:bodyPr>
          <a:lstStyle/>
          <a:p>
            <a:pPr lvl="0" algn="just"/>
            <a:r>
              <a:rPr lang="en-US" sz="4000" b="1" dirty="0">
                <a:solidFill>
                  <a:srgbClr val="FF0000"/>
                </a:solidFill>
                <a:latin typeface="Calibri" panose="020F0502020204030204"/>
              </a:rPr>
              <a:t>   </a:t>
            </a:r>
            <a:r>
              <a:rPr lang="vi-VN" sz="4000" b="1" dirty="0">
                <a:solidFill>
                  <a:srgbClr val="FF0000"/>
                </a:solidFill>
                <a:latin typeface="Calibri" panose="020F0502020204030204"/>
              </a:rPr>
              <a:t>Các yếu  tố này có khắp nơi  xung quanh chúng ta.</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861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7D38C-0797-36C3-F1FB-579294995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5" name="TextBox 12">
            <a:extLst>
              <a:ext uri="{FF2B5EF4-FFF2-40B4-BE49-F238E27FC236}">
                <a16:creationId xmlns:a16="http://schemas.microsoft.com/office/drawing/2014/main" id="{5B89AC1B-B956-417F-7911-C832FACF76A2}"/>
              </a:ext>
            </a:extLst>
          </p:cNvPr>
          <p:cNvSpPr txBox="1"/>
          <p:nvPr/>
        </p:nvSpPr>
        <p:spPr>
          <a:xfrm flipH="1">
            <a:off x="2340592" y="588137"/>
            <a:ext cx="9038607" cy="2034123"/>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Sinh vật cần các yếu tố của môi trường để làm gì?</a:t>
            </a:r>
            <a:endParaRPr kumimoji="0" lang="en-US"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6" name="Picture 5" descr="Shape&#10;&#10;Description automatically generated with low confidence">
            <a:extLst>
              <a:ext uri="{FF2B5EF4-FFF2-40B4-BE49-F238E27FC236}">
                <a16:creationId xmlns:a16="http://schemas.microsoft.com/office/drawing/2014/main" id="{1D28F047-60CC-ECFC-5A39-452934645B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7" name="TextBox 6">
            <a:extLst>
              <a:ext uri="{FF2B5EF4-FFF2-40B4-BE49-F238E27FC236}">
                <a16:creationId xmlns:a16="http://schemas.microsoft.com/office/drawing/2014/main" id="{0001C346-692C-F09D-F4D1-91D0B4BC8648}"/>
              </a:ext>
            </a:extLst>
          </p:cNvPr>
          <p:cNvSpPr txBox="1"/>
          <p:nvPr/>
        </p:nvSpPr>
        <p:spPr>
          <a:xfrm>
            <a:off x="4435933" y="3698758"/>
            <a:ext cx="6752618" cy="2123658"/>
          </a:xfrm>
          <a:prstGeom prst="rect">
            <a:avLst/>
          </a:prstGeom>
          <a:noFill/>
        </p:spPr>
        <p:txBody>
          <a:bodyPr wrap="square" rtlCol="0">
            <a:spAutoFit/>
          </a:bodyPr>
          <a:lstStyle/>
          <a:p>
            <a:pPr lvl="0" algn="just"/>
            <a:r>
              <a:rPr lang="en-US" sz="4400" b="1" dirty="0">
                <a:solidFill>
                  <a:srgbClr val="FF0000"/>
                </a:solidFill>
                <a:latin typeface="Calibri" panose="020F0502020204030204"/>
              </a:rPr>
              <a:t>   </a:t>
            </a:r>
            <a:r>
              <a:rPr lang="vi-VN" sz="4400" b="1" dirty="0">
                <a:solidFill>
                  <a:srgbClr val="FF0000"/>
                </a:solidFill>
                <a:latin typeface="Calibri" panose="020F0502020204030204"/>
              </a:rPr>
              <a:t>Sinh vật cần các yếu tố của môi trường để sinh sống và phát triển.</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7105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1953BE-028E-21E8-1A49-F7ACF8CF34C3}"/>
              </a:ext>
            </a:extLst>
          </p:cNvPr>
          <p:cNvSpPr/>
          <p:nvPr/>
        </p:nvSpPr>
        <p:spPr>
          <a:xfrm>
            <a:off x="1077188" y="117358"/>
            <a:ext cx="9997212" cy="1884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1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A47B410C-0657-BFDA-8938-414D50CE67D8}"/>
              </a:ext>
            </a:extLst>
          </p:cNvPr>
          <p:cNvPicPr>
            <a:picLocks noChangeAspect="1"/>
          </p:cNvPicPr>
          <p:nvPr/>
        </p:nvPicPr>
        <p:blipFill>
          <a:blip r:embed="rId2"/>
          <a:stretch>
            <a:fillRect/>
          </a:stretch>
        </p:blipFill>
        <p:spPr>
          <a:xfrm>
            <a:off x="1063307" y="2368232"/>
            <a:ext cx="9818053" cy="4010827"/>
          </a:xfrm>
          <a:prstGeom prst="rect">
            <a:avLst/>
          </a:prstGeom>
        </p:spPr>
      </p:pic>
    </p:spTree>
    <p:extLst>
      <p:ext uri="{BB962C8B-B14F-4D97-AF65-F5344CB8AC3E}">
        <p14:creationId xmlns:p14="http://schemas.microsoft.com/office/powerpoint/2010/main" val="84771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270153-668E-9178-1916-AECAFEE6965A}"/>
              </a:ext>
            </a:extLst>
          </p:cNvPr>
          <p:cNvGrpSpPr/>
          <p:nvPr/>
        </p:nvGrpSpPr>
        <p:grpSpPr>
          <a:xfrm>
            <a:off x="2479041" y="630098"/>
            <a:ext cx="6446520" cy="6349822"/>
            <a:chOff x="4906581" y="3368083"/>
            <a:chExt cx="6819091" cy="6716804"/>
          </a:xfrm>
        </p:grpSpPr>
        <p:sp>
          <p:nvSpPr>
            <p:cNvPr id="5" name="Freeform 12">
              <a:extLst>
                <a:ext uri="{FF2B5EF4-FFF2-40B4-BE49-F238E27FC236}">
                  <a16:creationId xmlns:a16="http://schemas.microsoft.com/office/drawing/2014/main" id="{1274E0E1-4EA1-0395-8FC0-6124C82802FF}"/>
                </a:ext>
              </a:extLst>
            </p:cNvPr>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endParaRPr lang="en-US"/>
            </a:p>
          </p:txBody>
        </p:sp>
        <p:pic>
          <p:nvPicPr>
            <p:cNvPr id="6" name="Picture 5">
              <a:extLst>
                <a:ext uri="{FF2B5EF4-FFF2-40B4-BE49-F238E27FC236}">
                  <a16:creationId xmlns:a16="http://schemas.microsoft.com/office/drawing/2014/main" id="{BB944367-C690-2871-557A-F9A96028D00B}"/>
                </a:ext>
              </a:extLst>
            </p:cNvPr>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78816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C46229-74AD-D221-63E0-14571609F234}"/>
              </a:ext>
            </a:extLst>
          </p:cNvPr>
          <p:cNvSpPr/>
          <p:nvPr/>
        </p:nvSpPr>
        <p:spPr>
          <a:xfrm>
            <a:off x="1077188" y="117358"/>
            <a:ext cx="9997212" cy="12339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white"/>
                </a:solidFill>
                <a:latin typeface="Cambria" panose="02040503050406030204" pitchFamily="18" charset="0"/>
                <a:ea typeface="Cambria" panose="02040503050406030204" pitchFamily="18" charset="0"/>
              </a:rPr>
              <a:t> Các yếu tố môi trường có trong hình: Mặt Trời, mây, bò, vịt, cây lúa,...</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5A6D8438-FC61-7666-A2E5-D9149434F8D0}"/>
              </a:ext>
            </a:extLst>
          </p:cNvPr>
          <p:cNvPicPr>
            <a:picLocks noChangeAspect="1"/>
          </p:cNvPicPr>
          <p:nvPr/>
        </p:nvPicPr>
        <p:blipFill>
          <a:blip r:embed="rId2"/>
          <a:stretch>
            <a:fillRect/>
          </a:stretch>
        </p:blipFill>
        <p:spPr>
          <a:xfrm>
            <a:off x="1063307" y="1767840"/>
            <a:ext cx="9818053" cy="4611219"/>
          </a:xfrm>
          <a:prstGeom prst="rect">
            <a:avLst/>
          </a:prstGeom>
        </p:spPr>
      </p:pic>
    </p:spTree>
    <p:extLst>
      <p:ext uri="{BB962C8B-B14F-4D97-AF65-F5344CB8AC3E}">
        <p14:creationId xmlns:p14="http://schemas.microsoft.com/office/powerpoint/2010/main" val="323791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E2A583-E660-F7DD-D8BE-2B64940931BA}"/>
              </a:ext>
            </a:extLst>
          </p:cNvPr>
          <p:cNvPicPr>
            <a:picLocks noChangeAspect="1"/>
          </p:cNvPicPr>
          <p:nvPr/>
        </p:nvPicPr>
        <p:blipFill>
          <a:blip r:embed="rId2"/>
          <a:stretch>
            <a:fillRect/>
          </a:stretch>
        </p:blipFill>
        <p:spPr>
          <a:xfrm>
            <a:off x="422847" y="1330960"/>
            <a:ext cx="10661714" cy="5007459"/>
          </a:xfrm>
          <a:prstGeom prst="rect">
            <a:avLst/>
          </a:prstGeom>
        </p:spPr>
      </p:pic>
      <p:sp>
        <p:nvSpPr>
          <p:cNvPr id="5" name="Rounded Rectangular Callout 2">
            <a:extLst>
              <a:ext uri="{FF2B5EF4-FFF2-40B4-BE49-F238E27FC236}">
                <a16:creationId xmlns:a16="http://schemas.microsoft.com/office/drawing/2014/main" id="{F0A85A2B-D6EC-229B-736D-6F9A216318AD}"/>
              </a:ext>
            </a:extLst>
          </p:cNvPr>
          <p:cNvSpPr/>
          <p:nvPr/>
        </p:nvSpPr>
        <p:spPr>
          <a:xfrm>
            <a:off x="0" y="680720"/>
            <a:ext cx="236728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Mây che nắng hoặc mang mưa</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6" name="Rounded Rectangular Callout 2">
            <a:extLst>
              <a:ext uri="{FF2B5EF4-FFF2-40B4-BE49-F238E27FC236}">
                <a16:creationId xmlns:a16="http://schemas.microsoft.com/office/drawing/2014/main" id="{3F871AA2-4CEA-6BCB-7538-2C18055E079A}"/>
              </a:ext>
            </a:extLst>
          </p:cNvPr>
          <p:cNvSpPr/>
          <p:nvPr/>
        </p:nvSpPr>
        <p:spPr>
          <a:xfrm>
            <a:off x="7264400" y="518160"/>
            <a:ext cx="209296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Cây gỗ giúp chim chóc làm tổ</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7" name="Rounded Rectangular Callout 2">
            <a:extLst>
              <a:ext uri="{FF2B5EF4-FFF2-40B4-BE49-F238E27FC236}">
                <a16:creationId xmlns:a16="http://schemas.microsoft.com/office/drawing/2014/main" id="{98C95361-8BC7-E00F-D70C-69219F1CC9AA}"/>
              </a:ext>
            </a:extLst>
          </p:cNvPr>
          <p:cNvSpPr/>
          <p:nvPr/>
        </p:nvSpPr>
        <p:spPr>
          <a:xfrm>
            <a:off x="5323840" y="3505200"/>
            <a:ext cx="2499360" cy="1097280"/>
          </a:xfrm>
          <a:prstGeom prst="wedgeRoundRectCallout">
            <a:avLst>
              <a:gd name="adj1" fmla="val 32512"/>
              <a:gd name="adj2" fmla="val 762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Hồ nước cho vịt thức ăn, nước uống</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8" name="Rounded Rectangular Callout 2">
            <a:extLst>
              <a:ext uri="{FF2B5EF4-FFF2-40B4-BE49-F238E27FC236}">
                <a16:creationId xmlns:a16="http://schemas.microsoft.com/office/drawing/2014/main" id="{AFE69C1F-FA4E-5E3B-D3D0-1C8CB11C76C0}"/>
              </a:ext>
            </a:extLst>
          </p:cNvPr>
          <p:cNvSpPr/>
          <p:nvPr/>
        </p:nvSpPr>
        <p:spPr>
          <a:xfrm>
            <a:off x="589280" y="2885440"/>
            <a:ext cx="2499360" cy="1300480"/>
          </a:xfrm>
          <a:prstGeom prst="wedgeRoundRectCallout">
            <a:avLst>
              <a:gd name="adj1" fmla="val 1211"/>
              <a:gd name="adj2" fmla="val 82737"/>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a:solidFill>
                  <a:prstClr val="white"/>
                </a:solidFill>
                <a:latin typeface="Cambria" panose="02040503050406030204" pitchFamily="18" charset="0"/>
                <a:ea typeface="Cambria" panose="02040503050406030204" pitchFamily="18" charset="0"/>
                <a:cs typeface="Open Sans" panose="020B0606030504020204" pitchFamily="34" charset="0"/>
              </a:rPr>
              <a:t>Cây lúa cho con người hạt gạo để ăn, rơm rạ để đun bếp, làm chổi,...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9" name="Rounded Rectangular Callout 2">
            <a:extLst>
              <a:ext uri="{FF2B5EF4-FFF2-40B4-BE49-F238E27FC236}">
                <a16:creationId xmlns:a16="http://schemas.microsoft.com/office/drawing/2014/main" id="{EFDA0F17-0692-C16E-E7D7-D86A6521FB62}"/>
              </a:ext>
            </a:extLst>
          </p:cNvPr>
          <p:cNvSpPr/>
          <p:nvPr/>
        </p:nvSpPr>
        <p:spPr>
          <a:xfrm>
            <a:off x="3342640" y="1971040"/>
            <a:ext cx="2875280" cy="1300480"/>
          </a:xfrm>
          <a:prstGeom prst="wedgeRoundRectCallout">
            <a:avLst>
              <a:gd name="adj1" fmla="val -21147"/>
              <a:gd name="adj2" fmla="val 142893"/>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Người lấy sữa, thịt để ăn uống, da bò làm áo da, túi xách, giày dép</a:t>
            </a:r>
            <a:r>
              <a:rPr lang="en-US"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0" name="Rounded Rectangular Callout 2">
            <a:extLst>
              <a:ext uri="{FF2B5EF4-FFF2-40B4-BE49-F238E27FC236}">
                <a16:creationId xmlns:a16="http://schemas.microsoft.com/office/drawing/2014/main" id="{A7B7E1EA-C343-F120-036E-A4A1C387D43E}"/>
              </a:ext>
            </a:extLst>
          </p:cNvPr>
          <p:cNvSpPr/>
          <p:nvPr/>
        </p:nvSpPr>
        <p:spPr>
          <a:xfrm>
            <a:off x="6532880" y="1828800"/>
            <a:ext cx="2702560" cy="1300480"/>
          </a:xfrm>
          <a:prstGeom prst="wedgeRoundRectCallout">
            <a:avLst>
              <a:gd name="adj1" fmla="val -4186"/>
              <a:gd name="adj2" fmla="val 694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Không khí rất cần cho sự sống của con người và các loài sinh vật để hô hấp.</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39933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id="{3586A1D0-BBA4-66C3-047D-A188415A7AC2}"/>
              </a:ext>
            </a:extLst>
          </p:cNvPr>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EF532DFF-72ED-12E1-F672-3BF3304A6A3B}"/>
              </a:ext>
            </a:extLst>
          </p:cNvPr>
          <p:cNvSpPr txBox="1"/>
          <p:nvPr/>
        </p:nvSpPr>
        <p:spPr>
          <a:xfrm>
            <a:off x="3390914" y="1840567"/>
            <a:ext cx="5585445" cy="424731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cs typeface="Open Sans" panose="020B0606030504020204" pitchFamily="34" charset="0"/>
              </a:rPr>
              <a:t>Môi trường cung cấp rất nhiều yếu tố giúp cho các loài sinh vật và phát triển.</a:t>
            </a:r>
            <a:endParaRPr lang="en-US" sz="54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46301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96775F-5103-F098-89BB-BA5AEF68A187}"/>
              </a:ext>
            </a:extLst>
          </p:cNvPr>
          <p:cNvPicPr>
            <a:picLocks noChangeAspect="1"/>
          </p:cNvPicPr>
          <p:nvPr/>
        </p:nvPicPr>
        <p:blipFill>
          <a:blip r:embed="rId2"/>
          <a:stretch>
            <a:fillRect/>
          </a:stretch>
        </p:blipFill>
        <p:spPr>
          <a:xfrm>
            <a:off x="2001520" y="1391568"/>
            <a:ext cx="7575655" cy="5212432"/>
          </a:xfrm>
          <a:prstGeom prst="rect">
            <a:avLst/>
          </a:prstGeom>
        </p:spPr>
      </p:pic>
      <p:sp>
        <p:nvSpPr>
          <p:cNvPr id="5" name="Rectangle 4">
            <a:extLst>
              <a:ext uri="{FF2B5EF4-FFF2-40B4-BE49-F238E27FC236}">
                <a16:creationId xmlns:a16="http://schemas.microsoft.com/office/drawing/2014/main" id="{33447BF5-F91D-91F1-938B-04257D2284B6}"/>
              </a:ext>
            </a:extLst>
          </p:cNvPr>
          <p:cNvSpPr/>
          <p:nvPr/>
        </p:nvSpPr>
        <p:spPr>
          <a:xfrm>
            <a:off x="762000" y="117358"/>
            <a:ext cx="10312400" cy="1122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4</a:t>
            </a: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792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270153-668E-9178-1916-AECAFEE6965A}"/>
              </a:ext>
            </a:extLst>
          </p:cNvPr>
          <p:cNvGrpSpPr/>
          <p:nvPr/>
        </p:nvGrpSpPr>
        <p:grpSpPr>
          <a:xfrm>
            <a:off x="2479041" y="630098"/>
            <a:ext cx="6446520" cy="6349822"/>
            <a:chOff x="4906581" y="3368083"/>
            <a:chExt cx="6819091" cy="6716804"/>
          </a:xfrm>
        </p:grpSpPr>
        <p:sp>
          <p:nvSpPr>
            <p:cNvPr id="5" name="Freeform 12">
              <a:extLst>
                <a:ext uri="{FF2B5EF4-FFF2-40B4-BE49-F238E27FC236}">
                  <a16:creationId xmlns:a16="http://schemas.microsoft.com/office/drawing/2014/main" id="{1274E0E1-4EA1-0395-8FC0-6124C82802FF}"/>
                </a:ext>
              </a:extLst>
            </p:cNvPr>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endParaRPr lang="en-US"/>
            </a:p>
          </p:txBody>
        </p:sp>
        <p:pic>
          <p:nvPicPr>
            <p:cNvPr id="6" name="Picture 5">
              <a:extLst>
                <a:ext uri="{FF2B5EF4-FFF2-40B4-BE49-F238E27FC236}">
                  <a16:creationId xmlns:a16="http://schemas.microsoft.com/office/drawing/2014/main" id="{BB944367-C690-2871-557A-F9A96028D00B}"/>
                </a:ext>
              </a:extLst>
            </p:cNvPr>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89416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3" name="Picture 2"/>
          <p:cNvPicPr>
            <a:picLocks noChangeAspect="1"/>
          </p:cNvPicPr>
          <p:nvPr/>
        </p:nvPicPr>
        <p:blipFill>
          <a:blip r:embed="rId7"/>
          <a:stretch>
            <a:fillRect/>
          </a:stretch>
        </p:blipFill>
        <p:spPr>
          <a:xfrm>
            <a:off x="2396148" y="1438650"/>
            <a:ext cx="7912301" cy="2269749"/>
          </a:xfrm>
          <a:prstGeom prst="rect">
            <a:avLst/>
          </a:prstGeom>
        </p:spPr>
      </p:pic>
    </p:spTree>
    <p:extLst>
      <p:ext uri="{BB962C8B-B14F-4D97-AF65-F5344CB8AC3E}">
        <p14:creationId xmlns:p14="http://schemas.microsoft.com/office/powerpoint/2010/main" val="687544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37C5C2-639E-7999-C2A1-C534829E5A5A}"/>
              </a:ext>
            </a:extLst>
          </p:cNvPr>
          <p:cNvPicPr>
            <a:picLocks noChangeAspect="1"/>
          </p:cNvPicPr>
          <p:nvPr/>
        </p:nvPicPr>
        <p:blipFill>
          <a:blip r:embed="rId2"/>
          <a:stretch>
            <a:fillRect/>
          </a:stretch>
        </p:blipFill>
        <p:spPr>
          <a:xfrm>
            <a:off x="397827" y="1549082"/>
            <a:ext cx="4720058" cy="3429318"/>
          </a:xfrm>
          <a:prstGeom prst="rect">
            <a:avLst/>
          </a:prstGeom>
        </p:spPr>
      </p:pic>
      <p:sp>
        <p:nvSpPr>
          <p:cNvPr id="5" name="Rectangle: Rounded Corners 4">
            <a:extLst>
              <a:ext uri="{FF2B5EF4-FFF2-40B4-BE49-F238E27FC236}">
                <a16:creationId xmlns:a16="http://schemas.microsoft.com/office/drawing/2014/main" id="{F0EA5722-D758-EE6B-CC06-6EF3E0B634D5}"/>
              </a:ext>
            </a:extLst>
          </p:cNvPr>
          <p:cNvSpPr/>
          <p:nvPr/>
        </p:nvSpPr>
        <p:spPr>
          <a:xfrm>
            <a:off x="5405119" y="1849120"/>
            <a:ext cx="5582429"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i="1" dirty="0">
                <a:solidFill>
                  <a:srgbClr val="FF0000"/>
                </a:solidFill>
                <a:latin typeface="Calibri"/>
              </a:rPr>
              <a:t>Môi trường cung cấp đất đai cho con người xây dựng nhà cửa để ở, đường xá để đi lại,...</a:t>
            </a:r>
            <a:endParaRPr lang="vi-VN" sz="4000" dirty="0">
              <a:solidFill>
                <a:srgbClr val="002060"/>
              </a:solidFill>
              <a:latin typeface="Calibri"/>
            </a:endParaRPr>
          </a:p>
        </p:txBody>
      </p:sp>
    </p:spTree>
    <p:extLst>
      <p:ext uri="{BB962C8B-B14F-4D97-AF65-F5344CB8AC3E}">
        <p14:creationId xmlns:p14="http://schemas.microsoft.com/office/powerpoint/2010/main" val="140210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DF34D2E-3375-F9E6-0132-A185C8783417}"/>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đất cung cấp tài nguyên than đá cho con người làm chất đốt,...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14D00CF-0446-5148-D632-353A2FE169BC}"/>
              </a:ext>
            </a:extLst>
          </p:cNvPr>
          <p:cNvPicPr>
            <a:picLocks noChangeAspect="1"/>
          </p:cNvPicPr>
          <p:nvPr/>
        </p:nvPicPr>
        <p:blipFill>
          <a:blip r:embed="rId2"/>
          <a:stretch>
            <a:fillRect/>
          </a:stretch>
        </p:blipFill>
        <p:spPr>
          <a:xfrm>
            <a:off x="399414" y="1956434"/>
            <a:ext cx="4446905" cy="2911933"/>
          </a:xfrm>
          <a:prstGeom prst="rect">
            <a:avLst/>
          </a:prstGeom>
        </p:spPr>
      </p:pic>
    </p:spTree>
    <p:extLst>
      <p:ext uri="{BB962C8B-B14F-4D97-AF65-F5344CB8AC3E}">
        <p14:creationId xmlns:p14="http://schemas.microsoft.com/office/powerpoint/2010/main" val="4057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5A365B-7889-9A7F-FCAF-F4740E34F662}"/>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nước cung cấp các loài thủy hải sản làm thức ăn cho con người,....</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2870D1C-18C6-2E77-D8CB-8C427A34B306}"/>
              </a:ext>
            </a:extLst>
          </p:cNvPr>
          <p:cNvPicPr>
            <a:picLocks noChangeAspect="1"/>
          </p:cNvPicPr>
          <p:nvPr/>
        </p:nvPicPr>
        <p:blipFill>
          <a:blip r:embed="rId2"/>
          <a:stretch>
            <a:fillRect/>
          </a:stretch>
        </p:blipFill>
        <p:spPr>
          <a:xfrm>
            <a:off x="399414" y="1735137"/>
            <a:ext cx="4548505" cy="3128668"/>
          </a:xfrm>
          <a:prstGeom prst="rect">
            <a:avLst/>
          </a:prstGeom>
        </p:spPr>
      </p:pic>
    </p:spTree>
    <p:extLst>
      <p:ext uri="{BB962C8B-B14F-4D97-AF65-F5344CB8AC3E}">
        <p14:creationId xmlns:p14="http://schemas.microsoft.com/office/powerpoint/2010/main" val="171959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6960C7-6781-A977-E8F1-88A671660E3D}"/>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thực vật cung cấp các loại cây làm thuốc cho các loài động vật và con người</a:t>
            </a:r>
            <a:r>
              <a:rPr lang="en-US" sz="4000" b="1" i="1" dirty="0">
                <a:solidFill>
                  <a:srgbClr val="FF0000"/>
                </a:solidFill>
                <a:latin typeface="Calibri"/>
              </a:rPr>
              <a: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D9A40D2-F585-3934-3C07-58F9023AC1FA}"/>
              </a:ext>
            </a:extLst>
          </p:cNvPr>
          <p:cNvPicPr>
            <a:picLocks noChangeAspect="1"/>
          </p:cNvPicPr>
          <p:nvPr/>
        </p:nvPicPr>
        <p:blipFill>
          <a:blip r:embed="rId2"/>
          <a:stretch>
            <a:fillRect/>
          </a:stretch>
        </p:blipFill>
        <p:spPr>
          <a:xfrm>
            <a:off x="538797" y="1933892"/>
            <a:ext cx="4602981" cy="3064828"/>
          </a:xfrm>
          <a:prstGeom prst="rect">
            <a:avLst/>
          </a:prstGeom>
        </p:spPr>
      </p:pic>
    </p:spTree>
    <p:extLst>
      <p:ext uri="{BB962C8B-B14F-4D97-AF65-F5344CB8AC3E}">
        <p14:creationId xmlns:p14="http://schemas.microsoft.com/office/powerpoint/2010/main" val="32720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F870563-6588-92FF-5CBB-CF15564EAF8F}"/>
              </a:ext>
            </a:extLst>
          </p:cNvPr>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2">
              <a:duotone>
                <a:prstClr val="black"/>
                <a:schemeClr val="accent6">
                  <a:tint val="45000"/>
                  <a:satMod val="400000"/>
                </a:schemeClr>
              </a:duotone>
              <a:extLst>
                <a:ext uri="{96DAC541-7B7A-43D3-8B79-37D633B846F1}">
                  <asvg:svgBlip xmlns:asvg="http://schemas.microsoft.com/office/drawing/2016/SVG/main" r:embed="rId3"/>
                </a:ext>
              </a:extLst>
            </a:blip>
            <a:stretch>
              <a:fillRect/>
            </a:stretch>
          </a:blipFill>
        </p:spPr>
        <p:txBody>
          <a:bodyPr/>
          <a:lstStyle/>
          <a:p>
            <a:pPr defTabSz="609630">
              <a:defRPr/>
            </a:pPr>
            <a:r>
              <a:rPr lang="vi-VN" sz="1200" dirty="0">
                <a:solidFill>
                  <a:srgbClr val="FFFF00"/>
                </a:solidFill>
                <a:latin typeface="Arial" panose="020B0604020202020204" pitchFamily="34" charset="0"/>
              </a:rPr>
              <a:t> </a:t>
            </a:r>
            <a:endParaRPr lang="en-US" sz="1200" dirty="0">
              <a:solidFill>
                <a:srgbClr val="FFFF00"/>
              </a:solidFill>
              <a:latin typeface="Calibri"/>
            </a:endParaRPr>
          </a:p>
        </p:txBody>
      </p:sp>
      <p:sp>
        <p:nvSpPr>
          <p:cNvPr id="5" name="Title 1">
            <a:extLst>
              <a:ext uri="{FF2B5EF4-FFF2-40B4-BE49-F238E27FC236}">
                <a16:creationId xmlns:a16="http://schemas.microsoft.com/office/drawing/2014/main" id="{6E44AF19-1066-F951-A1F6-801E11F7CD08}"/>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9630">
              <a:lnSpc>
                <a:spcPct val="100000"/>
              </a:lnSpc>
            </a:pPr>
            <a:r>
              <a:rPr lang="it-IT" sz="4000" b="1" dirty="0">
                <a:solidFill>
                  <a:srgbClr val="002060"/>
                </a:solidFill>
                <a:latin typeface="Calibri" panose="020F0502020204030204" pitchFamily="34" charset="0"/>
                <a:ea typeface="Calibri" panose="020F0502020204030204" pitchFamily="34" charset="0"/>
                <a:cs typeface="Calibri" panose="020F0502020204030204" pitchFamily="34" charset="0"/>
              </a:rPr>
              <a:t>Đối với những loài sinh vật sống trên cạn, mặt đất cung cấp những gì cho chúng hoạt động sống?</a:t>
            </a:r>
            <a:endPar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14558966-DC64-2BC8-9D7A-CA6451247293}"/>
              </a:ext>
            </a:extLst>
          </p:cNvPr>
          <p:cNvGrpSpPr/>
          <p:nvPr/>
        </p:nvGrpSpPr>
        <p:grpSpPr>
          <a:xfrm>
            <a:off x="-243066" y="3554869"/>
            <a:ext cx="6703937" cy="4429872"/>
            <a:chOff x="9803534" y="4048430"/>
            <a:chExt cx="8303180" cy="5486631"/>
          </a:xfrm>
        </p:grpSpPr>
        <p:sp>
          <p:nvSpPr>
            <p:cNvPr id="7" name="Freeform 8">
              <a:extLst>
                <a:ext uri="{FF2B5EF4-FFF2-40B4-BE49-F238E27FC236}">
                  <a16:creationId xmlns:a16="http://schemas.microsoft.com/office/drawing/2014/main" id="{0716A411-F506-1266-3D5D-ED648DB5DB79}"/>
                </a:ext>
              </a:extLst>
            </p:cNvPr>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1">
              <a:extLst>
                <a:ext uri="{FF2B5EF4-FFF2-40B4-BE49-F238E27FC236}">
                  <a16:creationId xmlns:a16="http://schemas.microsoft.com/office/drawing/2014/main" id="{BD3E6489-C5D2-22EA-3982-79608FCC41B3}"/>
                </a:ext>
              </a:extLst>
            </p:cNvPr>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12">
              <a:extLst>
                <a:ext uri="{FF2B5EF4-FFF2-40B4-BE49-F238E27FC236}">
                  <a16:creationId xmlns:a16="http://schemas.microsoft.com/office/drawing/2014/main" id="{74720ACC-BE68-A871-FB9A-A3794EA52966}"/>
                </a:ext>
              </a:extLst>
            </p:cNvPr>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0" name="Freeform 13">
              <a:extLst>
                <a:ext uri="{FF2B5EF4-FFF2-40B4-BE49-F238E27FC236}">
                  <a16:creationId xmlns:a16="http://schemas.microsoft.com/office/drawing/2014/main" id="{D438E260-691B-6C22-0643-6661BB6A65AD}"/>
                </a:ext>
              </a:extLst>
            </p:cNvPr>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4">
              <a:extLst>
                <a:ext uri="{FF2B5EF4-FFF2-40B4-BE49-F238E27FC236}">
                  <a16:creationId xmlns:a16="http://schemas.microsoft.com/office/drawing/2014/main" id="{CB0538EE-430D-FCCD-D848-01189E27D4CC}"/>
                </a:ext>
              </a:extLst>
            </p:cNvPr>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12" name="Rectangle: Rounded Corners 11">
            <a:extLst>
              <a:ext uri="{FF2B5EF4-FFF2-40B4-BE49-F238E27FC236}">
                <a16:creationId xmlns:a16="http://schemas.microsoft.com/office/drawing/2014/main" id="{BAE57FE3-3938-633F-7A8E-0E6541823E56}"/>
              </a:ext>
            </a:extLst>
          </p:cNvPr>
          <p:cNvSpPr/>
          <p:nvPr/>
        </p:nvSpPr>
        <p:spPr>
          <a:xfrm>
            <a:off x="5271304" y="3635297"/>
            <a:ext cx="6571291" cy="2716011"/>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Mặt </a:t>
            </a:r>
            <a:r>
              <a:rPr lang="en-US" sz="4000" b="1" i="1" dirty="0" err="1">
                <a:solidFill>
                  <a:srgbClr val="FF0000"/>
                </a:solidFill>
                <a:latin typeface="Calibri"/>
              </a:rPr>
              <a:t>đất</a:t>
            </a:r>
            <a:r>
              <a:rPr lang="vi-VN" sz="4000" b="1" i="1" dirty="0">
                <a:solidFill>
                  <a:srgbClr val="FF0000"/>
                </a:solidFill>
                <a:latin typeface="Calibri"/>
              </a:rPr>
              <a:t>: </a:t>
            </a:r>
            <a:r>
              <a:rPr lang="vi-VN" sz="4000" i="1" dirty="0">
                <a:solidFill>
                  <a:srgbClr val="FF0000"/>
                </a:solidFill>
                <a:latin typeface="Calibri"/>
              </a:rPr>
              <a:t>Môi trường cung cấp thức ăn và tất cả những yếu tố cần cho con người và các loài vật sinh sống,...</a:t>
            </a:r>
          </a:p>
        </p:txBody>
      </p:sp>
    </p:spTree>
    <p:extLst>
      <p:ext uri="{BB962C8B-B14F-4D97-AF65-F5344CB8AC3E}">
        <p14:creationId xmlns:p14="http://schemas.microsoft.com/office/powerpoint/2010/main" val="7395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C3C64C5-CD66-4FDB-9E7B-06A1EF55312B}"/>
              </a:ext>
            </a:extLst>
          </p:cNvPr>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2">
              <a:duotone>
                <a:prstClr val="black"/>
                <a:schemeClr val="accent6">
                  <a:tint val="45000"/>
                  <a:satMod val="400000"/>
                </a:schemeClr>
              </a:duotone>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200" b="0" i="0" u="none" strike="noStrike" kern="1200" cap="none" spc="0" normalizeH="0" baseline="0" noProof="0" dirty="0">
              <a:ln>
                <a:noFill/>
              </a:ln>
              <a:solidFill>
                <a:srgbClr val="FFFF00"/>
              </a:solidFill>
              <a:effectLst/>
              <a:uLnTx/>
              <a:uFillTx/>
              <a:latin typeface="Calibri"/>
              <a:ea typeface="+mn-ea"/>
              <a:cs typeface="+mn-cs"/>
            </a:endParaRPr>
          </a:p>
        </p:txBody>
      </p:sp>
      <p:sp>
        <p:nvSpPr>
          <p:cNvPr id="5" name="Title 1">
            <a:extLst>
              <a:ext uri="{FF2B5EF4-FFF2-40B4-BE49-F238E27FC236}">
                <a16:creationId xmlns:a16="http://schemas.microsoft.com/office/drawing/2014/main" id="{789609E8-925B-34A5-2480-2276186BFB28}"/>
              </a:ext>
            </a:extLst>
          </p:cNvPr>
          <p:cNvSpPr txBox="1">
            <a:spLocks/>
          </p:cNvSpPr>
          <p:nvPr/>
        </p:nvSpPr>
        <p:spPr>
          <a:xfrm>
            <a:off x="789280" y="1319432"/>
            <a:ext cx="7526008"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609630">
              <a:lnSpc>
                <a:spcPct val="100000"/>
              </a:lnSpc>
            </a:pPr>
            <a:r>
              <a:rPr lang="vi-VN" b="1" dirty="0">
                <a:solidFill>
                  <a:srgbClr val="002060"/>
                </a:solidFill>
                <a:latin typeface="Calibri" panose="020F0502020204030204" pitchFamily="34" charset="0"/>
                <a:ea typeface="Calibri" panose="020F0502020204030204" pitchFamily="34" charset="0"/>
                <a:cs typeface="Calibri" panose="020F0502020204030204" pitchFamily="34" charset="0"/>
              </a:rPr>
              <a:t>Kể tên những loài thực vật, động vật con người sử dụng làm thuốc mà em biết?</a:t>
            </a:r>
            <a:endParaRPr kumimoji="0" lang="vi-VN"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199F51C-0CB7-8C38-57BC-C0513732485B}"/>
              </a:ext>
            </a:extLst>
          </p:cNvPr>
          <p:cNvGrpSpPr/>
          <p:nvPr/>
        </p:nvGrpSpPr>
        <p:grpSpPr>
          <a:xfrm>
            <a:off x="-243066" y="3554869"/>
            <a:ext cx="6703937" cy="4429872"/>
            <a:chOff x="9803534" y="4048430"/>
            <a:chExt cx="8303180" cy="5486631"/>
          </a:xfrm>
        </p:grpSpPr>
        <p:sp>
          <p:nvSpPr>
            <p:cNvPr id="7" name="Freeform 8">
              <a:extLst>
                <a:ext uri="{FF2B5EF4-FFF2-40B4-BE49-F238E27FC236}">
                  <a16:creationId xmlns:a16="http://schemas.microsoft.com/office/drawing/2014/main" id="{F5B02FA5-65A1-0B71-E615-505944F9E12F}"/>
                </a:ext>
              </a:extLst>
            </p:cNvPr>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1">
              <a:extLst>
                <a:ext uri="{FF2B5EF4-FFF2-40B4-BE49-F238E27FC236}">
                  <a16:creationId xmlns:a16="http://schemas.microsoft.com/office/drawing/2014/main" id="{47056C12-95FA-1D26-C9BD-D372471B5244}"/>
                </a:ext>
              </a:extLst>
            </p:cNvPr>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12">
              <a:extLst>
                <a:ext uri="{FF2B5EF4-FFF2-40B4-BE49-F238E27FC236}">
                  <a16:creationId xmlns:a16="http://schemas.microsoft.com/office/drawing/2014/main" id="{0FD90F76-E68D-A255-158A-C756D3C6922F}"/>
                </a:ext>
              </a:extLst>
            </p:cNvPr>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3">
              <a:extLst>
                <a:ext uri="{FF2B5EF4-FFF2-40B4-BE49-F238E27FC236}">
                  <a16:creationId xmlns:a16="http://schemas.microsoft.com/office/drawing/2014/main" id="{557EDE9E-5387-729B-0869-08586254A354}"/>
                </a:ext>
              </a:extLst>
            </p:cNvPr>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4">
              <a:extLst>
                <a:ext uri="{FF2B5EF4-FFF2-40B4-BE49-F238E27FC236}">
                  <a16:creationId xmlns:a16="http://schemas.microsoft.com/office/drawing/2014/main" id="{91D1E4BD-87E1-84C1-8DEF-D9EEC5C78200}"/>
                </a:ext>
              </a:extLst>
            </p:cNvPr>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2100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id="{9501693F-728C-9DA2-BD5F-D62A14880FFE}"/>
              </a:ext>
            </a:extLst>
          </p:cNvPr>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7580F1-F1D2-0936-FA6F-7120015FC489}"/>
              </a:ext>
            </a:extLst>
          </p:cNvPr>
          <p:cNvSpPr txBox="1"/>
          <p:nvPr/>
        </p:nvSpPr>
        <p:spPr>
          <a:xfrm>
            <a:off x="3421394" y="1840567"/>
            <a:ext cx="5732766" cy="4154984"/>
          </a:xfrm>
          <a:prstGeom prst="rect">
            <a:avLst/>
          </a:prstGeom>
          <a:noFill/>
        </p:spPr>
        <p:txBody>
          <a:bodyPr wrap="square" rtlCol="0">
            <a:spAutoFit/>
          </a:bodyPr>
          <a:lstStyle/>
          <a:p>
            <a:pPr lvl="0" algn="ctr"/>
            <a:r>
              <a:rPr lang="vi-VN" sz="4400" b="1" dirty="0">
                <a:solidFill>
                  <a:prstClr val="white"/>
                </a:solidFill>
                <a:latin typeface="Cambria" panose="02040503050406030204" pitchFamily="18" charset="0"/>
                <a:ea typeface="Cambria" panose="02040503050406030204" pitchFamily="18" charset="0"/>
                <a:cs typeface="Open Sans" panose="020B0606030504020204" pitchFamily="34" charset="0"/>
              </a:rPr>
              <a:t>Môi trường cung cấp thức ăn, nơi ở, các nhu cầu sống thiết yếu cho con người và các sinh vật khác sinh sống và phát triển.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91586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4" name="Picture 3" descr="A black and orange text&#10;&#10;Description automatically generated">
            <a:extLst>
              <a:ext uri="{FF2B5EF4-FFF2-40B4-BE49-F238E27FC236}">
                <a16:creationId xmlns:a16="http://schemas.microsoft.com/office/drawing/2014/main" id="{1A5A225F-0B9E-70E9-2115-7DAADEF60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24997"/>
            <a:ext cx="12192000" cy="2939719"/>
          </a:xfrm>
          <a:prstGeom prst="rect">
            <a:avLst/>
          </a:prstGeom>
        </p:spPr>
      </p:pic>
    </p:spTree>
    <p:extLst>
      <p:ext uri="{BB962C8B-B14F-4D97-AF65-F5344CB8AC3E}">
        <p14:creationId xmlns:p14="http://schemas.microsoft.com/office/powerpoint/2010/main" val="36731728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151D63A-EC71-DE9F-4C7F-9D3653E84400}"/>
              </a:ext>
            </a:extLst>
          </p:cNvPr>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4">
            <a:extLst>
              <a:ext uri="{FF2B5EF4-FFF2-40B4-BE49-F238E27FC236}">
                <a16:creationId xmlns:a16="http://schemas.microsoft.com/office/drawing/2014/main" id="{08A0FAFD-912A-112F-3FD0-C639A4CF63E5}"/>
              </a:ext>
            </a:extLst>
          </p:cNvPr>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11">
            <a:extLst>
              <a:ext uri="{FF2B5EF4-FFF2-40B4-BE49-F238E27FC236}">
                <a16:creationId xmlns:a16="http://schemas.microsoft.com/office/drawing/2014/main" id="{68CD0DFB-0C88-F9A7-45CC-4E2CD43E8766}"/>
              </a:ext>
            </a:extLst>
          </p:cNvPr>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4"/>
            <a:stretch>
              <a:fillRect b="-8839"/>
            </a:stretch>
          </a:blipFill>
        </p:spPr>
        <p:txBody>
          <a:bodyPr/>
          <a:lstStyle/>
          <a:p>
            <a:pPr defTabSz="609630"/>
            <a:endParaRPr lang="vi-VN" sz="1200">
              <a:solidFill>
                <a:prstClr val="black"/>
              </a:solidFill>
              <a:latin typeface="Arial" panose="020B0604020202020204" pitchFamily="34" charset="0"/>
            </a:endParaRPr>
          </a:p>
        </p:txBody>
      </p:sp>
      <p:sp>
        <p:nvSpPr>
          <p:cNvPr id="5" name="Freeform 12">
            <a:extLst>
              <a:ext uri="{FF2B5EF4-FFF2-40B4-BE49-F238E27FC236}">
                <a16:creationId xmlns:a16="http://schemas.microsoft.com/office/drawing/2014/main" id="{B3F0B903-ABC3-9E68-87CC-DCC8096C32A2}"/>
              </a:ext>
            </a:extLst>
          </p:cNvPr>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a:extLst>
              <a:ext uri="{FF2B5EF4-FFF2-40B4-BE49-F238E27FC236}">
                <a16:creationId xmlns:a16="http://schemas.microsoft.com/office/drawing/2014/main" id="{CB61F143-E9C7-CC53-0CF4-C18F1D44976A}"/>
              </a:ext>
            </a:extLst>
          </p:cNvPr>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E8A53053-9B93-A0C3-5D11-E3581B00D25E}"/>
              </a:ext>
            </a:extLst>
          </p:cNvPr>
          <p:cNvPicPr>
            <a:picLocks noChangeAspect="1"/>
          </p:cNvPicPr>
          <p:nvPr/>
        </p:nvPicPr>
        <p:blipFill>
          <a:blip r:embed="rId8"/>
          <a:stretch>
            <a:fillRect/>
          </a:stretch>
        </p:blipFill>
        <p:spPr>
          <a:xfrm>
            <a:off x="2773314" y="149341"/>
            <a:ext cx="6712278" cy="3682303"/>
          </a:xfrm>
          <a:prstGeom prst="rect">
            <a:avLst/>
          </a:prstGeom>
        </p:spPr>
      </p:pic>
    </p:spTree>
    <p:extLst>
      <p:ext uri="{BB962C8B-B14F-4D97-AF65-F5344CB8AC3E}">
        <p14:creationId xmlns:p14="http://schemas.microsoft.com/office/powerpoint/2010/main" val="69345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CBACD2C-EC5B-2AAB-2972-58E3CE5A6B2D}"/>
              </a:ext>
            </a:extLst>
          </p:cNvPr>
          <p:cNvSpPr/>
          <p:nvPr/>
        </p:nvSpPr>
        <p:spPr>
          <a:xfrm>
            <a:off x="9134135" y="1513750"/>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2"/>
            <a:stretch>
              <a:fillRect/>
            </a:stretch>
          </a:blipFill>
        </p:spPr>
        <p:txBody>
          <a:bodyPr/>
          <a:lstStyle/>
          <a:p>
            <a:pPr defTabSz="609630"/>
            <a:r>
              <a:rPr lang="vi-VN" sz="1200">
                <a:solidFill>
                  <a:prstClr val="black"/>
                </a:solidFill>
                <a:latin typeface="Arial" panose="020B0604020202020204" pitchFamily="34" charset="0"/>
              </a:rPr>
              <a:t>z</a:t>
            </a:r>
            <a:endParaRPr lang="en-US" sz="1200" dirty="0">
              <a:solidFill>
                <a:prstClr val="black"/>
              </a:solidFill>
              <a:latin typeface="Calibri"/>
            </a:endParaRPr>
          </a:p>
        </p:txBody>
      </p:sp>
      <p:sp>
        <p:nvSpPr>
          <p:cNvPr id="5" name="Freeform 16">
            <a:extLst>
              <a:ext uri="{FF2B5EF4-FFF2-40B4-BE49-F238E27FC236}">
                <a16:creationId xmlns:a16="http://schemas.microsoft.com/office/drawing/2014/main" id="{57FC4438-A625-2CDB-B3BA-439FCD26A6D8}"/>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6" name="Group 5">
            <a:extLst>
              <a:ext uri="{FF2B5EF4-FFF2-40B4-BE49-F238E27FC236}">
                <a16:creationId xmlns:a16="http://schemas.microsoft.com/office/drawing/2014/main" id="{8ADB767F-D7AC-F377-8040-176023C27314}"/>
              </a:ext>
            </a:extLst>
          </p:cNvPr>
          <p:cNvGrpSpPr/>
          <p:nvPr/>
        </p:nvGrpSpPr>
        <p:grpSpPr>
          <a:xfrm>
            <a:off x="660401" y="445254"/>
            <a:ext cx="8405540" cy="5801868"/>
            <a:chOff x="1028700" y="707898"/>
            <a:chExt cx="9979943" cy="8702802"/>
          </a:xfrm>
        </p:grpSpPr>
        <p:grpSp>
          <p:nvGrpSpPr>
            <p:cNvPr id="7" name="Group 5">
              <a:extLst>
                <a:ext uri="{FF2B5EF4-FFF2-40B4-BE49-F238E27FC236}">
                  <a16:creationId xmlns:a16="http://schemas.microsoft.com/office/drawing/2014/main" id="{7C2892B7-4487-5310-5AF2-362939303980}"/>
                </a:ext>
              </a:extLst>
            </p:cNvPr>
            <p:cNvGrpSpPr/>
            <p:nvPr/>
          </p:nvGrpSpPr>
          <p:grpSpPr>
            <a:xfrm>
              <a:off x="1181100" y="1181100"/>
              <a:ext cx="9827543" cy="8229600"/>
              <a:chOff x="0" y="0"/>
              <a:chExt cx="2588324" cy="2167467"/>
            </a:xfrm>
          </p:grpSpPr>
          <p:sp>
            <p:nvSpPr>
              <p:cNvPr id="12" name="Freeform 6">
                <a:extLst>
                  <a:ext uri="{FF2B5EF4-FFF2-40B4-BE49-F238E27FC236}">
                    <a16:creationId xmlns:a16="http://schemas.microsoft.com/office/drawing/2014/main" id="{06EBAEBC-E05C-6C71-0350-AD8EEE92B2BD}"/>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defTabSz="609630"/>
                <a:endParaRPr lang="vi-VN" sz="1200">
                  <a:solidFill>
                    <a:prstClr val="black"/>
                  </a:solidFill>
                  <a:latin typeface="Arial" panose="020B0604020202020204" pitchFamily="34" charset="0"/>
                </a:endParaRPr>
              </a:p>
            </p:txBody>
          </p:sp>
          <p:sp>
            <p:nvSpPr>
              <p:cNvPr id="13" name="TextBox 7">
                <a:extLst>
                  <a:ext uri="{FF2B5EF4-FFF2-40B4-BE49-F238E27FC236}">
                    <a16:creationId xmlns:a16="http://schemas.microsoft.com/office/drawing/2014/main" id="{FEB542D7-B4D1-4515-2AD1-BEA5664AF155}"/>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a:extLst>
                <a:ext uri="{FF2B5EF4-FFF2-40B4-BE49-F238E27FC236}">
                  <a16:creationId xmlns:a16="http://schemas.microsoft.com/office/drawing/2014/main" id="{B040E344-2073-54D4-C71E-EE0B58865336}"/>
                </a:ext>
              </a:extLst>
            </p:cNvPr>
            <p:cNvGrpSpPr/>
            <p:nvPr/>
          </p:nvGrpSpPr>
          <p:grpSpPr>
            <a:xfrm>
              <a:off x="1028700" y="1028700"/>
              <a:ext cx="9833403" cy="8229600"/>
              <a:chOff x="0" y="0"/>
              <a:chExt cx="2589867" cy="2167467"/>
            </a:xfrm>
          </p:grpSpPr>
          <p:sp>
            <p:nvSpPr>
              <p:cNvPr id="10" name="Freeform 9">
                <a:extLst>
                  <a:ext uri="{FF2B5EF4-FFF2-40B4-BE49-F238E27FC236}">
                    <a16:creationId xmlns:a16="http://schemas.microsoft.com/office/drawing/2014/main" id="{B5D1FFFE-5491-8F0B-DFB1-A7692C79B16E}"/>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defTabSz="609630"/>
                <a:endParaRPr lang="vi-VN" sz="1200">
                  <a:solidFill>
                    <a:prstClr val="black"/>
                  </a:solidFill>
                  <a:latin typeface="Arial" panose="020B0604020202020204" pitchFamily="34" charset="0"/>
                </a:endParaRPr>
              </a:p>
            </p:txBody>
          </p:sp>
          <p:sp>
            <p:nvSpPr>
              <p:cNvPr id="11" name="TextBox 10">
                <a:extLst>
                  <a:ext uri="{FF2B5EF4-FFF2-40B4-BE49-F238E27FC236}">
                    <a16:creationId xmlns:a16="http://schemas.microsoft.com/office/drawing/2014/main" id="{2E40DF23-5E0A-66A1-A103-202ED42E4370}"/>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Freeform 17">
              <a:extLst>
                <a:ext uri="{FF2B5EF4-FFF2-40B4-BE49-F238E27FC236}">
                  <a16:creationId xmlns:a16="http://schemas.microsoft.com/office/drawing/2014/main" id="{4C224FF8-EC22-4409-33DC-8CA395F85083}"/>
                </a:ext>
              </a:extLst>
            </p:cNvPr>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14" name="Rectangle 13">
            <a:extLst>
              <a:ext uri="{FF2B5EF4-FFF2-40B4-BE49-F238E27FC236}">
                <a16:creationId xmlns:a16="http://schemas.microsoft.com/office/drawing/2014/main" id="{526AAB12-37D4-BBC4-EB08-AA0EE86566D1}"/>
              </a:ext>
            </a:extLst>
          </p:cNvPr>
          <p:cNvSpPr/>
          <p:nvPr/>
        </p:nvSpPr>
        <p:spPr>
          <a:xfrm>
            <a:off x="867630" y="1142606"/>
            <a:ext cx="7975287" cy="4678204"/>
          </a:xfrm>
          <a:prstGeom prst="rect">
            <a:avLst/>
          </a:prstGeom>
        </p:spPr>
        <p:txBody>
          <a:bodyPr wrap="square">
            <a:spAutoFit/>
          </a:bodyPr>
          <a:lstStyle/>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 chơi theo nhóm bàn tìm về một môi trường cung cấp thức ăn, chỗ ở và các nhu cầu thiết yếu khác cho sinh vật, con người.</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HS1 : nghĩ tên một loài sinh vật</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a:t>
            </a:r>
            <a:r>
              <a:rPr lang="en-US" sz="3200" b="1" kern="0" dirty="0">
                <a:solidFill>
                  <a:srgbClr val="FF0000"/>
                </a:solidFill>
                <a:latin typeface="Cambria" panose="02040503050406030204" pitchFamily="18" charset="0"/>
                <a:ea typeface="Cambria" panose="02040503050406030204" pitchFamily="18" charset="0"/>
              </a:rPr>
              <a:t> </a:t>
            </a:r>
            <a:r>
              <a:rPr lang="vi-VN" sz="3200" b="1" kern="0" dirty="0">
                <a:solidFill>
                  <a:srgbClr val="FF0000"/>
                </a:solidFill>
                <a:latin typeface="Cambria" panose="02040503050406030204" pitchFamily="18" charset="0"/>
                <a:ea typeface="Cambria" panose="02040503050406030204" pitchFamily="18" charset="0"/>
              </a:rPr>
              <a:t>HS2: nêu những yếu tố mà môi trường cung cấp cho sinh vật đó.</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Trong 3 phút, HS nào kể được nhiều và đúng  sẽ được tuyên dương, chiến thắng.</a:t>
            </a:r>
          </a:p>
        </p:txBody>
      </p:sp>
    </p:spTree>
    <p:extLst>
      <p:ext uri="{BB962C8B-B14F-4D97-AF65-F5344CB8AC3E}">
        <p14:creationId xmlns:p14="http://schemas.microsoft.com/office/powerpoint/2010/main" val="335700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5">
            <a:extLst>
              <a:ext uri="{FF2B5EF4-FFF2-40B4-BE49-F238E27FC236}">
                <a16:creationId xmlns:a16="http://schemas.microsoft.com/office/drawing/2014/main" id="{AED2FA7F-DD21-CB01-DE9F-EB7396FD5B55}"/>
              </a:ext>
            </a:extLst>
          </p:cNvPr>
          <p:cNvSpPr/>
          <p:nvPr/>
        </p:nvSpPr>
        <p:spPr>
          <a:xfrm>
            <a:off x="3635261" y="3251200"/>
            <a:ext cx="4777219" cy="3606800"/>
          </a:xfrm>
          <a:custGeom>
            <a:avLst/>
            <a:gdLst/>
            <a:ahLst/>
            <a:cxnLst/>
            <a:rect l="l" t="t" r="r" b="b"/>
            <a:pathLst>
              <a:path w="5350839" h="4039884">
                <a:moveTo>
                  <a:pt x="0" y="0"/>
                </a:moveTo>
                <a:lnTo>
                  <a:pt x="5350839" y="0"/>
                </a:lnTo>
                <a:lnTo>
                  <a:pt x="5350839" y="4039884"/>
                </a:lnTo>
                <a:lnTo>
                  <a:pt x="0" y="4039884"/>
                </a:lnTo>
                <a:lnTo>
                  <a:pt x="0" y="0"/>
                </a:lnTo>
                <a:close/>
              </a:path>
            </a:pathLst>
          </a:custGeom>
          <a:blipFill>
            <a:blip r:embed="rId2"/>
            <a:stretch>
              <a:fillRect/>
            </a:stretch>
          </a:blipFill>
        </p:spPr>
        <p:txBody>
          <a:bodyPr/>
          <a:lstStyle/>
          <a:p>
            <a:endParaRPr lang="en-US"/>
          </a:p>
        </p:txBody>
      </p:sp>
      <p:pic>
        <p:nvPicPr>
          <p:cNvPr id="5" name="Picture 4">
            <a:extLst>
              <a:ext uri="{FF2B5EF4-FFF2-40B4-BE49-F238E27FC236}">
                <a16:creationId xmlns:a16="http://schemas.microsoft.com/office/drawing/2014/main" id="{8EB3BEAD-AB61-FE31-4A89-D384279F2C4E}"/>
              </a:ext>
            </a:extLst>
          </p:cNvPr>
          <p:cNvPicPr>
            <a:picLocks noChangeAspect="1"/>
          </p:cNvPicPr>
          <p:nvPr/>
        </p:nvPicPr>
        <p:blipFill>
          <a:blip r:embed="rId3"/>
          <a:stretch>
            <a:fillRect/>
          </a:stretch>
        </p:blipFill>
        <p:spPr>
          <a:xfrm>
            <a:off x="1792876" y="973236"/>
            <a:ext cx="8382727" cy="2127688"/>
          </a:xfrm>
          <a:prstGeom prst="rect">
            <a:avLst/>
          </a:prstGeom>
        </p:spPr>
      </p:pic>
    </p:spTree>
    <p:extLst>
      <p:ext uri="{BB962C8B-B14F-4D97-AF65-F5344CB8AC3E}">
        <p14:creationId xmlns:p14="http://schemas.microsoft.com/office/powerpoint/2010/main" val="68863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20EBC26-9BBB-2428-F69A-21636C2DE776}"/>
              </a:ext>
            </a:extLst>
          </p:cNvPr>
          <p:cNvSpPr/>
          <p:nvPr/>
        </p:nvSpPr>
        <p:spPr>
          <a:xfrm>
            <a:off x="451565" y="162003"/>
            <a:ext cx="11425103" cy="548425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rgbClr val="FF0000"/>
              </a:solidFill>
              <a:latin typeface="Calibri"/>
            </a:endParaRPr>
          </a:p>
        </p:txBody>
      </p:sp>
      <p:sp>
        <p:nvSpPr>
          <p:cNvPr id="5" name="TextBox 4">
            <a:extLst>
              <a:ext uri="{FF2B5EF4-FFF2-40B4-BE49-F238E27FC236}">
                <a16:creationId xmlns:a16="http://schemas.microsoft.com/office/drawing/2014/main" id="{544FD58F-7EFD-7AE7-D2D4-57DE7B0504C1}"/>
              </a:ext>
            </a:extLst>
          </p:cNvPr>
          <p:cNvSpPr txBox="1"/>
          <p:nvPr/>
        </p:nvSpPr>
        <p:spPr>
          <a:xfrm>
            <a:off x="909738" y="591168"/>
            <a:ext cx="10637881" cy="4832092"/>
          </a:xfrm>
          <a:prstGeom prst="rect">
            <a:avLst/>
          </a:prstGeom>
          <a:noFill/>
        </p:spPr>
        <p:txBody>
          <a:bodyPr wrap="square" rtlCol="0">
            <a:spAutoFit/>
          </a:bodyPr>
          <a:lstStyle/>
          <a:p>
            <a:pPr algn="ctr" defTabSz="609630"/>
            <a:r>
              <a:rPr lang="en-US" sz="4400" b="1" dirty="0">
                <a:solidFill>
                  <a:srgbClr val="FF0000"/>
                </a:solidFill>
                <a:latin typeface="Calibri"/>
              </a:rPr>
              <a:t>Em </a:t>
            </a:r>
            <a:r>
              <a:rPr lang="en-US" sz="4400" b="1" dirty="0" err="1">
                <a:solidFill>
                  <a:srgbClr val="FF0000"/>
                </a:solidFill>
                <a:latin typeface="Calibri"/>
              </a:rPr>
              <a:t>có</a:t>
            </a:r>
            <a:r>
              <a:rPr lang="en-US" sz="4400" b="1" dirty="0">
                <a:solidFill>
                  <a:srgbClr val="FF0000"/>
                </a:solidFill>
                <a:latin typeface="Calibri"/>
              </a:rPr>
              <a:t> </a:t>
            </a:r>
            <a:r>
              <a:rPr lang="en-US" sz="4400" b="1" dirty="0" err="1">
                <a:solidFill>
                  <a:srgbClr val="FF0000"/>
                </a:solidFill>
                <a:latin typeface="Calibri"/>
              </a:rPr>
              <a:t>biết</a:t>
            </a:r>
            <a:endParaRPr lang="en-US" sz="4400" b="1" dirty="0">
              <a:solidFill>
                <a:srgbClr val="FF0000"/>
              </a:solidFill>
              <a:latin typeface="Calibri"/>
            </a:endParaRPr>
          </a:p>
          <a:p>
            <a:pPr algn="just" defTabSz="609630"/>
            <a:r>
              <a:rPr lang="vi-VN" sz="4400" dirty="0">
                <a:solidFill>
                  <a:srgbClr val="FF0000"/>
                </a:solidFill>
                <a:latin typeface="Calibri"/>
              </a:rPr>
              <a:t>Tầng ozone bao quanh Trái Đất có khả năng hấp thụ phần lớn tia cực tím từ Mặt Trời, là những tia sáng có hại cho sinh vật và con người. Nếu tầng ozone bị thủng, tia cực tím sẽ chiếu xuống bề mặt Trái Đất gây ảnh hưởng xấu cho sinh vật, con người.</a:t>
            </a:r>
          </a:p>
        </p:txBody>
      </p:sp>
    </p:spTree>
    <p:extLst>
      <p:ext uri="{BB962C8B-B14F-4D97-AF65-F5344CB8AC3E}">
        <p14:creationId xmlns:p14="http://schemas.microsoft.com/office/powerpoint/2010/main" val="20261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2BBA5CB7-0F06-ED35-40A7-401CACEC6A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28" y="946332"/>
            <a:ext cx="12192000" cy="2940592"/>
          </a:xfrm>
          <a:prstGeom prst="rect">
            <a:avLst/>
          </a:prstGeom>
        </p:spPr>
      </p:pic>
    </p:spTree>
    <p:extLst>
      <p:ext uri="{BB962C8B-B14F-4D97-AF65-F5344CB8AC3E}">
        <p14:creationId xmlns:p14="http://schemas.microsoft.com/office/powerpoint/2010/main" val="1500909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6254C-264A-6D3E-19C0-BDE390E35A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5" name="TextBox 12">
            <a:extLst>
              <a:ext uri="{FF2B5EF4-FFF2-40B4-BE49-F238E27FC236}">
                <a16:creationId xmlns:a16="http://schemas.microsoft.com/office/drawing/2014/main" id="{A4487661-28D0-9525-9A73-F9D8F0831EB3}"/>
              </a:ext>
            </a:extLst>
          </p:cNvPr>
          <p:cNvSpPr txBox="1"/>
          <p:nvPr/>
        </p:nvSpPr>
        <p:spPr>
          <a:xfrm flipH="1">
            <a:off x="2340592" y="588137"/>
            <a:ext cx="9038607" cy="2986266"/>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400" b="1" dirty="0">
                <a:ln w="0"/>
                <a:solidFill>
                  <a:srgbClr val="002060"/>
                </a:solidFill>
                <a:latin typeface="Calibri" panose="020F0502020204030204"/>
                <a:ea typeface="LNTH-LuoLuoNotangYuanTi 1" pitchFamily="2" charset="-128"/>
                <a:cs typeface="LNTH-LuoLuoNotangYuanTi 1" pitchFamily="2" charset="-128"/>
              </a:rPr>
              <a:t>C</a:t>
            </a:r>
            <a:r>
              <a:rPr lang="vi-VN" sz="4400" b="1" dirty="0">
                <a:ln w="0"/>
                <a:solidFill>
                  <a:srgbClr val="002060"/>
                </a:solidFill>
                <a:latin typeface="Calibri" panose="020F0502020204030204"/>
                <a:ea typeface="LNTH-LuoLuoNotangYuanTi 1" pitchFamily="2" charset="-128"/>
                <a:cs typeface="LNTH-LuoLuoNotangYuanTi 1" pitchFamily="2" charset="-128"/>
              </a:rPr>
              <a:t>hia sẻ liên hệ với nơi em đang ở: </a:t>
            </a:r>
            <a:r>
              <a:rPr lang="vi-VN" sz="4400" b="1" i="1" dirty="0">
                <a:ln w="0"/>
                <a:solidFill>
                  <a:srgbClr val="002060"/>
                </a:solidFill>
                <a:latin typeface="Calibri" panose="020F0502020204030204"/>
                <a:ea typeface="LNTH-LuoLuoNotangYuanTi 1" pitchFamily="2" charset="-128"/>
                <a:cs typeface="LNTH-LuoLuoNotangYuanTi 1" pitchFamily="2" charset="-128"/>
              </a:rPr>
              <a:t>Môi trường cung cấp cho em những gì?</a:t>
            </a:r>
            <a:endParaRPr kumimoji="0" lang="en-US" sz="4400" b="1" i="1"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0294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
            <a:extLst>
              <a:ext uri="{FF2B5EF4-FFF2-40B4-BE49-F238E27FC236}">
                <a16:creationId xmlns:a16="http://schemas.microsoft.com/office/drawing/2014/main" id="{AAC2822E-BF6F-2C2B-6FCC-0800F01F1A26}"/>
              </a:ext>
            </a:extLst>
          </p:cNvPr>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Cambria" panose="02040503050406030204" pitchFamily="18" charset="0"/>
                <a:ea typeface="Cambria" panose="02040503050406030204" pitchFamily="18" charset="0"/>
                <a:cs typeface="Open Sans" panose="020B0606030504020204" pitchFamily="34" charset="0"/>
              </a:rPr>
              <a:t>Thứ gì để thở? </a:t>
            </a:r>
            <a:endParaRPr lang="en-US" sz="48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
        <p:nvSpPr>
          <p:cNvPr id="5" name="Freeform 8">
            <a:extLst>
              <a:ext uri="{FF2B5EF4-FFF2-40B4-BE49-F238E27FC236}">
                <a16:creationId xmlns:a16="http://schemas.microsoft.com/office/drawing/2014/main" id="{382D9BCF-455D-C2BB-6739-D12C14F6389E}"/>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2"/>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6" name="Freeform 103">
            <a:extLst>
              <a:ext uri="{FF2B5EF4-FFF2-40B4-BE49-F238E27FC236}">
                <a16:creationId xmlns:a16="http://schemas.microsoft.com/office/drawing/2014/main" id="{FECFC4CD-70AA-FB49-0095-AE0225BE33D0}"/>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3"/>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7" name="Rounded Rectangular Callout 2">
            <a:extLst>
              <a:ext uri="{FF2B5EF4-FFF2-40B4-BE49-F238E27FC236}">
                <a16:creationId xmlns:a16="http://schemas.microsoft.com/office/drawing/2014/main" id="{9BA68FEE-9E9E-4B3C-A6EC-FB7B29BD1CA1}"/>
              </a:ext>
            </a:extLst>
          </p:cNvPr>
          <p:cNvSpPr/>
          <p:nvPr/>
        </p:nvSpPr>
        <p:spPr>
          <a:xfrm>
            <a:off x="3200400" y="2804160"/>
            <a:ext cx="465328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Không</a:t>
            </a:r>
            <a:r>
              <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khí</a:t>
            </a:r>
            <a:endPar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68910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
            <a:extLst>
              <a:ext uri="{FF2B5EF4-FFF2-40B4-BE49-F238E27FC236}">
                <a16:creationId xmlns:a16="http://schemas.microsoft.com/office/drawing/2014/main" id="{5E40F356-94BD-E946-541B-A7C6EEBCC96F}"/>
              </a:ext>
            </a:extLst>
          </p:cNvPr>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Thứ gì chống lại cơn khát?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5" name="Freeform 8">
            <a:extLst>
              <a:ext uri="{FF2B5EF4-FFF2-40B4-BE49-F238E27FC236}">
                <a16:creationId xmlns:a16="http://schemas.microsoft.com/office/drawing/2014/main" id="{F757940C-5A3E-191D-A3C3-1AD88C3BC2F8}"/>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103">
            <a:extLst>
              <a:ext uri="{FF2B5EF4-FFF2-40B4-BE49-F238E27FC236}">
                <a16:creationId xmlns:a16="http://schemas.microsoft.com/office/drawing/2014/main" id="{F5532728-8B69-D8AB-7409-9180EC6FA88F}"/>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ular Callout 2">
            <a:extLst>
              <a:ext uri="{FF2B5EF4-FFF2-40B4-BE49-F238E27FC236}">
                <a16:creationId xmlns:a16="http://schemas.microsoft.com/office/drawing/2014/main" id="{D2A3177F-2B9A-3C71-AEBF-D19576929281}"/>
              </a:ext>
            </a:extLst>
          </p:cNvPr>
          <p:cNvSpPr/>
          <p:nvPr/>
        </p:nvSpPr>
        <p:spPr>
          <a:xfrm>
            <a:off x="3200400" y="2804160"/>
            <a:ext cx="319024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FF00"/>
                </a:solidFill>
                <a:latin typeface="Cambria" panose="02040503050406030204" pitchFamily="18" charset="0"/>
                <a:ea typeface="Cambria" panose="02040503050406030204" pitchFamily="18" charset="0"/>
                <a:cs typeface="Open Sans" panose="020B0606030504020204" pitchFamily="34" charset="0"/>
              </a:rPr>
              <a:t>Nước</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37760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
            <a:extLst>
              <a:ext uri="{FF2B5EF4-FFF2-40B4-BE49-F238E27FC236}">
                <a16:creationId xmlns:a16="http://schemas.microsoft.com/office/drawing/2014/main" id="{B5A24D7F-EC71-74E2-D8C2-450BE0D7B648}"/>
              </a:ext>
            </a:extLst>
          </p:cNvPr>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Để chống lại cơn đói?</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5" name="Freeform 8">
            <a:extLst>
              <a:ext uri="{FF2B5EF4-FFF2-40B4-BE49-F238E27FC236}">
                <a16:creationId xmlns:a16="http://schemas.microsoft.com/office/drawing/2014/main" id="{26FACCCC-CDBA-9DAB-FC08-1FA4A7AE8357}"/>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103">
            <a:extLst>
              <a:ext uri="{FF2B5EF4-FFF2-40B4-BE49-F238E27FC236}">
                <a16:creationId xmlns:a16="http://schemas.microsoft.com/office/drawing/2014/main" id="{E83CCD54-1194-142C-D4D0-26ECC373B44B}"/>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ular Callout 2">
            <a:extLst>
              <a:ext uri="{FF2B5EF4-FFF2-40B4-BE49-F238E27FC236}">
                <a16:creationId xmlns:a16="http://schemas.microsoft.com/office/drawing/2014/main" id="{68B2A427-EA76-38E8-6D51-BA39B53A2BE8}"/>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Thức</a:t>
            </a:r>
            <a:r>
              <a:rPr lang="en-US" sz="60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ăn</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3410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
            <a:extLst>
              <a:ext uri="{FF2B5EF4-FFF2-40B4-BE49-F238E27FC236}">
                <a16:creationId xmlns:a16="http://schemas.microsoft.com/office/drawing/2014/main" id="{65895ADC-CAD0-B124-F083-D5153115AFD0}"/>
              </a:ext>
            </a:extLst>
          </p:cNvPr>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solidFill>
                  <a:prstClr val="white"/>
                </a:solidFill>
                <a:latin typeface="Cambria" panose="02040503050406030204" pitchFamily="18" charset="0"/>
                <a:ea typeface="Cambria" panose="02040503050406030204" pitchFamily="18" charset="0"/>
                <a:cs typeface="Open Sans" panose="020B0606030504020204" pitchFamily="34" charset="0"/>
              </a:rPr>
              <a:t>Để nhìn thấy xung quanh?</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5" name="Freeform 8">
            <a:extLst>
              <a:ext uri="{FF2B5EF4-FFF2-40B4-BE49-F238E27FC236}">
                <a16:creationId xmlns:a16="http://schemas.microsoft.com/office/drawing/2014/main" id="{3ECD5492-0FDB-C8E5-C391-F3C6EBEB7876}"/>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103">
            <a:extLst>
              <a:ext uri="{FF2B5EF4-FFF2-40B4-BE49-F238E27FC236}">
                <a16:creationId xmlns:a16="http://schemas.microsoft.com/office/drawing/2014/main" id="{B3365D48-ADBA-BA72-D6CD-732E43A30642}"/>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ular Callout 2">
            <a:extLst>
              <a:ext uri="{FF2B5EF4-FFF2-40B4-BE49-F238E27FC236}">
                <a16:creationId xmlns:a16="http://schemas.microsoft.com/office/drawing/2014/main" id="{76D89FA3-D922-DA10-3B87-97C23505C177}"/>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FFFF00"/>
                </a:solidFill>
                <a:latin typeface="Cambria" panose="02040503050406030204" pitchFamily="18" charset="0"/>
                <a:ea typeface="Cambria" panose="02040503050406030204" pitchFamily="18" charset="0"/>
                <a:cs typeface="Open Sans" panose="020B0606030504020204" pitchFamily="34" charset="0"/>
              </a:rPr>
              <a:t>Ánh sáng</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41288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AA2500CD-FCE6-BFAF-7A95-0EC3AC639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242" y="429613"/>
            <a:ext cx="10473836" cy="3560373"/>
          </a:xfrm>
          <a:prstGeom prst="rect">
            <a:avLst/>
          </a:prstGeom>
        </p:spPr>
      </p:pic>
    </p:spTree>
    <p:extLst>
      <p:ext uri="{BB962C8B-B14F-4D97-AF65-F5344CB8AC3E}">
        <p14:creationId xmlns:p14="http://schemas.microsoft.com/office/powerpoint/2010/main" val="15295587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FE51B9A1-A17D-0C48-BA93-8616D2B04363}"/>
              </a:ext>
            </a:extLst>
          </p:cNvPr>
          <p:cNvSpPr txBox="1"/>
          <p:nvPr/>
        </p:nvSpPr>
        <p:spPr>
          <a:xfrm>
            <a:off x="1349668" y="751749"/>
            <a:ext cx="9519239" cy="3693319"/>
          </a:xfrm>
          <a:prstGeom prst="rect">
            <a:avLst/>
          </a:prstGeom>
        </p:spPr>
        <p:txBody>
          <a:bodyPr wrap="square" lIns="0" tIns="0" rIns="0" bIns="0" rtlCol="0" anchor="t">
            <a:spAutoFit/>
          </a:bodyPr>
          <a:lstStyle/>
          <a:p>
            <a:pPr algn="ctr"/>
            <a:r>
              <a:rPr lang="vi-VN" sz="4000" b="1" dirty="0">
                <a:solidFill>
                  <a:srgbClr val="FF0000"/>
                </a:solidFill>
                <a:latin typeface="Cambria" panose="02040503050406030204" pitchFamily="18" charset="0"/>
                <a:ea typeface="Cambria" panose="02040503050406030204" pitchFamily="18" charset="0"/>
                <a:cs typeface="Open Sans Bold"/>
                <a:sym typeface="Open Sans Bold"/>
              </a:rPr>
              <a:t>Môi trường bao gồm các yếu tố như ánh sáng, không khí, nhiệt độ, đất, nước, động vật, thực vật,... Sinh vật sử dụng các yếu tố do môi trường cung cấp làm thức ăn, nơi ở</a:t>
            </a:r>
            <a:r>
              <a:rPr lang="en-US" sz="4000" b="1" dirty="0">
                <a:solidFill>
                  <a:srgbClr val="FF0000"/>
                </a:solidFill>
                <a:latin typeface="Cambria" panose="02040503050406030204" pitchFamily="18" charset="0"/>
                <a:ea typeface="Cambria" panose="02040503050406030204" pitchFamily="18" charset="0"/>
                <a:cs typeface="Open Sans Bold"/>
                <a:sym typeface="Open Sans Bold"/>
              </a:rPr>
              <a:t> </a:t>
            </a:r>
            <a:r>
              <a:rPr lang="vi-VN" sz="4000" b="1" dirty="0">
                <a:solidFill>
                  <a:srgbClr val="FF0000"/>
                </a:solidFill>
                <a:latin typeface="Cambria" panose="02040503050406030204" pitchFamily="18" charset="0"/>
                <a:ea typeface="Cambria" panose="02040503050406030204" pitchFamily="18" charset="0"/>
                <a:cs typeface="Open Sans Bold"/>
                <a:sym typeface="Open Sans Bold"/>
              </a:rPr>
              <a:t>và các điều kiện cần thiết khác để sống và phát triển.</a:t>
            </a:r>
          </a:p>
        </p:txBody>
      </p:sp>
      <p:pic>
        <p:nvPicPr>
          <p:cNvPr id="5" name="Picture 4">
            <a:extLst>
              <a:ext uri="{FF2B5EF4-FFF2-40B4-BE49-F238E27FC236}">
                <a16:creationId xmlns:a16="http://schemas.microsoft.com/office/drawing/2014/main" id="{9549C8C2-29C7-2920-065F-7024FF2B18C0}"/>
              </a:ext>
            </a:extLst>
          </p:cNvPr>
          <p:cNvPicPr>
            <a:picLocks noChangeAspect="1"/>
          </p:cNvPicPr>
          <p:nvPr/>
        </p:nvPicPr>
        <p:blipFill>
          <a:blip r:embed="rId2"/>
          <a:stretch>
            <a:fillRect/>
          </a:stretch>
        </p:blipFill>
        <p:spPr>
          <a:xfrm>
            <a:off x="3205249" y="3894129"/>
            <a:ext cx="5334462" cy="4194412"/>
          </a:xfrm>
          <a:prstGeom prst="rect">
            <a:avLst/>
          </a:prstGeom>
        </p:spPr>
      </p:pic>
    </p:spTree>
    <p:extLst>
      <p:ext uri="{BB962C8B-B14F-4D97-AF65-F5344CB8AC3E}">
        <p14:creationId xmlns:p14="http://schemas.microsoft.com/office/powerpoint/2010/main" val="23890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722</Words>
  <Application>Microsoft Office PowerPoint</Application>
  <PresentationFormat>Widescreen</PresentationFormat>
  <Paragraphs>52</Paragraphs>
  <Slides>32</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Cambria</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Windows 10</cp:lastModifiedBy>
  <cp:revision>74</cp:revision>
  <dcterms:created xsi:type="dcterms:W3CDTF">2024-12-20T17:11:24Z</dcterms:created>
  <dcterms:modified xsi:type="dcterms:W3CDTF">2025-04-22T05:51:03Z</dcterms:modified>
</cp:coreProperties>
</file>