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838" r:id="rId4"/>
    <p:sldMasterId id="2147483868" r:id="rId5"/>
  </p:sldMasterIdLst>
  <p:notesMasterIdLst>
    <p:notesMasterId r:id="rId24"/>
  </p:notesMasterIdLst>
  <p:sldIdLst>
    <p:sldId id="745" r:id="rId6"/>
    <p:sldId id="2007577189" r:id="rId7"/>
    <p:sldId id="2007577197" r:id="rId8"/>
    <p:sldId id="2007577190" r:id="rId9"/>
    <p:sldId id="722" r:id="rId10"/>
    <p:sldId id="2007577198" r:id="rId11"/>
    <p:sldId id="2007577199" r:id="rId12"/>
    <p:sldId id="2007577200" r:id="rId13"/>
    <p:sldId id="2007577201" r:id="rId14"/>
    <p:sldId id="2007577202" r:id="rId15"/>
    <p:sldId id="2007577170" r:id="rId16"/>
    <p:sldId id="2007577204" r:id="rId17"/>
    <p:sldId id="2007577205" r:id="rId18"/>
    <p:sldId id="2007577206" r:id="rId19"/>
    <p:sldId id="2007577207" r:id="rId20"/>
    <p:sldId id="2007577208" r:id="rId21"/>
    <p:sldId id="2007577193" r:id="rId22"/>
    <p:sldId id="20075771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>
        <p:scale>
          <a:sx n="50" d="100"/>
          <a:sy n="50" d="100"/>
        </p:scale>
        <p:origin x="45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0BAB-16AD-483E-B323-A3E9EACA579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C5579-4226-4234-956F-01DECBF2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3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3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71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2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4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5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4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3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5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7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06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4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2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89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2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8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1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7F66717-6334-FD0A-201B-39DFE15ABC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80" y="-4336754"/>
            <a:ext cx="1228724" cy="122872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C5184CF-439E-E2FE-475D-763908BB4A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89" y="10910335"/>
            <a:ext cx="1228724" cy="12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8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1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3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3" name="Picture 12" descr="A cartoon of a child sleeping in a bed&#10;&#10;Description automatically generated">
            <a:extLst>
              <a:ext uri="{FF2B5EF4-FFF2-40B4-BE49-F238E27FC236}">
                <a16:creationId xmlns:a16="http://schemas.microsoft.com/office/drawing/2014/main" id="{80AA1D05-56F8-1A8C-427F-E4ED9A1B6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7" y="3638549"/>
            <a:ext cx="4683460" cy="4162425"/>
          </a:xfrm>
          <a:prstGeom prst="rect">
            <a:avLst/>
          </a:prstGeom>
        </p:spPr>
      </p:pic>
      <p:pic>
        <p:nvPicPr>
          <p:cNvPr id="17" name="Picture 16" descr="A cartoon of a person covering her face with her hands&#10;&#10;Description automatically generated">
            <a:extLst>
              <a:ext uri="{FF2B5EF4-FFF2-40B4-BE49-F238E27FC236}">
                <a16:creationId xmlns:a16="http://schemas.microsoft.com/office/drawing/2014/main" id="{5F175C29-6941-04B1-1D72-AA05D13C8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" y="3507967"/>
            <a:ext cx="3283014" cy="3156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2D18E-B4C4-D008-0222-302D2D8D3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0165" y="2432793"/>
            <a:ext cx="7254869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0B541-D422-0033-41EC-F58D0B797D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559" y="1280694"/>
            <a:ext cx="2981202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FC012-AD24-09FA-73C2-99898BFAA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2480" y="4342914"/>
            <a:ext cx="231058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DC41DF9-2F16-24A7-D6DF-3BF9B2017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4702DB-A00B-E381-F053-1D5956E08330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3F898240-0790-AFE8-950C-5A2931875485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9F65CF-B14F-0D00-8012-40C5BC95E0EE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có thể nhờ sự giúp đở ở của những người nào khác nữa?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6881ED-FB51-7679-6B71-F4E55A727B89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mẹ, anh chị em ruột hoặc người thân thiết trong gia đình, cô tổng phụ trách , thầy cô hiệu trưởng….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C468E4F-066F-BF99-5F8A-E5CE1174A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1763165"/>
            <a:ext cx="5735308" cy="15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17F59C-F3E8-251B-D8C3-D10BDBA31088}"/>
              </a:ext>
            </a:extLst>
          </p:cNvPr>
          <p:cNvSpPr/>
          <p:nvPr/>
        </p:nvSpPr>
        <p:spPr>
          <a:xfrm>
            <a:off x="805543" y="173599"/>
            <a:ext cx="10983686" cy="1785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2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Quan sát các tình huống ở hình 14, 15 và thảo luận: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Các bạn có thể gặp phải nguy cơ nào?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Nếu em là bạn trong tình huống đó, em sẽ làm gì?</a:t>
            </a:r>
            <a:endParaRPr kumimoji="0" lang="vi-VN" sz="32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DE7EE-88D7-B6AC-5156-CDE236173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6" y="2149247"/>
            <a:ext cx="4889509" cy="3859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9F5DB-0344-73B9-AF04-CC86DD293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27" y="2503715"/>
            <a:ext cx="6104596" cy="33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146715-1B7D-3E3A-7A8F-162C0376B579}"/>
              </a:ext>
            </a:extLst>
          </p:cNvPr>
          <p:cNvSpPr/>
          <p:nvPr/>
        </p:nvSpPr>
        <p:spPr>
          <a:xfrm>
            <a:off x="5693228" y="1121229"/>
            <a:ext cx="5758543" cy="449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theo người lạ vào nhà mà chưa thông báo với người đáng tin cậy thì có thể gặp nguy cơ bị bắt cóc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xâm hại về tinh thần và thân thể…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tình huống đó em sẽ không đi cùng hoặc xin phép bố mẹ rồi mới đi…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2781B-8324-626E-5841-A99F344A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648504"/>
            <a:ext cx="4889509" cy="38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E06052-A41C-338E-2EBA-B7FF767503CD}"/>
              </a:ext>
            </a:extLst>
          </p:cNvPr>
          <p:cNvSpPr/>
          <p:nvPr/>
        </p:nvSpPr>
        <p:spPr>
          <a:xfrm>
            <a:off x="5725885" y="283028"/>
            <a:ext cx="5758543" cy="2775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khi nhận quà từ người lạ nhưng người lạ lại bắt ôm chú ấy, bạn có thể bị xâm phạm về mặt tinh thần và tình dục…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từ chối yêu cầu ôm chú, gửi lại quà 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A85CF-8FB9-0C2B-1AF0-0C649A6E0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84" y="1959430"/>
            <a:ext cx="4966447" cy="27105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E06FCD-4403-7B28-1350-866C8666F62D}"/>
              </a:ext>
            </a:extLst>
          </p:cNvPr>
          <p:cNvSpPr/>
          <p:nvPr/>
        </p:nvSpPr>
        <p:spPr>
          <a:xfrm>
            <a:off x="5834742" y="3407230"/>
            <a:ext cx="5758543" cy="3287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được cho váy đẹp nhưng lại yêu cầu giữ bí mật . Rất có thể đấy chỉ là món quà để dụ dỗ bạn nhỏ để dẫn đến xâm phạm về tinh thần và thân thể.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chia sẻ câu chuyện với mẹ mẹ sẽ giúp em hết lo lắng…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3E3481CC-89EB-6F08-A68B-7D6B1161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DDDE4F07-8C64-7C61-213D-947408B33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A95698-7EB0-E1E1-E068-91BA8AFF05AA}"/>
              </a:ext>
            </a:extLst>
          </p:cNvPr>
          <p:cNvSpPr txBox="1"/>
          <p:nvPr/>
        </p:nvSpPr>
        <p:spPr>
          <a:xfrm>
            <a:off x="1718937" y="453506"/>
            <a:ext cx="7457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các tình huống trên, thực hành đóng vai đưa ra yêu cầu giúp đỡ khi gặp tình huống không an toàn.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BC2F57C0-AA37-9EAC-AB1F-DDFCA8D1DE6B}"/>
              </a:ext>
            </a:extLst>
          </p:cNvPr>
          <p:cNvSpPr/>
          <p:nvPr/>
        </p:nvSpPr>
        <p:spPr>
          <a:xfrm>
            <a:off x="592184" y="508178"/>
            <a:ext cx="10315302" cy="6349822"/>
          </a:xfrm>
          <a:custGeom>
            <a:avLst/>
            <a:gdLst/>
            <a:ahLst/>
            <a:cxnLst/>
            <a:rect l="l" t="t" r="r" b="b"/>
            <a:pathLst>
              <a:path w="6819091" h="6716804">
                <a:moveTo>
                  <a:pt x="0" y="0"/>
                </a:moveTo>
                <a:lnTo>
                  <a:pt x="6819091" y="0"/>
                </a:lnTo>
                <a:lnTo>
                  <a:pt x="6819091" y="6716805"/>
                </a:lnTo>
                <a:lnTo>
                  <a:pt x="0" y="671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C228D-B097-E1FE-700E-978A7937621B}"/>
              </a:ext>
            </a:extLst>
          </p:cNvPr>
          <p:cNvSpPr txBox="1"/>
          <p:nvPr/>
        </p:nvSpPr>
        <p:spPr>
          <a:xfrm>
            <a:off x="4506686" y="1143000"/>
            <a:ext cx="5486400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047CB25-E015-C12D-287B-C5F7708A3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207589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630D8CA-905F-1336-64CB-E5AFBA4A9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740" y="3363686"/>
            <a:ext cx="3494314" cy="34943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D2EE91-1CDB-72E1-913A-28BD89A200FB}"/>
              </a:ext>
            </a:extLst>
          </p:cNvPr>
          <p:cNvGrpSpPr/>
          <p:nvPr/>
        </p:nvGrpSpPr>
        <p:grpSpPr>
          <a:xfrm>
            <a:off x="609601" y="472082"/>
            <a:ext cx="8305110" cy="4012831"/>
            <a:chOff x="729203" y="798654"/>
            <a:chExt cx="6574421" cy="4340506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F8EB858A-78CB-B39A-AE23-C6E16A5CEA49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A2095-9C3F-2889-0764-EBEAD55ACA2F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249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hia sẻ một số tình huống có thể bị xâm hại 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các bước tìm sự giúp đỡ khi có nguy cơ bị xâm hại.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6A65F-AD18-4821-78A7-C0AA082C3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2" y="1638500"/>
            <a:ext cx="5514112" cy="15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2" descr="徽标&#10;&#10;描述已自动生成">
            <a:extLst>
              <a:ext uri="{FF2B5EF4-FFF2-40B4-BE49-F238E27FC236}">
                <a16:creationId xmlns:a16="http://schemas.microsoft.com/office/drawing/2014/main" id="{4F7FAC16-8532-3515-5295-2EDE72354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24" y="-349110"/>
            <a:ext cx="2007668" cy="2007668"/>
          </a:xfrm>
          <a:prstGeom prst="rect">
            <a:avLst/>
          </a:prstGeom>
        </p:spPr>
      </p:pic>
      <p:pic>
        <p:nvPicPr>
          <p:cNvPr id="3" name="图片 24" descr="卡通人物&#10;&#10;低可信度描述已自动生成">
            <a:extLst>
              <a:ext uri="{FF2B5EF4-FFF2-40B4-BE49-F238E27FC236}">
                <a16:creationId xmlns:a16="http://schemas.microsoft.com/office/drawing/2014/main" id="{90CBFF80-A49C-6439-9F19-2614923A3C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4428308"/>
            <a:ext cx="12192000" cy="2429691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2D1B2-F064-050C-F577-4BF7C418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93" y="1228579"/>
            <a:ext cx="10796952" cy="1109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75911-115B-BF7A-69AE-C10A44CC5D56}"/>
              </a:ext>
            </a:extLst>
          </p:cNvPr>
          <p:cNvSpPr txBox="1"/>
          <p:nvPr/>
        </p:nvSpPr>
        <p:spPr>
          <a:xfrm>
            <a:off x="1232452" y="2464904"/>
            <a:ext cx="10177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ội đầu tiên sẽ chọn một ô 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Giáo viên nêu thông tin liên quan đến tình huống trong sách giáo khoa từ hình 9 đến hình 12 chứa trong ô số học sinh cần viết lên bảng một trong 2 cụm từ bí mật hoặc bật mí phù hợp với tình huống.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Câu trả lời đúng, hình ảnh tình huống hiện ra trả lời sai mất lượt và câu trả lời thuộc về khán giả.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14" y="1099333"/>
            <a:ext cx="3113315" cy="2101067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829" y="1099333"/>
            <a:ext cx="3047999" cy="202486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3516086"/>
            <a:ext cx="2830285" cy="2126335"/>
          </a:xfrm>
          <a:prstGeom prst="rect">
            <a:avLst/>
          </a:prstGeom>
        </p:spPr>
      </p:pic>
      <p:pic>
        <p:nvPicPr>
          <p:cNvPr id="38" name="4b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393" y="3505200"/>
            <a:ext cx="2802489" cy="2049406"/>
          </a:xfrm>
          <a:prstGeom prst="rect">
            <a:avLst/>
          </a:prstGeom>
        </p:spPr>
      </p:pic>
      <p:pic>
        <p:nvPicPr>
          <p:cNvPr id="40" name="1a"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43" y="1050031"/>
            <a:ext cx="3212870" cy="2312293"/>
          </a:xfrm>
          <a:prstGeom prst="rect">
            <a:avLst/>
          </a:prstGeom>
        </p:spPr>
      </p:pic>
      <p:pic>
        <p:nvPicPr>
          <p:cNvPr id="41" name="2a"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61" y="1019340"/>
            <a:ext cx="3205203" cy="2305071"/>
          </a:xfrm>
          <a:prstGeom prst="rect">
            <a:avLst/>
          </a:prstGeom>
        </p:spPr>
      </p:pic>
      <p:pic>
        <p:nvPicPr>
          <p:cNvPr id="42" name="3a"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96" y="3444828"/>
            <a:ext cx="3231747" cy="2291294"/>
          </a:xfrm>
          <a:prstGeom prst="rect">
            <a:avLst/>
          </a:prstGeom>
        </p:spPr>
      </p:pic>
      <p:pic>
        <p:nvPicPr>
          <p:cNvPr id="43" name="4a"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40" y="3387439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D6D11F-86EA-220C-2488-94D2713279D5}"/>
              </a:ext>
            </a:extLst>
          </p:cNvPr>
          <p:cNvSpPr/>
          <p:nvPr/>
        </p:nvSpPr>
        <p:spPr>
          <a:xfrm>
            <a:off x="293914" y="173600"/>
            <a:ext cx="11821885" cy="15354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11">
              <a:defRPr/>
            </a:pPr>
            <a:r>
              <a:rPr lang="vi-VN" sz="28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tình huống ở hình 13 và cho biết:</a:t>
            </a:r>
          </a:p>
          <a:p>
            <a:pPr lvl="0" algn="just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đang gặp tình huống gì? Tình huống đó có thể dẫn đến nguy cơ gì?</a:t>
            </a:r>
          </a:p>
          <a:p>
            <a:pPr lvl="0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đã làm như thế nào để giữ an toàn cho bản thân?</a:t>
            </a:r>
            <a:endParaRPr kumimoji="0" lang="vi-VN" sz="28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C907E-00DE-51CF-B888-BD53DE5D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946822"/>
            <a:ext cx="5402716" cy="4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1AADAD1-BB94-BDD4-79D0-29B8EBCE2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39AFC3-2914-A6F8-D160-7022E046734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8AD1C231-1759-1648-40A9-E9CE8B24AA9A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966F80-E59A-1B6B-7EEB-B872993B4DEC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gái đang gặp phải tình huống gì? Tình huống đó có thể dẫn đến nguy cơ gì?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845819-3F36-5DD1-EDB1-C6B4C967ED58}"/>
              </a:ext>
            </a:extLst>
          </p:cNvPr>
          <p:cNvSpPr/>
          <p:nvPr/>
        </p:nvSpPr>
        <p:spPr>
          <a:xfrm>
            <a:off x="718456" y="3167741"/>
            <a:ext cx="6150430" cy="32548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đang lo lắng vì có một anh muốn làm quen nhưng lại không cho nói với người khác. Điều này cần thận trọng vì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dẫn đến nguy cơ bạn có thể bị xâm hại tình dục.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8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77F3E8A-EC3E-0917-D510-85D1065CC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B2F9CA-8DB0-7B12-3081-E386C27F6CAB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BC618D10-06DD-AC3D-4161-8035402A1258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DDDAC8-9D60-30B1-33EA-4B9F5EDB754A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đã làm như thế nào để giữ an toàn cho bản thân?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14198C-3DFF-CA05-2E40-3B84CD910C8D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giữ an toàn cho bản thân, bạn gái đã gặp cô giáo, nhờ cô giúp đỡ, và thực hiện: (1) chia sẻ lo lắng với cô; (2) kể lại tình huống, trả lời câu hỏi của cô; (3) lắng nghe và trao đổi với cô về những việc cần làm để giữ an toàn cho bản thân; (4) hết lo lắng và cảm ơn cô.</a:t>
            </a:r>
          </a:p>
        </p:txBody>
      </p:sp>
    </p:spTree>
    <p:extLst>
      <p:ext uri="{BB962C8B-B14F-4D97-AF65-F5344CB8AC3E}">
        <p14:creationId xmlns:p14="http://schemas.microsoft.com/office/powerpoint/2010/main" val="16480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31375E74-3876-9EA8-1472-342526074E6A}"/>
              </a:ext>
            </a:extLst>
          </p:cNvPr>
          <p:cNvGrpSpPr/>
          <p:nvPr/>
        </p:nvGrpSpPr>
        <p:grpSpPr>
          <a:xfrm>
            <a:off x="3894863" y="609601"/>
            <a:ext cx="7665766" cy="5747657"/>
            <a:chOff x="0" y="-53352"/>
            <a:chExt cx="1250098" cy="460921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F104495B-5D66-DA2D-263B-E05C12F79C8F}"/>
                </a:ext>
              </a:extLst>
            </p:cNvPr>
            <p:cNvSpPr/>
            <p:nvPr/>
          </p:nvSpPr>
          <p:spPr>
            <a:xfrm>
              <a:off x="0" y="0"/>
              <a:ext cx="1250098" cy="356146"/>
            </a:xfrm>
            <a:custGeom>
              <a:avLst/>
              <a:gdLst/>
              <a:ahLst/>
              <a:cxnLst/>
              <a:rect l="l" t="t" r="r" b="b"/>
              <a:pathLst>
                <a:path w="1250098" h="356146">
                  <a:moveTo>
                    <a:pt x="22500" y="0"/>
                  </a:moveTo>
                  <a:lnTo>
                    <a:pt x="1227598" y="0"/>
                  </a:lnTo>
                  <a:cubicBezTo>
                    <a:pt x="1233565" y="0"/>
                    <a:pt x="1239288" y="2371"/>
                    <a:pt x="1243508" y="6590"/>
                  </a:cubicBezTo>
                  <a:cubicBezTo>
                    <a:pt x="1247727" y="10810"/>
                    <a:pt x="1250098" y="16533"/>
                    <a:pt x="1250098" y="22500"/>
                  </a:cubicBezTo>
                  <a:lnTo>
                    <a:pt x="1250098" y="333646"/>
                  </a:lnTo>
                  <a:cubicBezTo>
                    <a:pt x="1250098" y="346072"/>
                    <a:pt x="1240024" y="356146"/>
                    <a:pt x="1227598" y="356146"/>
                  </a:cubicBezTo>
                  <a:lnTo>
                    <a:pt x="22500" y="356146"/>
                  </a:lnTo>
                  <a:cubicBezTo>
                    <a:pt x="10074" y="356146"/>
                    <a:pt x="0" y="346072"/>
                    <a:pt x="0" y="333646"/>
                  </a:cubicBezTo>
                  <a:lnTo>
                    <a:pt x="0" y="22500"/>
                  </a:lnTo>
                  <a:cubicBezTo>
                    <a:pt x="0" y="10074"/>
                    <a:pt x="10074" y="0"/>
                    <a:pt x="22500" y="0"/>
                  </a:cubicBezTo>
                  <a:close/>
                </a:path>
              </a:pathLst>
            </a:custGeom>
            <a:solidFill>
              <a:srgbClr val="FFB36B"/>
            </a:solidFill>
            <a:ln w="28575" cap="rnd">
              <a:solidFill>
                <a:srgbClr val="0D367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4">
              <a:extLst>
                <a:ext uri="{FF2B5EF4-FFF2-40B4-BE49-F238E27FC236}">
                  <a16:creationId xmlns:a16="http://schemas.microsoft.com/office/drawing/2014/main" id="{5270D5F8-2859-DC60-64BB-2A2AE65C5FAB}"/>
                </a:ext>
              </a:extLst>
            </p:cNvPr>
            <p:cNvSpPr txBox="1"/>
            <p:nvPr/>
          </p:nvSpPr>
          <p:spPr>
            <a:xfrm>
              <a:off x="0" y="-53352"/>
              <a:ext cx="1250098" cy="4609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hia sẻ lo lắng với người tin cậy.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Kể lại tình huống và trả lời câu hỏi để cung cấp thêm thông tin, làm rõ tình huống.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Lắng nghe và trao đổi với người tin cậy về những việc cần làm để giữ an toàn cho bản thân.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lo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A1023DE-325F-357C-343B-B74F9CBC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131" y="15231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5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697</Words>
  <Application>Microsoft Office PowerPoint</Application>
  <PresentationFormat>Widescreen</PresentationFormat>
  <Paragraphs>31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字魂59号-创粗黑</vt:lpstr>
      <vt:lpstr>1_Office Theme</vt:lpstr>
      <vt:lpstr>第一PPT，www.1ppt.com</vt:lpstr>
      <vt:lpstr>2_Office 主题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91</cp:revision>
  <dcterms:created xsi:type="dcterms:W3CDTF">2023-11-08T01:02:15Z</dcterms:created>
  <dcterms:modified xsi:type="dcterms:W3CDTF">2025-04-16T05:14:43Z</dcterms:modified>
</cp:coreProperties>
</file>