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6" r:id="rId3"/>
    <p:sldId id="258" r:id="rId4"/>
    <p:sldId id="266" r:id="rId5"/>
    <p:sldId id="264" r:id="rId6"/>
    <p:sldId id="267" r:id="rId7"/>
    <p:sldId id="260" r:id="rId8"/>
    <p:sldId id="268" r:id="rId9"/>
    <p:sldId id="269" r:id="rId10"/>
    <p:sldId id="270" r:id="rId11"/>
    <p:sldId id="272" r:id="rId12"/>
    <p:sldId id="273" r:id="rId13"/>
    <p:sldId id="274" r:id="rId14"/>
    <p:sldId id="275" r:id="rId15"/>
    <p:sldId id="276" r:id="rId16"/>
    <p:sldId id="277" r:id="rId17"/>
    <p:sldId id="263" r:id="rId18"/>
    <p:sldId id="278" r:id="rId19"/>
    <p:sldId id="279" r:id="rId20"/>
    <p:sldId id="280" r:id="rId21"/>
    <p:sldId id="265"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62" d="100"/>
          <a:sy n="62" d="100"/>
        </p:scale>
        <p:origin x="9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28721-B853-428B-9CB9-6D5AB90DD827}"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0DBBF-FB2D-41E6-978F-F7C3A6BA1E40}" type="slidenum">
              <a:rPr lang="en-US" smtClean="0"/>
              <a:t>‹#›</a:t>
            </a:fld>
            <a:endParaRPr lang="en-US"/>
          </a:p>
        </p:txBody>
      </p:sp>
    </p:spTree>
    <p:extLst>
      <p:ext uri="{BB962C8B-B14F-4D97-AF65-F5344CB8AC3E}">
        <p14:creationId xmlns:p14="http://schemas.microsoft.com/office/powerpoint/2010/main" val="356900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19</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21</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E166-C5A3-EF88-4015-1ECDFC89B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443A23-B7C6-44DD-97DB-86785340C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2344D2-4825-3A86-63B2-5D8949E0D21E}"/>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5" name="Footer Placeholder 4">
            <a:extLst>
              <a:ext uri="{FF2B5EF4-FFF2-40B4-BE49-F238E27FC236}">
                <a16:creationId xmlns:a16="http://schemas.microsoft.com/office/drawing/2014/main" id="{CE7A387E-F850-5B52-84EF-B290ADB35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71742-C87E-F714-02D1-E75E4D1A07A1}"/>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269225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0335-7098-5202-375F-4B5A6B6D2C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C4C26F-9336-0E4A-C94A-7B9E69CAB6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BF561-B388-CD89-68D4-AC4C0BDF3ADC}"/>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5" name="Footer Placeholder 4">
            <a:extLst>
              <a:ext uri="{FF2B5EF4-FFF2-40B4-BE49-F238E27FC236}">
                <a16:creationId xmlns:a16="http://schemas.microsoft.com/office/drawing/2014/main" id="{76D23430-CF1A-679D-ACA1-0F2BBBD2E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A5773-FCD9-953B-22DF-929F35742FE8}"/>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17440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287708-7F93-D86B-781E-3861E1FB41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074013-0E83-8784-85F3-CEECE5F26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EBE79-DD8A-A428-4BE6-1C319F8D47B3}"/>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5" name="Footer Placeholder 4">
            <a:extLst>
              <a:ext uri="{FF2B5EF4-FFF2-40B4-BE49-F238E27FC236}">
                <a16:creationId xmlns:a16="http://schemas.microsoft.com/office/drawing/2014/main" id="{176DB050-FA9D-F8D7-8E0C-D7583C4E2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099AC-7FDF-BC21-42CE-13BF74C20014}"/>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275815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139B-5D2F-AA5E-E81A-BBE9D7B2B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7AF72-CFB5-048A-7F8E-8B859E785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2D266-361B-3D73-1BF7-2B845BBAE7E3}"/>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5" name="Footer Placeholder 4">
            <a:extLst>
              <a:ext uri="{FF2B5EF4-FFF2-40B4-BE49-F238E27FC236}">
                <a16:creationId xmlns:a16="http://schemas.microsoft.com/office/drawing/2014/main" id="{1DEE2DE5-A4E0-8BC9-F7E8-F2C0C34BA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6B995-90CD-65FB-57B9-E9FAF50FBA9E}"/>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75541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5374-74D6-C071-AAAC-C4077E35F2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624B44-DD99-9555-AE95-2680F9B75C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08D666-6D8F-753D-5A76-0BAE167CBD2C}"/>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5" name="Footer Placeholder 4">
            <a:extLst>
              <a:ext uri="{FF2B5EF4-FFF2-40B4-BE49-F238E27FC236}">
                <a16:creationId xmlns:a16="http://schemas.microsoft.com/office/drawing/2014/main" id="{3DB5834F-D4C6-D514-C6FE-099FA5539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C7ADF-0734-C816-2E01-B27FCF6B7CA5}"/>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342226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FFB5-C5FC-8F3E-0344-A2EB8CEA9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351D3-0C3C-1160-2988-34C50E367E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9B77AE-AAE5-AC0C-7B6E-E504BF77E0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634BD-77A0-B0AD-8FB8-CA7624E12930}"/>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6" name="Footer Placeholder 5">
            <a:extLst>
              <a:ext uri="{FF2B5EF4-FFF2-40B4-BE49-F238E27FC236}">
                <a16:creationId xmlns:a16="http://schemas.microsoft.com/office/drawing/2014/main" id="{086511F4-90A7-1056-D2EF-B36DB69534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A96F2-202B-0F92-F1CC-7A3E7ECADDC9}"/>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105377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8C69-EA7A-B4BB-8338-D03C62BD63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ECF7B9-572B-C36E-C32D-1FFC4A454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1EA92-87FA-12CB-B333-BBFA68467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D7FFB-5E72-C5B9-C3E0-AA39DA5EC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3706A-23BF-67D6-6920-1C360D6F51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8A51B-61A3-DBB8-69CE-15BD0C229B74}"/>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8" name="Footer Placeholder 7">
            <a:extLst>
              <a:ext uri="{FF2B5EF4-FFF2-40B4-BE49-F238E27FC236}">
                <a16:creationId xmlns:a16="http://schemas.microsoft.com/office/drawing/2014/main" id="{FB3D1B5C-1654-626A-85BC-8CA2ABB454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FD3918-5C20-A3CE-0C6F-DF68F4DD924A}"/>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363095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6D32-A693-30F5-BADC-08985DADFE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5EC94F-6043-8036-5679-429C519FB263}"/>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4" name="Footer Placeholder 3">
            <a:extLst>
              <a:ext uri="{FF2B5EF4-FFF2-40B4-BE49-F238E27FC236}">
                <a16:creationId xmlns:a16="http://schemas.microsoft.com/office/drawing/2014/main" id="{1866853F-396F-FCBE-8A4D-084E8531D0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1731B8-5097-5EA0-AA52-CFC6AF2C7B7B}"/>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257262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11B3F-C365-9EC6-1677-54DCFB414688}"/>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3" name="Footer Placeholder 2">
            <a:extLst>
              <a:ext uri="{FF2B5EF4-FFF2-40B4-BE49-F238E27FC236}">
                <a16:creationId xmlns:a16="http://schemas.microsoft.com/office/drawing/2014/main" id="{FF6BD594-BD19-7C76-D4B1-72AEF8B950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427DD0-47AD-B0BC-EB18-4505F44651E5}"/>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326314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1DEE-D0BD-A6C3-82AF-6DC636D57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D5E9F-DCFB-B450-FED5-84AB122C3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7AC25A-01BA-BE7C-D8F2-3A0F3EBCF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7826F-7C69-9AF7-C7AF-6E72D1E7BF9C}"/>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6" name="Footer Placeholder 5">
            <a:extLst>
              <a:ext uri="{FF2B5EF4-FFF2-40B4-BE49-F238E27FC236}">
                <a16:creationId xmlns:a16="http://schemas.microsoft.com/office/drawing/2014/main" id="{A0825E53-0172-7AAA-4063-D956A0AD8D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FF341-6E78-0563-E104-8052C5054729}"/>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363550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F0AD-5868-8CBC-9C77-3A95A347B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18B778-84C5-B892-DF9F-77DFED9D46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97A1D-8B33-BE36-E6FD-C57DF07DF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5FF74-4328-B248-1000-D026BD150E36}"/>
              </a:ext>
            </a:extLst>
          </p:cNvPr>
          <p:cNvSpPr>
            <a:spLocks noGrp="1"/>
          </p:cNvSpPr>
          <p:nvPr>
            <p:ph type="dt" sz="half" idx="10"/>
          </p:nvPr>
        </p:nvSpPr>
        <p:spPr/>
        <p:txBody>
          <a:bodyPr/>
          <a:lstStyle/>
          <a:p>
            <a:fld id="{874C5720-EBFB-4196-8720-9144853705D3}" type="datetimeFigureOut">
              <a:rPr lang="en-US" smtClean="0"/>
              <a:t>3/20/2025</a:t>
            </a:fld>
            <a:endParaRPr lang="en-US"/>
          </a:p>
        </p:txBody>
      </p:sp>
      <p:sp>
        <p:nvSpPr>
          <p:cNvPr id="6" name="Footer Placeholder 5">
            <a:extLst>
              <a:ext uri="{FF2B5EF4-FFF2-40B4-BE49-F238E27FC236}">
                <a16:creationId xmlns:a16="http://schemas.microsoft.com/office/drawing/2014/main" id="{BD0E898C-88B5-F5D6-1895-8DD0C4D37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6996F-2757-D322-9280-F7CC25343675}"/>
              </a:ext>
            </a:extLst>
          </p:cNvPr>
          <p:cNvSpPr>
            <a:spLocks noGrp="1"/>
          </p:cNvSpPr>
          <p:nvPr>
            <p:ph type="sldNum" sz="quarter" idx="12"/>
          </p:nvPr>
        </p:nvSpPr>
        <p:spPr/>
        <p:txBody>
          <a:bodyPr/>
          <a:lstStyle/>
          <a:p>
            <a:fld id="{98527A04-53AB-4482-9355-07C0C9AC9D25}" type="slidenum">
              <a:rPr lang="en-US" smtClean="0"/>
              <a:t>‹#›</a:t>
            </a:fld>
            <a:endParaRPr lang="en-US"/>
          </a:p>
        </p:txBody>
      </p:sp>
    </p:spTree>
    <p:extLst>
      <p:ext uri="{BB962C8B-B14F-4D97-AF65-F5344CB8AC3E}">
        <p14:creationId xmlns:p14="http://schemas.microsoft.com/office/powerpoint/2010/main" val="20700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5233E-9E9D-F7F9-2A75-D36EF7247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C51006-8242-482E-0292-CB8EC11F8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6A171-76D0-E837-6334-D8E0721F7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4C5720-EBFB-4196-8720-9144853705D3}" type="datetimeFigureOut">
              <a:rPr lang="en-US" smtClean="0"/>
              <a:t>3/20/2025</a:t>
            </a:fld>
            <a:endParaRPr lang="en-US"/>
          </a:p>
        </p:txBody>
      </p:sp>
      <p:sp>
        <p:nvSpPr>
          <p:cNvPr id="5" name="Footer Placeholder 4">
            <a:extLst>
              <a:ext uri="{FF2B5EF4-FFF2-40B4-BE49-F238E27FC236}">
                <a16:creationId xmlns:a16="http://schemas.microsoft.com/office/drawing/2014/main" id="{5DA96762-800A-C57C-3B1E-84DBB39E1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F67640-C590-8435-B5ED-A176687C2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527A04-53AB-4482-9355-07C0C9AC9D25}" type="slidenum">
              <a:rPr lang="en-US" smtClean="0"/>
              <a:t>‹#›</a:t>
            </a:fld>
            <a:endParaRPr lang="en-US"/>
          </a:p>
        </p:txBody>
      </p:sp>
    </p:spTree>
    <p:extLst>
      <p:ext uri="{BB962C8B-B14F-4D97-AF65-F5344CB8AC3E}">
        <p14:creationId xmlns:p14="http://schemas.microsoft.com/office/powerpoint/2010/main" val="57566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12.svg"/><Relationship Id="rId7" Type="http://schemas.openxmlformats.org/officeDocument/2006/relationships/image" Target="../media/image62.svg"/><Relationship Id="rId12"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png"/><Relationship Id="rId5" Type="http://schemas.openxmlformats.org/officeDocument/2006/relationships/image" Target="../media/image65.svg"/><Relationship Id="rId10" Type="http://schemas.openxmlformats.org/officeDocument/2006/relationships/image" Target="../media/image67.svg"/><Relationship Id="rId4" Type="http://schemas.openxmlformats.org/officeDocument/2006/relationships/image" Target="../media/image64.png"/><Relationship Id="rId9" Type="http://schemas.openxmlformats.org/officeDocument/2006/relationships/image" Target="../media/image66.png"/><Relationship Id="rId14" Type="http://schemas.openxmlformats.org/officeDocument/2006/relationships/image" Target="../media/image69.sv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sv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6.png"/><Relationship Id="rId2" Type="http://schemas.openxmlformats.org/officeDocument/2006/relationships/image" Target="../media/image3.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2.svg"/><Relationship Id="rId5" Type="http://schemas.openxmlformats.org/officeDocument/2006/relationships/image" Target="../media/image21.png"/><Relationship Id="rId15" Type="http://schemas.openxmlformats.org/officeDocument/2006/relationships/image" Target="../media/image37.svg"/><Relationship Id="rId10" Type="http://schemas.openxmlformats.org/officeDocument/2006/relationships/image" Target="../media/image11.png"/><Relationship Id="rId4" Type="http://schemas.openxmlformats.org/officeDocument/2006/relationships/image" Target="../media/image20.svg"/><Relationship Id="rId9" Type="http://schemas.openxmlformats.org/officeDocument/2006/relationships/image" Target="../media/image25.sv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svg"/><Relationship Id="rId18"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3.svg"/><Relationship Id="rId12" Type="http://schemas.openxmlformats.org/officeDocument/2006/relationships/image" Target="../media/image6.png"/><Relationship Id="rId17" Type="http://schemas.openxmlformats.org/officeDocument/2006/relationships/image" Target="../media/image47.svg"/><Relationship Id="rId2" Type="http://schemas.openxmlformats.org/officeDocument/2006/relationships/image" Target="../media/image3.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2.svg"/><Relationship Id="rId5" Type="http://schemas.openxmlformats.org/officeDocument/2006/relationships/image" Target="../media/image41.png"/><Relationship Id="rId15" Type="http://schemas.openxmlformats.org/officeDocument/2006/relationships/image" Target="../media/image45.svg"/><Relationship Id="rId10" Type="http://schemas.openxmlformats.org/officeDocument/2006/relationships/image" Target="../media/image11.png"/><Relationship Id="rId19" Type="http://schemas.openxmlformats.org/officeDocument/2006/relationships/image" Target="../media/image49.svg"/><Relationship Id="rId4" Type="http://schemas.openxmlformats.org/officeDocument/2006/relationships/image" Target="../media/image40.svg"/><Relationship Id="rId9" Type="http://schemas.openxmlformats.org/officeDocument/2006/relationships/image" Target="../media/image25.svg"/><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5.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svg"/><Relationship Id="rId10" Type="http://schemas.openxmlformats.org/officeDocument/2006/relationships/image" Target="../media/image14.svg"/><Relationship Id="rId4" Type="http://schemas.openxmlformats.org/officeDocument/2006/relationships/image" Target="../media/image2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sv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6.png"/><Relationship Id="rId2" Type="http://schemas.openxmlformats.org/officeDocument/2006/relationships/image" Target="../media/image3.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2.svg"/><Relationship Id="rId5" Type="http://schemas.openxmlformats.org/officeDocument/2006/relationships/image" Target="../media/image21.png"/><Relationship Id="rId15" Type="http://schemas.openxmlformats.org/officeDocument/2006/relationships/image" Target="../media/image37.svg"/><Relationship Id="rId10" Type="http://schemas.openxmlformats.org/officeDocument/2006/relationships/image" Target="../media/image11.png"/><Relationship Id="rId4" Type="http://schemas.openxmlformats.org/officeDocument/2006/relationships/image" Target="../media/image20.svg"/><Relationship Id="rId9" Type="http://schemas.openxmlformats.org/officeDocument/2006/relationships/image" Target="../media/image25.sv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svg"/><Relationship Id="rId18"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3.svg"/><Relationship Id="rId12" Type="http://schemas.openxmlformats.org/officeDocument/2006/relationships/image" Target="../media/image6.png"/><Relationship Id="rId17" Type="http://schemas.openxmlformats.org/officeDocument/2006/relationships/image" Target="../media/image47.svg"/><Relationship Id="rId2" Type="http://schemas.openxmlformats.org/officeDocument/2006/relationships/image" Target="../media/image3.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2.svg"/><Relationship Id="rId5" Type="http://schemas.openxmlformats.org/officeDocument/2006/relationships/image" Target="../media/image41.png"/><Relationship Id="rId15" Type="http://schemas.openxmlformats.org/officeDocument/2006/relationships/image" Target="../media/image45.svg"/><Relationship Id="rId10" Type="http://schemas.openxmlformats.org/officeDocument/2006/relationships/image" Target="../media/image11.png"/><Relationship Id="rId19" Type="http://schemas.openxmlformats.org/officeDocument/2006/relationships/image" Target="../media/image49.svg"/><Relationship Id="rId4" Type="http://schemas.openxmlformats.org/officeDocument/2006/relationships/image" Target="../media/image40.svg"/><Relationship Id="rId9" Type="http://schemas.openxmlformats.org/officeDocument/2006/relationships/image" Target="../media/image25.sv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8400" y="431800"/>
            <a:ext cx="10363200" cy="54356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272635" y="5990300"/>
            <a:ext cx="12809223" cy="1003389"/>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sz="1200"/>
          </a:p>
        </p:txBody>
      </p:sp>
      <p:sp>
        <p:nvSpPr>
          <p:cNvPr id="4" name="Freeform 4"/>
          <p:cNvSpPr/>
          <p:nvPr/>
        </p:nvSpPr>
        <p:spPr>
          <a:xfrm flipH="1">
            <a:off x="7761648" y="3745419"/>
            <a:ext cx="4104539" cy="27432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rot="-7570391">
            <a:off x="-1949435" y="2629309"/>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p:cNvSpPr/>
          <p:nvPr/>
        </p:nvSpPr>
        <p:spPr>
          <a:xfrm rot="-365465">
            <a:off x="-120164" y="3199295"/>
            <a:ext cx="3525559" cy="3667682"/>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sz="1200"/>
          </a:p>
        </p:txBody>
      </p:sp>
      <p:sp>
        <p:nvSpPr>
          <p:cNvPr id="7" name="Freeform 7"/>
          <p:cNvSpPr/>
          <p:nvPr/>
        </p:nvSpPr>
        <p:spPr>
          <a:xfrm rot="-2087499">
            <a:off x="81132" y="1258148"/>
            <a:ext cx="2021311" cy="1612837"/>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8" name="Freeform 8"/>
          <p:cNvSpPr/>
          <p:nvPr/>
        </p:nvSpPr>
        <p:spPr>
          <a:xfrm rot="2291047">
            <a:off x="9067800" y="392780"/>
            <a:ext cx="4876800" cy="1870918"/>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sz="1200"/>
          </a:p>
        </p:txBody>
      </p:sp>
      <p:sp>
        <p:nvSpPr>
          <p:cNvPr id="9" name="Freeform 9"/>
          <p:cNvSpPr/>
          <p:nvPr/>
        </p:nvSpPr>
        <p:spPr>
          <a:xfrm>
            <a:off x="10894661" y="1841822"/>
            <a:ext cx="1846688" cy="104086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0" name="Freeform 10"/>
          <p:cNvSpPr/>
          <p:nvPr/>
        </p:nvSpPr>
        <p:spPr>
          <a:xfrm>
            <a:off x="4049858" y="5213342"/>
            <a:ext cx="859485" cy="958858"/>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06579A1C-F6D0-558E-AC30-932AC85B0509}"/>
              </a:ext>
            </a:extLst>
          </p:cNvPr>
          <p:cNvPicPr>
            <a:picLocks noChangeAspect="1"/>
          </p:cNvPicPr>
          <p:nvPr/>
        </p:nvPicPr>
        <p:blipFill>
          <a:blip r:embed="rId18"/>
          <a:stretch>
            <a:fillRect/>
          </a:stretch>
        </p:blipFill>
        <p:spPr>
          <a:xfrm>
            <a:off x="5384800" y="1193800"/>
            <a:ext cx="2999492" cy="1044539"/>
          </a:xfrm>
          <a:prstGeom prst="rect">
            <a:avLst/>
          </a:prstGeom>
        </p:spPr>
      </p:pic>
      <p:pic>
        <p:nvPicPr>
          <p:cNvPr id="15" name="Picture 14">
            <a:extLst>
              <a:ext uri="{FF2B5EF4-FFF2-40B4-BE49-F238E27FC236}">
                <a16:creationId xmlns:a16="http://schemas.microsoft.com/office/drawing/2014/main" id="{B9C0BCC8-38D8-95E2-6B5D-BA2A8513BDB7}"/>
              </a:ext>
            </a:extLst>
          </p:cNvPr>
          <p:cNvPicPr>
            <a:picLocks noChangeAspect="1"/>
          </p:cNvPicPr>
          <p:nvPr/>
        </p:nvPicPr>
        <p:blipFill>
          <a:blip r:embed="rId19"/>
          <a:stretch>
            <a:fillRect/>
          </a:stretch>
        </p:blipFill>
        <p:spPr>
          <a:xfrm>
            <a:off x="2692400" y="2108200"/>
            <a:ext cx="8169348" cy="2373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2387600" y="0"/>
            <a:ext cx="7640348" cy="129906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5689600" y="2616200"/>
            <a:ext cx="5791200" cy="197169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5334" dirty="0" err="1">
                <a:solidFill>
                  <a:prstClr val="black"/>
                </a:solidFill>
                <a:latin typeface="Cambria" panose="02040503050406030204" pitchFamily="18" charset="0"/>
                <a:ea typeface="Cambria" panose="02040503050406030204" pitchFamily="18" charset="0"/>
              </a:rPr>
              <a:t>Thay</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băng</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vệ</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sinh</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khi</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có</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kinh</a:t>
            </a:r>
            <a:r>
              <a:rPr lang="en-US" sz="5334" dirty="0">
                <a:solidFill>
                  <a:prstClr val="black"/>
                </a:solidFill>
                <a:latin typeface="Cambria" panose="02040503050406030204" pitchFamily="18" charset="0"/>
                <a:ea typeface="Cambria" panose="02040503050406030204" pitchFamily="18" charset="0"/>
              </a:rPr>
              <a:t> </a:t>
            </a:r>
            <a:r>
              <a:rPr lang="en-US" sz="5334" dirty="0" err="1">
                <a:solidFill>
                  <a:prstClr val="black"/>
                </a:solidFill>
                <a:latin typeface="Cambria" panose="02040503050406030204" pitchFamily="18" charset="0"/>
                <a:ea typeface="Cambria" panose="02040503050406030204" pitchFamily="18" charset="0"/>
              </a:rPr>
              <a:t>nguyệt</a:t>
            </a:r>
            <a:r>
              <a:rPr lang="en-US" sz="5334" dirty="0">
                <a:solidFill>
                  <a:prstClr val="black"/>
                </a:solidFill>
                <a:latin typeface="Cambria" panose="02040503050406030204" pitchFamily="18" charset="0"/>
                <a:ea typeface="Cambria" panose="02040503050406030204" pitchFamily="18" charset="0"/>
              </a:rPr>
              <a:t> </a:t>
            </a:r>
            <a:endParaRPr lang="en-US" sz="4800" dirty="0">
              <a:solidFill>
                <a:prstClr val="black"/>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31A54CD1-EB42-C994-F80E-359541A30326}"/>
              </a:ext>
            </a:extLst>
          </p:cNvPr>
          <p:cNvPicPr>
            <a:picLocks noChangeAspect="1"/>
          </p:cNvPicPr>
          <p:nvPr/>
        </p:nvPicPr>
        <p:blipFill>
          <a:blip r:embed="rId4"/>
          <a:stretch>
            <a:fillRect/>
          </a:stretch>
        </p:blipFill>
        <p:spPr>
          <a:xfrm>
            <a:off x="304801" y="2057400"/>
            <a:ext cx="4743079" cy="3302000"/>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2387600" y="0"/>
            <a:ext cx="7640348" cy="129906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5791200" y="1955800"/>
            <a:ext cx="5791200" cy="295670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5334">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lang="en-US" sz="4800" dirty="0">
              <a:solidFill>
                <a:prstClr val="black"/>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90F4671-198F-5F24-12FE-D58E0DFAC892}"/>
              </a:ext>
            </a:extLst>
          </p:cNvPr>
          <p:cNvPicPr>
            <a:picLocks noChangeAspect="1"/>
          </p:cNvPicPr>
          <p:nvPr/>
        </p:nvPicPr>
        <p:blipFill>
          <a:blip r:embed="rId4"/>
          <a:stretch>
            <a:fillRect/>
          </a:stretch>
        </p:blipFill>
        <p:spPr>
          <a:xfrm>
            <a:off x="304801" y="1498600"/>
            <a:ext cx="4953435" cy="4013200"/>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2387600" y="0"/>
            <a:ext cx="7640348" cy="129906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5689600" y="2717800"/>
            <a:ext cx="6096000" cy="107600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defTabSz="609630">
              <a:lnSpc>
                <a:spcPct val="120000"/>
              </a:lnSpc>
              <a:defRPr/>
            </a:pPr>
            <a:r>
              <a:rPr lang="en-US" sz="5867" dirty="0" err="1">
                <a:solidFill>
                  <a:prstClr val="black"/>
                </a:solidFill>
                <a:latin typeface="Cambria" panose="02040503050406030204" pitchFamily="18" charset="0"/>
                <a:ea typeface="Cambria" panose="02040503050406030204" pitchFamily="18" charset="0"/>
              </a:rPr>
              <a:t>Không</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thức</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khuya</a:t>
            </a:r>
            <a:endParaRPr lang="en-US" sz="5334" dirty="0">
              <a:solidFill>
                <a:prstClr val="black"/>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37F59DB-3A15-5E31-BF2B-4C5683780C51}"/>
              </a:ext>
            </a:extLst>
          </p:cNvPr>
          <p:cNvPicPr>
            <a:picLocks noChangeAspect="1"/>
          </p:cNvPicPr>
          <p:nvPr/>
        </p:nvPicPr>
        <p:blipFill>
          <a:blip r:embed="rId4"/>
          <a:stretch>
            <a:fillRect/>
          </a:stretch>
        </p:blipFill>
        <p:spPr>
          <a:xfrm>
            <a:off x="304800" y="1854200"/>
            <a:ext cx="4775200" cy="3428639"/>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2387600" y="0"/>
            <a:ext cx="7640348" cy="129906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5791200" y="1955800"/>
            <a:ext cx="5791200" cy="280096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5867" dirty="0">
                <a:solidFill>
                  <a:prstClr val="black"/>
                </a:solidFill>
                <a:latin typeface="Cambria" panose="02040503050406030204" pitchFamily="18" charset="0"/>
                <a:ea typeface="Cambria" panose="02040503050406030204" pitchFamily="18" charset="0"/>
              </a:rPr>
              <a:t>K</a:t>
            </a:r>
            <a:r>
              <a:rPr lang="vi-VN" sz="5867" dirty="0">
                <a:solidFill>
                  <a:prstClr val="black"/>
                </a:solidFill>
                <a:latin typeface="Cambria" panose="02040503050406030204" pitchFamily="18" charset="0"/>
                <a:ea typeface="Cambria" panose="02040503050406030204" pitchFamily="18" charset="0"/>
              </a:rPr>
              <a:t>hông tò mò đọc truyện về tình cảm nam nữ </a:t>
            </a:r>
            <a:endParaRPr lang="en-US" sz="5334" dirty="0">
              <a:solidFill>
                <a:prstClr val="black"/>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5D7A72D4-CBC1-004E-A6F3-E1DD16C02A8C}"/>
              </a:ext>
            </a:extLst>
          </p:cNvPr>
          <p:cNvPicPr>
            <a:picLocks noChangeAspect="1"/>
          </p:cNvPicPr>
          <p:nvPr/>
        </p:nvPicPr>
        <p:blipFill>
          <a:blip r:embed="rId4"/>
          <a:stretch>
            <a:fillRect/>
          </a:stretch>
        </p:blipFill>
        <p:spPr>
          <a:xfrm>
            <a:off x="254001" y="1752600"/>
            <a:ext cx="4930815" cy="3657600"/>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2387600" y="0"/>
            <a:ext cx="7640348" cy="129906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5791200" y="2667000"/>
            <a:ext cx="5791200" cy="18980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5867" dirty="0">
                <a:solidFill>
                  <a:prstClr val="black"/>
                </a:solidFill>
                <a:latin typeface="Cambria" panose="02040503050406030204" pitchFamily="18" charset="0"/>
                <a:ea typeface="Cambria" panose="02040503050406030204" pitchFamily="18" charset="0"/>
              </a:rPr>
              <a:t>Chia </a:t>
            </a:r>
            <a:r>
              <a:rPr lang="en-US" sz="5867" dirty="0" err="1">
                <a:solidFill>
                  <a:prstClr val="black"/>
                </a:solidFill>
                <a:latin typeface="Cambria" panose="02040503050406030204" pitchFamily="18" charset="0"/>
                <a:ea typeface="Cambria" panose="02040503050406030204" pitchFamily="18" charset="0"/>
              </a:rPr>
              <a:t>sẻ</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động</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viên</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khi</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bạn</a:t>
            </a:r>
            <a:r>
              <a:rPr lang="en-US" sz="5867" dirty="0">
                <a:solidFill>
                  <a:prstClr val="black"/>
                </a:solidFill>
                <a:latin typeface="Cambria" panose="02040503050406030204" pitchFamily="18" charset="0"/>
                <a:ea typeface="Cambria" panose="02040503050406030204" pitchFamily="18" charset="0"/>
              </a:rPr>
              <a:t> </a:t>
            </a:r>
            <a:r>
              <a:rPr lang="en-US" sz="5867" dirty="0" err="1">
                <a:solidFill>
                  <a:prstClr val="black"/>
                </a:solidFill>
                <a:latin typeface="Cambria" panose="02040503050406030204" pitchFamily="18" charset="0"/>
                <a:ea typeface="Cambria" panose="02040503050406030204" pitchFamily="18" charset="0"/>
              </a:rPr>
              <a:t>buồn</a:t>
            </a:r>
            <a:endParaRPr lang="en-US" sz="5334" dirty="0">
              <a:solidFill>
                <a:prstClr val="black"/>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290A6206-FA76-3729-A9F3-38C6C6B4076B}"/>
              </a:ext>
            </a:extLst>
          </p:cNvPr>
          <p:cNvPicPr>
            <a:picLocks noChangeAspect="1"/>
          </p:cNvPicPr>
          <p:nvPr/>
        </p:nvPicPr>
        <p:blipFill>
          <a:blip r:embed="rId4"/>
          <a:stretch>
            <a:fillRect/>
          </a:stretch>
        </p:blipFill>
        <p:spPr>
          <a:xfrm>
            <a:off x="203200" y="1854200"/>
            <a:ext cx="5129770" cy="3556000"/>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2387600" y="0"/>
            <a:ext cx="7640348" cy="129906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5791200" y="2413000"/>
            <a:ext cx="5791200" cy="255493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5334" dirty="0">
                <a:solidFill>
                  <a:prstClr val="black"/>
                </a:solidFill>
                <a:latin typeface="Cambria" panose="02040503050406030204" pitchFamily="18" charset="0"/>
                <a:ea typeface="Cambria" panose="02040503050406030204" pitchFamily="18" charset="0"/>
              </a:rPr>
              <a:t>Tham gia các hoạt động thể thao vận động cơ thể.</a:t>
            </a:r>
            <a:endParaRPr lang="en-US" sz="4800" dirty="0">
              <a:solidFill>
                <a:prstClr val="black"/>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8317A55-9476-4BBE-45A0-DD4CFC67A3A9}"/>
              </a:ext>
            </a:extLst>
          </p:cNvPr>
          <p:cNvPicPr>
            <a:picLocks noChangeAspect="1"/>
          </p:cNvPicPr>
          <p:nvPr/>
        </p:nvPicPr>
        <p:blipFill>
          <a:blip r:embed="rId4"/>
          <a:stretch>
            <a:fillRect/>
          </a:stretch>
        </p:blipFill>
        <p:spPr>
          <a:xfrm>
            <a:off x="355601" y="1955800"/>
            <a:ext cx="4800851" cy="350520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177463" y="284238"/>
            <a:ext cx="11608137" cy="1430150"/>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lvl="0" algn="ctr">
              <a:buClr>
                <a:srgbClr val="000000"/>
              </a:buClr>
            </a:pPr>
            <a:r>
              <a:rPr lang="vi-VN" sz="4000" b="1" kern="0" dirty="0">
                <a:solidFill>
                  <a:srgbClr val="244061"/>
                </a:solidFill>
                <a:latin typeface="Calibri"/>
                <a:ea typeface="Calibri"/>
                <a:cs typeface="Calibri"/>
                <a:sym typeface="Calibri"/>
              </a:rPr>
              <a:t>Nêu những việc làm khác để chăm sóc, bảo vệ sức khoẻ thể chất và tinh thần tuổi dậy thì?</a:t>
            </a:r>
          </a:p>
        </p:txBody>
      </p:sp>
      <p:sp>
        <p:nvSpPr>
          <p:cNvPr id="2" name="Freeform 4">
            <a:extLst>
              <a:ext uri="{FF2B5EF4-FFF2-40B4-BE49-F238E27FC236}">
                <a16:creationId xmlns:a16="http://schemas.microsoft.com/office/drawing/2014/main" id="{F429F77B-6796-9B9A-0B56-1DD1F5CE6AD7}"/>
              </a:ext>
            </a:extLst>
          </p:cNvPr>
          <p:cNvSpPr/>
          <p:nvPr/>
        </p:nvSpPr>
        <p:spPr>
          <a:xfrm>
            <a:off x="3911600" y="2311400"/>
            <a:ext cx="4108579" cy="4057221"/>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5">
            <a:extLst>
              <a:ext uri="{FF2B5EF4-FFF2-40B4-BE49-F238E27FC236}">
                <a16:creationId xmlns:a16="http://schemas.microsoft.com/office/drawing/2014/main" id="{9C3BF8B3-D091-9050-E8D5-0FDA33C24CC1}"/>
              </a:ext>
            </a:extLst>
          </p:cNvPr>
          <p:cNvSpPr/>
          <p:nvPr/>
        </p:nvSpPr>
        <p:spPr>
          <a:xfrm>
            <a:off x="4536763" y="2919606"/>
            <a:ext cx="2863291" cy="2978715"/>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sz="1200"/>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91526">
            <a:off x="8502172" y="519050"/>
            <a:ext cx="4876800" cy="1870918"/>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sp>
        <p:nvSpPr>
          <p:cNvPr id="3" name="Freeform 3"/>
          <p:cNvSpPr/>
          <p:nvPr/>
        </p:nvSpPr>
        <p:spPr>
          <a:xfrm rot="-5400000">
            <a:off x="4572001" y="-939801"/>
            <a:ext cx="6146799" cy="8788401"/>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15" name="Group 14">
            <a:extLst>
              <a:ext uri="{FF2B5EF4-FFF2-40B4-BE49-F238E27FC236}">
                <a16:creationId xmlns:a16="http://schemas.microsoft.com/office/drawing/2014/main" id="{DE7F06D2-B12A-13E4-151D-FB556DA19018}"/>
              </a:ext>
            </a:extLst>
          </p:cNvPr>
          <p:cNvGrpSpPr/>
          <p:nvPr/>
        </p:nvGrpSpPr>
        <p:grpSpPr>
          <a:xfrm>
            <a:off x="14514" y="2870200"/>
            <a:ext cx="2971800" cy="2837827"/>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sz="1200"/>
            </a:p>
          </p:txBody>
        </p:sp>
      </p:grpSp>
      <p:sp>
        <p:nvSpPr>
          <p:cNvPr id="6" name="Freeform 6"/>
          <p:cNvSpPr/>
          <p:nvPr/>
        </p:nvSpPr>
        <p:spPr>
          <a:xfrm flipH="1">
            <a:off x="9452801" y="4953000"/>
            <a:ext cx="2750085" cy="2004125"/>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9" name="Freeform 9"/>
          <p:cNvSpPr/>
          <p:nvPr/>
        </p:nvSpPr>
        <p:spPr>
          <a:xfrm rot="-8637828">
            <a:off x="1346970" y="34004"/>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0" name="Freeform 10"/>
          <p:cNvSpPr/>
          <p:nvPr/>
        </p:nvSpPr>
        <p:spPr>
          <a:xfrm rot="-8637828">
            <a:off x="4419200" y="6659131"/>
            <a:ext cx="3353601" cy="1097542"/>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2" name="Freeform 12"/>
          <p:cNvSpPr/>
          <p:nvPr/>
        </p:nvSpPr>
        <p:spPr>
          <a:xfrm rot="5581031">
            <a:off x="-163324" y="4999105"/>
            <a:ext cx="932688" cy="27432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6" name="TextBox 15">
            <a:extLst>
              <a:ext uri="{FF2B5EF4-FFF2-40B4-BE49-F238E27FC236}">
                <a16:creationId xmlns:a16="http://schemas.microsoft.com/office/drawing/2014/main" id="{4642DCB6-C6D6-5B81-7F16-77E145A71FB4}"/>
              </a:ext>
            </a:extLst>
          </p:cNvPr>
          <p:cNvSpPr txBox="1"/>
          <p:nvPr/>
        </p:nvSpPr>
        <p:spPr>
          <a:xfrm>
            <a:off x="3505200" y="939800"/>
            <a:ext cx="8382000" cy="4197046"/>
          </a:xfrm>
          <a:prstGeom prst="rect">
            <a:avLst/>
          </a:prstGeom>
          <a:noFill/>
        </p:spPr>
        <p:txBody>
          <a:bodyPr wrap="square" rtlCol="0">
            <a:spAutoFit/>
          </a:bodyPr>
          <a:lstStyle/>
          <a:p>
            <a:pPr algn="just"/>
            <a:r>
              <a:rPr lang="vi-VN" sz="3334" b="1" dirty="0">
                <a:solidFill>
                  <a:srgbClr val="FF0000"/>
                </a:solidFill>
                <a:latin typeface="Cambria" panose="02040503050406030204" pitchFamily="18" charset="0"/>
                <a:ea typeface="Cambria" panose="02040503050406030204" pitchFamily="18" charset="0"/>
              </a:rPr>
              <a:t>Một số việc </a:t>
            </a:r>
            <a:r>
              <a:rPr lang="en-US" sz="3334" b="1" dirty="0">
                <a:solidFill>
                  <a:srgbClr val="FF0000"/>
                </a:solidFill>
                <a:latin typeface="Cambria" panose="02040503050406030204" pitchFamily="18" charset="0"/>
                <a:ea typeface="Cambria" panose="02040503050406030204" pitchFamily="18" charset="0"/>
              </a:rPr>
              <a:t>k</a:t>
            </a:r>
            <a:r>
              <a:rPr lang="vi-VN" sz="3334"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3334" b="1" dirty="0">
                <a:solidFill>
                  <a:srgbClr val="FF0000"/>
                </a:solidFill>
                <a:latin typeface="Cambria" panose="02040503050406030204" pitchFamily="18" charset="0"/>
                <a:ea typeface="Cambria" panose="02040503050406030204" pitchFamily="18" charset="0"/>
              </a:rPr>
              <a:t>:</a:t>
            </a:r>
          </a:p>
          <a:p>
            <a:pPr algn="just"/>
            <a:r>
              <a:rPr lang="en-US" sz="3334" dirty="0">
                <a:solidFill>
                  <a:srgbClr val="FF0000"/>
                </a:solidFill>
                <a:latin typeface="Cambria" panose="02040503050406030204" pitchFamily="18" charset="0"/>
                <a:ea typeface="Cambria" panose="02040503050406030204" pitchFamily="18" charset="0"/>
              </a:rPr>
              <a:t>T</a:t>
            </a:r>
            <a:r>
              <a:rPr lang="vi-VN" sz="3334"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3334"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78" y="6302118"/>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sp>
        <p:nvSpPr>
          <p:cNvPr id="3" name="Freeform 3"/>
          <p:cNvSpPr/>
          <p:nvPr/>
        </p:nvSpPr>
        <p:spPr>
          <a:xfrm rot="-659505">
            <a:off x="2566155" y="1136347"/>
            <a:ext cx="7059691" cy="5444787"/>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US" sz="1200">
              <a:solidFill>
                <a:prstClr val="black"/>
              </a:solidFill>
              <a:latin typeface="Calibri"/>
            </a:endParaRPr>
          </a:p>
        </p:txBody>
      </p:sp>
      <p:sp>
        <p:nvSpPr>
          <p:cNvPr id="4" name="Freeform 4"/>
          <p:cNvSpPr/>
          <p:nvPr/>
        </p:nvSpPr>
        <p:spPr>
          <a:xfrm flipH="1">
            <a:off x="1009668" y="2392614"/>
            <a:ext cx="3692879" cy="418852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defTabSz="609630">
              <a:defRPr/>
            </a:pPr>
            <a:endParaRPr lang="en-US" sz="1200">
              <a:solidFill>
                <a:prstClr val="black"/>
              </a:solidFill>
              <a:latin typeface="Calibri"/>
            </a:endParaRPr>
          </a:p>
        </p:txBody>
      </p:sp>
      <p:sp>
        <p:nvSpPr>
          <p:cNvPr id="5" name="Freeform 5"/>
          <p:cNvSpPr/>
          <p:nvPr/>
        </p:nvSpPr>
        <p:spPr>
          <a:xfrm>
            <a:off x="8436357" y="4486874"/>
            <a:ext cx="1894991" cy="1815243"/>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sp>
        <p:nvSpPr>
          <p:cNvPr id="6" name="Freeform 6"/>
          <p:cNvSpPr/>
          <p:nvPr/>
        </p:nvSpPr>
        <p:spPr>
          <a:xfrm>
            <a:off x="8739076" y="6858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defRPr/>
            </a:pPr>
            <a:endParaRPr lang="en-US" sz="1200">
              <a:solidFill>
                <a:prstClr val="black"/>
              </a:solidFill>
              <a:latin typeface="Calibri"/>
            </a:endParaRPr>
          </a:p>
        </p:txBody>
      </p:sp>
      <p:sp>
        <p:nvSpPr>
          <p:cNvPr id="7" name="Freeform 7"/>
          <p:cNvSpPr/>
          <p:nvPr/>
        </p:nvSpPr>
        <p:spPr>
          <a:xfrm rot="-2491790">
            <a:off x="-1144741" y="176564"/>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8" name="Freeform 8"/>
          <p:cNvSpPr/>
          <p:nvPr/>
        </p:nvSpPr>
        <p:spPr>
          <a:xfrm rot="-8637828">
            <a:off x="9829400" y="2523651"/>
            <a:ext cx="3353601" cy="1097542"/>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defTabSz="609630">
              <a:defRPr/>
            </a:pPr>
            <a:endParaRPr lang="en-US" sz="1200">
              <a:solidFill>
                <a:prstClr val="black"/>
              </a:solidFill>
              <a:latin typeface="Calibri"/>
            </a:endParaRPr>
          </a:p>
        </p:txBody>
      </p:sp>
      <p:sp>
        <p:nvSpPr>
          <p:cNvPr id="11" name="Freeform 11"/>
          <p:cNvSpPr/>
          <p:nvPr/>
        </p:nvSpPr>
        <p:spPr>
          <a:xfrm rot="-1309066">
            <a:off x="9925468" y="3036920"/>
            <a:ext cx="1331138" cy="784161"/>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defRPr/>
            </a:pPr>
            <a:endParaRPr lang="en-US" sz="1200">
              <a:solidFill>
                <a:prstClr val="black"/>
              </a:solidFill>
              <a:latin typeface="Calibri"/>
            </a:endParaRPr>
          </a:p>
        </p:txBody>
      </p:sp>
      <p:pic>
        <p:nvPicPr>
          <p:cNvPr id="10" name="Picture 9" descr="A black and orange text&#10;&#10;Description automatically generated">
            <a:extLst>
              <a:ext uri="{FF2B5EF4-FFF2-40B4-BE49-F238E27FC236}">
                <a16:creationId xmlns:a16="http://schemas.microsoft.com/office/drawing/2014/main"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1200" y="2565400"/>
            <a:ext cx="10754276" cy="2593057"/>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540000" y="228600"/>
            <a:ext cx="7086937" cy="749112"/>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algn="ctr" defTabSz="609630">
              <a:buClr>
                <a:srgbClr val="000000"/>
              </a:buClr>
              <a:defRPr/>
            </a:pPr>
            <a:r>
              <a:rPr lang="en-US" sz="4000" b="1" kern="0" dirty="0">
                <a:solidFill>
                  <a:srgbClr val="244061"/>
                </a:solidFill>
                <a:latin typeface="Calibri"/>
                <a:ea typeface="Calibri"/>
                <a:cs typeface="Calibri"/>
                <a:sym typeface="Calibri"/>
              </a:rPr>
              <a:t>Hoàn </a:t>
            </a:r>
            <a:r>
              <a:rPr lang="en-US" sz="4000" b="1" kern="0" dirty="0" err="1">
                <a:solidFill>
                  <a:srgbClr val="244061"/>
                </a:solidFill>
                <a:latin typeface="Calibri"/>
                <a:ea typeface="Calibri"/>
                <a:cs typeface="Calibri"/>
                <a:sym typeface="Calibri"/>
              </a:rPr>
              <a:t>thành</a:t>
            </a:r>
            <a:r>
              <a:rPr lang="en-US" sz="4000" b="1" kern="0" dirty="0">
                <a:solidFill>
                  <a:srgbClr val="244061"/>
                </a:solidFill>
                <a:latin typeface="Calibri"/>
                <a:ea typeface="Calibri"/>
                <a:cs typeface="Calibri"/>
                <a:sym typeface="Calibri"/>
              </a:rPr>
              <a:t> </a:t>
            </a:r>
            <a:r>
              <a:rPr lang="en-US" sz="4000" b="1" kern="0" dirty="0" err="1">
                <a:solidFill>
                  <a:srgbClr val="244061"/>
                </a:solidFill>
                <a:latin typeface="Calibri"/>
                <a:ea typeface="Calibri"/>
                <a:cs typeface="Calibri"/>
                <a:sym typeface="Calibri"/>
              </a:rPr>
              <a:t>phiếu</a:t>
            </a:r>
            <a:r>
              <a:rPr lang="en-US" sz="4000" b="1" kern="0" dirty="0">
                <a:solidFill>
                  <a:srgbClr val="244061"/>
                </a:solidFill>
                <a:latin typeface="Calibri"/>
                <a:ea typeface="Calibri"/>
                <a:cs typeface="Calibri"/>
                <a:sym typeface="Calibri"/>
              </a:rPr>
              <a:t> </a:t>
            </a:r>
            <a:r>
              <a:rPr lang="en-US" sz="4000" b="1" kern="0" dirty="0" err="1">
                <a:solidFill>
                  <a:srgbClr val="244061"/>
                </a:solidFill>
                <a:latin typeface="Calibri"/>
                <a:ea typeface="Calibri"/>
                <a:cs typeface="Calibri"/>
                <a:sym typeface="Calibri"/>
              </a:rPr>
              <a:t>bài</a:t>
            </a:r>
            <a:r>
              <a:rPr lang="en-US" sz="4000" b="1" kern="0" dirty="0">
                <a:solidFill>
                  <a:srgbClr val="244061"/>
                </a:solidFill>
                <a:latin typeface="Calibri"/>
                <a:ea typeface="Calibri"/>
                <a:cs typeface="Calibri"/>
                <a:sym typeface="Calibri"/>
              </a:rPr>
              <a:t> </a:t>
            </a:r>
            <a:r>
              <a:rPr lang="en-US" sz="4000" b="1" kern="0" dirty="0" err="1">
                <a:solidFill>
                  <a:srgbClr val="244061"/>
                </a:solidFill>
                <a:latin typeface="Calibri"/>
                <a:ea typeface="Calibri"/>
                <a:cs typeface="Calibri"/>
                <a:sym typeface="Calibri"/>
              </a:rPr>
              <a:t>tập</a:t>
            </a:r>
            <a:endParaRPr lang="vi-VN" sz="4000" b="1" kern="0" dirty="0">
              <a:solidFill>
                <a:srgbClr val="244061"/>
              </a:solidFill>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863600" y="1447800"/>
            <a:ext cx="10922000" cy="4379982"/>
          </a:xfrm>
          <a:prstGeom prst="rect">
            <a:avLst/>
          </a:prstGeom>
          <a:noFill/>
        </p:spPr>
        <p:txBody>
          <a:bodyPr wrap="square" rtlCol="0">
            <a:spAutoFit/>
          </a:bodyPr>
          <a:lstStyle/>
          <a:p>
            <a:pPr algn="ctr"/>
            <a:r>
              <a:rPr lang="vi-VN" sz="2533" b="1" dirty="0">
                <a:latin typeface="Cambria" panose="02040503050406030204" pitchFamily="18" charset="0"/>
                <a:ea typeface="Cambria" panose="02040503050406030204" pitchFamily="18" charset="0"/>
              </a:rPr>
              <a:t>PHIẾU BÀI TẬP </a:t>
            </a:r>
            <a:endParaRPr lang="en-US" sz="2533" b="1"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Khoanh vào một ý đúng ở mỗi câu sau:</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Câu 1. Đặc điểm phát triển cơ thể tuổi dậy thì:</a:t>
            </a:r>
            <a:endParaRPr lang="en-US" sz="2533" dirty="0">
              <a:latin typeface="Cambria" panose="02040503050406030204" pitchFamily="18" charset="0"/>
              <a:ea typeface="Cambria" panose="02040503050406030204" pitchFamily="18" charset="0"/>
            </a:endParaRPr>
          </a:p>
          <a:p>
            <a:pPr marL="495325" indent="-495325">
              <a:buAutoNum type="alphaLcParenR"/>
            </a:pPr>
            <a:r>
              <a:rPr lang="vi-VN" sz="2533" dirty="0">
                <a:latin typeface="Cambria" panose="02040503050406030204" pitchFamily="18" charset="0"/>
                <a:ea typeface="Cambria" panose="02040503050406030204" pitchFamily="18" charset="0"/>
              </a:rPr>
              <a:t>Tăng nhanh về chiều cao.</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b) Phát triển nhanh về ngôn ngữ.</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 Chiều cao, cân nặng tăng chậm.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d) Mọc đủ răng sữa.</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2533" dirty="0">
              <a:latin typeface="Cambria" panose="02040503050406030204" pitchFamily="18" charset="0"/>
              <a:ea typeface="Cambria" panose="02040503050406030204" pitchFamily="18" charset="0"/>
            </a:endParaRPr>
          </a:p>
          <a:p>
            <a:pPr marL="495325" indent="-495325">
              <a:buAutoNum type="alphaLcParenR"/>
            </a:pPr>
            <a:r>
              <a:rPr lang="vi-VN" sz="2533" dirty="0">
                <a:latin typeface="Cambria" panose="02040503050406030204" pitchFamily="18" charset="0"/>
                <a:ea typeface="Cambria" panose="02040503050406030204" pitchFamily="18" charset="0"/>
              </a:rPr>
              <a:t>Chất đạm và chất béo.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b) Vi-ta-min D và chất khoáng (can-xi). </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 Chất bột đường và chất đạm.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d) Chất béo và chất bột đường.</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Câu 3. Chơi môn thể thao vận động nhiều giúp:</a:t>
            </a:r>
            <a:endParaRPr lang="en-US" sz="2533" dirty="0">
              <a:latin typeface="Cambria" panose="02040503050406030204" pitchFamily="18" charset="0"/>
              <a:ea typeface="Cambria" panose="02040503050406030204" pitchFamily="18" charset="0"/>
            </a:endParaRPr>
          </a:p>
          <a:p>
            <a:pPr marL="495325" indent="-495325">
              <a:buAutoNum type="alphaLcParenR"/>
            </a:pPr>
            <a:r>
              <a:rPr lang="vi-VN" sz="2533" dirty="0">
                <a:latin typeface="Cambria" panose="02040503050406030204" pitchFamily="18" charset="0"/>
                <a:ea typeface="Cambria" panose="02040503050406030204" pitchFamily="18" charset="0"/>
              </a:rPr>
              <a:t>Phát triển trí thông minh.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b) Phát triển cơ bắp và cân nặng.</a:t>
            </a:r>
            <a:endParaRPr lang="en-US" sz="2533" dirty="0">
              <a:latin typeface="Cambria" panose="02040503050406030204" pitchFamily="18" charset="0"/>
              <a:ea typeface="Cambria" panose="02040503050406030204" pitchFamily="18" charset="0"/>
            </a:endParaRPr>
          </a:p>
          <a:p>
            <a:r>
              <a:rPr lang="vi-VN" sz="2533" dirty="0">
                <a:latin typeface="Cambria" panose="02040503050406030204" pitchFamily="18" charset="0"/>
                <a:ea typeface="Cambria" panose="02040503050406030204" pitchFamily="18" charset="0"/>
              </a:rPr>
              <a:t>c) Phát triển chiều cao. </a:t>
            </a:r>
            <a:r>
              <a:rPr lang="en-US" sz="2533" dirty="0">
                <a:latin typeface="Cambria" panose="02040503050406030204" pitchFamily="18" charset="0"/>
                <a:ea typeface="Cambria" panose="02040503050406030204" pitchFamily="18" charset="0"/>
              </a:rPr>
              <a:t>                                    </a:t>
            </a:r>
            <a:r>
              <a:rPr lang="vi-VN" sz="2533" dirty="0">
                <a:latin typeface="Cambria" panose="02040503050406030204" pitchFamily="18" charset="0"/>
                <a:ea typeface="Cambria" panose="02040503050406030204" pitchFamily="18" charset="0"/>
              </a:rPr>
              <a:t>d) Phát triển hệ cơ và xương</a:t>
            </a:r>
            <a:endParaRPr lang="en-US" sz="2533"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D41F72E-2171-444D-1B69-095CBC86D871}"/>
              </a:ext>
            </a:extLst>
          </p:cNvPr>
          <p:cNvSpPr/>
          <p:nvPr/>
        </p:nvSpPr>
        <p:spPr>
          <a:xfrm>
            <a:off x="812800" y="2667000"/>
            <a:ext cx="55880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Oval 5">
            <a:extLst>
              <a:ext uri="{FF2B5EF4-FFF2-40B4-BE49-F238E27FC236}">
                <a16:creationId xmlns:a16="http://schemas.microsoft.com/office/drawing/2014/main" id="{1FE08318-B042-B4BC-7AB1-0932E68CBB99}"/>
              </a:ext>
            </a:extLst>
          </p:cNvPr>
          <p:cNvSpPr/>
          <p:nvPr/>
        </p:nvSpPr>
        <p:spPr>
          <a:xfrm>
            <a:off x="6146800" y="3835400"/>
            <a:ext cx="55880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Oval 6">
            <a:extLst>
              <a:ext uri="{FF2B5EF4-FFF2-40B4-BE49-F238E27FC236}">
                <a16:creationId xmlns:a16="http://schemas.microsoft.com/office/drawing/2014/main" id="{8E990BDD-56C9-4C74-54AA-CE79035D00D3}"/>
              </a:ext>
            </a:extLst>
          </p:cNvPr>
          <p:cNvSpPr/>
          <p:nvPr/>
        </p:nvSpPr>
        <p:spPr>
          <a:xfrm>
            <a:off x="6502400" y="5359400"/>
            <a:ext cx="5080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4078EE9F-069B-D18E-444C-3D5F1EAEA282}"/>
              </a:ext>
            </a:extLst>
          </p:cNvPr>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4">
            <a:extLst>
              <a:ext uri="{FF2B5EF4-FFF2-40B4-BE49-F238E27FC236}">
                <a16:creationId xmlns:a16="http://schemas.microsoft.com/office/drawing/2014/main" id="{7B5E5445-F594-6AA0-A86E-446F17D96AFE}"/>
              </a:ext>
            </a:extLst>
          </p:cNvPr>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4"/>
            <a:stretch>
              <a:fillRect/>
            </a:stretch>
          </a:blipFill>
        </p:spPr>
        <p:txBody>
          <a:bodyPr/>
          <a:lstStyle/>
          <a:p>
            <a:endParaRPr lang="en-US"/>
          </a:p>
        </p:txBody>
      </p:sp>
      <p:sp>
        <p:nvSpPr>
          <p:cNvPr id="6" name="Freeform 5">
            <a:extLst>
              <a:ext uri="{FF2B5EF4-FFF2-40B4-BE49-F238E27FC236}">
                <a16:creationId xmlns:a16="http://schemas.microsoft.com/office/drawing/2014/main" id="{8FE5C513-E462-70E0-095C-F5BB032239DE}"/>
              </a:ext>
            </a:extLst>
          </p:cNvPr>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6">
            <a:extLst>
              <a:ext uri="{FF2B5EF4-FFF2-40B4-BE49-F238E27FC236}">
                <a16:creationId xmlns:a16="http://schemas.microsoft.com/office/drawing/2014/main" id="{EA8B49FC-78A7-B72D-4D9D-3963BF45EE60}"/>
              </a:ext>
            </a:extLst>
          </p:cNvPr>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8" name="Picture 7" descr="A close up of a text&#10;&#10;Description automatically generated">
            <a:extLst>
              <a:ext uri="{FF2B5EF4-FFF2-40B4-BE49-F238E27FC236}">
                <a16:creationId xmlns:a16="http://schemas.microsoft.com/office/drawing/2014/main" id="{54A36CAE-937B-3114-F74A-5E10FBC9D8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spTree>
    <p:extLst>
      <p:ext uri="{BB962C8B-B14F-4D97-AF65-F5344CB8AC3E}">
        <p14:creationId xmlns:p14="http://schemas.microsoft.com/office/powerpoint/2010/main" val="13660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540000" y="228600"/>
            <a:ext cx="7086937" cy="749112"/>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algn="ctr" defTabSz="609630">
              <a:buClr>
                <a:srgbClr val="000000"/>
              </a:buClr>
              <a:defRPr/>
            </a:pPr>
            <a:r>
              <a:rPr lang="en-US" sz="4000" b="1" kern="0" dirty="0">
                <a:solidFill>
                  <a:srgbClr val="244061"/>
                </a:solidFill>
                <a:latin typeface="Calibri"/>
                <a:ea typeface="Calibri"/>
                <a:cs typeface="Calibri"/>
                <a:sym typeface="Calibri"/>
              </a:rPr>
              <a:t>Hoàn </a:t>
            </a:r>
            <a:r>
              <a:rPr lang="en-US" sz="4000" b="1" kern="0" dirty="0" err="1">
                <a:solidFill>
                  <a:srgbClr val="244061"/>
                </a:solidFill>
                <a:latin typeface="Calibri"/>
                <a:ea typeface="Calibri"/>
                <a:cs typeface="Calibri"/>
                <a:sym typeface="Calibri"/>
              </a:rPr>
              <a:t>thành</a:t>
            </a:r>
            <a:r>
              <a:rPr lang="en-US" sz="4000" b="1" kern="0" dirty="0">
                <a:solidFill>
                  <a:srgbClr val="244061"/>
                </a:solidFill>
                <a:latin typeface="Calibri"/>
                <a:ea typeface="Calibri"/>
                <a:cs typeface="Calibri"/>
                <a:sym typeface="Calibri"/>
              </a:rPr>
              <a:t> </a:t>
            </a:r>
            <a:r>
              <a:rPr lang="en-US" sz="4000" b="1" kern="0" dirty="0" err="1">
                <a:solidFill>
                  <a:srgbClr val="244061"/>
                </a:solidFill>
                <a:latin typeface="Calibri"/>
                <a:ea typeface="Calibri"/>
                <a:cs typeface="Calibri"/>
                <a:sym typeface="Calibri"/>
              </a:rPr>
              <a:t>phiếu</a:t>
            </a:r>
            <a:r>
              <a:rPr lang="en-US" sz="4000" b="1" kern="0" dirty="0">
                <a:solidFill>
                  <a:srgbClr val="244061"/>
                </a:solidFill>
                <a:latin typeface="Calibri"/>
                <a:ea typeface="Calibri"/>
                <a:cs typeface="Calibri"/>
                <a:sym typeface="Calibri"/>
              </a:rPr>
              <a:t> </a:t>
            </a:r>
            <a:r>
              <a:rPr lang="en-US" sz="4000" b="1" kern="0" dirty="0" err="1">
                <a:solidFill>
                  <a:srgbClr val="244061"/>
                </a:solidFill>
                <a:latin typeface="Calibri"/>
                <a:ea typeface="Calibri"/>
                <a:cs typeface="Calibri"/>
                <a:sym typeface="Calibri"/>
              </a:rPr>
              <a:t>bài</a:t>
            </a:r>
            <a:r>
              <a:rPr lang="en-US" sz="4000" b="1" kern="0" dirty="0">
                <a:solidFill>
                  <a:srgbClr val="244061"/>
                </a:solidFill>
                <a:latin typeface="Calibri"/>
                <a:ea typeface="Calibri"/>
                <a:cs typeface="Calibri"/>
                <a:sym typeface="Calibri"/>
              </a:rPr>
              <a:t> </a:t>
            </a:r>
            <a:r>
              <a:rPr lang="en-US" sz="4000" b="1" kern="0" dirty="0" err="1">
                <a:solidFill>
                  <a:srgbClr val="244061"/>
                </a:solidFill>
                <a:latin typeface="Calibri"/>
                <a:ea typeface="Calibri"/>
                <a:cs typeface="Calibri"/>
                <a:sym typeface="Calibri"/>
              </a:rPr>
              <a:t>tập</a:t>
            </a:r>
            <a:endParaRPr lang="vi-VN" sz="4000" b="1" kern="0" dirty="0">
              <a:solidFill>
                <a:srgbClr val="244061"/>
              </a:solidFill>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863600" y="1447800"/>
            <a:ext cx="10922000" cy="4379982"/>
          </a:xfrm>
          <a:prstGeom prst="rect">
            <a:avLst/>
          </a:prstGeom>
          <a:noFill/>
        </p:spPr>
        <p:txBody>
          <a:bodyPr wrap="square" rtlCol="0">
            <a:spAutoFit/>
          </a:bodyPr>
          <a:lstStyle/>
          <a:p>
            <a:pPr algn="ctr" defTabSz="609630">
              <a:defRPr/>
            </a:pPr>
            <a:r>
              <a:rPr lang="vi-VN" sz="2533" b="1" dirty="0">
                <a:solidFill>
                  <a:prstClr val="black"/>
                </a:solidFill>
                <a:latin typeface="Cambria" panose="02040503050406030204" pitchFamily="18" charset="0"/>
                <a:ea typeface="Cambria" panose="02040503050406030204" pitchFamily="18" charset="0"/>
              </a:rPr>
              <a:t>PHIẾU BÀI TẬP </a:t>
            </a:r>
            <a:endParaRPr lang="en-US" sz="2533" b="1" dirty="0">
              <a:solidFill>
                <a:prstClr val="black"/>
              </a:solidFill>
              <a:latin typeface="Cambria" panose="02040503050406030204" pitchFamily="18" charset="0"/>
              <a:ea typeface="Cambria" panose="02040503050406030204" pitchFamily="18" charset="0"/>
            </a:endParaRPr>
          </a:p>
          <a:p>
            <a:pPr defTabSz="609630">
              <a:defRPr/>
            </a:pPr>
            <a:r>
              <a:rPr lang="vi-VN" sz="2533" dirty="0">
                <a:solidFill>
                  <a:prstClr val="black"/>
                </a:solidFill>
                <a:latin typeface="Cambria" panose="02040503050406030204" pitchFamily="18" charset="0"/>
                <a:ea typeface="Cambria" panose="02040503050406030204" pitchFamily="18" charset="0"/>
              </a:rPr>
              <a:t>Khoanh vào một ý đúng ở mỗi câu sau:</a:t>
            </a:r>
            <a:endParaRPr lang="en-US" sz="2533" dirty="0">
              <a:solidFill>
                <a:prstClr val="black"/>
              </a:solidFill>
              <a:latin typeface="Cambria" panose="02040503050406030204" pitchFamily="18" charset="0"/>
              <a:ea typeface="Cambria" panose="02040503050406030204" pitchFamily="18" charset="0"/>
            </a:endParaRPr>
          </a:p>
          <a:p>
            <a:pPr defTabSz="609630">
              <a:defRPr/>
            </a:pPr>
            <a:r>
              <a:rPr lang="vi-VN" sz="2533" dirty="0">
                <a:solidFill>
                  <a:prstClr val="black"/>
                </a:solidFill>
                <a:latin typeface="Cambria" panose="02040503050406030204" pitchFamily="18" charset="0"/>
                <a:ea typeface="Cambria" panose="02040503050406030204" pitchFamily="18" charset="0"/>
              </a:rPr>
              <a:t>Câu 1. Đặc điểm phát triển cơ thể tuổi dậy thì:</a:t>
            </a:r>
            <a:endParaRPr lang="en-US" sz="2533" dirty="0">
              <a:solidFill>
                <a:prstClr val="black"/>
              </a:solidFill>
              <a:latin typeface="Cambria" panose="02040503050406030204" pitchFamily="18" charset="0"/>
              <a:ea typeface="Cambria" panose="02040503050406030204" pitchFamily="18" charset="0"/>
            </a:endParaRPr>
          </a:p>
          <a:p>
            <a:pPr marL="495325" indent="-495325" defTabSz="609630">
              <a:buFontTx/>
              <a:buAutoNum type="alphaLcParenR"/>
              <a:defRPr/>
            </a:pPr>
            <a:r>
              <a:rPr lang="vi-VN" sz="2533" dirty="0">
                <a:solidFill>
                  <a:prstClr val="black"/>
                </a:solidFill>
                <a:latin typeface="Cambria" panose="02040503050406030204" pitchFamily="18" charset="0"/>
                <a:ea typeface="Cambria" panose="02040503050406030204" pitchFamily="18" charset="0"/>
              </a:rPr>
              <a:t>Tăng nhanh về chiều cao.</a:t>
            </a:r>
            <a:r>
              <a:rPr lang="en-US" sz="2533" dirty="0">
                <a:solidFill>
                  <a:prstClr val="black"/>
                </a:solidFill>
                <a:latin typeface="Cambria" panose="02040503050406030204" pitchFamily="18" charset="0"/>
                <a:ea typeface="Cambria" panose="02040503050406030204" pitchFamily="18" charset="0"/>
              </a:rPr>
              <a:t>                    </a:t>
            </a:r>
            <a:r>
              <a:rPr lang="vi-VN" sz="2533" dirty="0">
                <a:solidFill>
                  <a:prstClr val="black"/>
                </a:solidFill>
                <a:latin typeface="Cambria" panose="02040503050406030204" pitchFamily="18" charset="0"/>
                <a:ea typeface="Cambria" panose="02040503050406030204" pitchFamily="18" charset="0"/>
              </a:rPr>
              <a:t>b) Phát triển nhanh về ngôn ngữ.</a:t>
            </a:r>
            <a:endParaRPr lang="en-US" sz="2533" dirty="0">
              <a:solidFill>
                <a:prstClr val="black"/>
              </a:solidFill>
              <a:latin typeface="Cambria" panose="02040503050406030204" pitchFamily="18" charset="0"/>
              <a:ea typeface="Cambria" panose="02040503050406030204" pitchFamily="18" charset="0"/>
            </a:endParaRPr>
          </a:p>
          <a:p>
            <a:pPr defTabSz="609630">
              <a:defRPr/>
            </a:pPr>
            <a:r>
              <a:rPr lang="vi-VN" sz="2533" dirty="0">
                <a:solidFill>
                  <a:prstClr val="black"/>
                </a:solidFill>
                <a:latin typeface="Cambria" panose="02040503050406030204" pitchFamily="18" charset="0"/>
                <a:ea typeface="Cambria" panose="02040503050406030204" pitchFamily="18" charset="0"/>
              </a:rPr>
              <a:t>c) Chiều cao, cân nặng tăng chậm. </a:t>
            </a:r>
            <a:r>
              <a:rPr lang="en-US" sz="2533" dirty="0">
                <a:solidFill>
                  <a:prstClr val="black"/>
                </a:solidFill>
                <a:latin typeface="Cambria" panose="02040503050406030204" pitchFamily="18" charset="0"/>
                <a:ea typeface="Cambria" panose="02040503050406030204" pitchFamily="18" charset="0"/>
              </a:rPr>
              <a:t>         </a:t>
            </a:r>
            <a:r>
              <a:rPr lang="vi-VN" sz="2533" dirty="0">
                <a:solidFill>
                  <a:prstClr val="black"/>
                </a:solidFill>
                <a:latin typeface="Cambria" panose="02040503050406030204" pitchFamily="18" charset="0"/>
                <a:ea typeface="Cambria" panose="02040503050406030204" pitchFamily="18" charset="0"/>
              </a:rPr>
              <a:t>d) Mọc đủ răng sữa.</a:t>
            </a:r>
            <a:endParaRPr lang="en-US" sz="2533" dirty="0">
              <a:solidFill>
                <a:prstClr val="black"/>
              </a:solidFill>
              <a:latin typeface="Cambria" panose="02040503050406030204" pitchFamily="18" charset="0"/>
              <a:ea typeface="Cambria" panose="02040503050406030204" pitchFamily="18" charset="0"/>
            </a:endParaRPr>
          </a:p>
          <a:p>
            <a:pPr defTabSz="609630">
              <a:defRPr/>
            </a:pPr>
            <a:r>
              <a:rPr lang="vi-VN" sz="2533" dirty="0">
                <a:solidFill>
                  <a:prstClr val="black"/>
                </a:solidFill>
                <a:latin typeface="Cambria" panose="02040503050406030204" pitchFamily="18" charset="0"/>
                <a:ea typeface="Cambria" panose="02040503050406030204" pitchFamily="18" charset="0"/>
              </a:rPr>
              <a:t>Câu 2. Chất dinh dưỡng giúp xương vững chắc và tăng chiều cao của cơ thể</a:t>
            </a:r>
            <a:endParaRPr lang="en-US" sz="2533" dirty="0">
              <a:solidFill>
                <a:prstClr val="black"/>
              </a:solidFill>
              <a:latin typeface="Cambria" panose="02040503050406030204" pitchFamily="18" charset="0"/>
              <a:ea typeface="Cambria" panose="02040503050406030204" pitchFamily="18" charset="0"/>
            </a:endParaRPr>
          </a:p>
          <a:p>
            <a:pPr marL="495325" indent="-495325" defTabSz="609630">
              <a:buFontTx/>
              <a:buAutoNum type="alphaLcParenR"/>
              <a:defRPr/>
            </a:pPr>
            <a:r>
              <a:rPr lang="vi-VN" sz="2533" dirty="0">
                <a:solidFill>
                  <a:prstClr val="black"/>
                </a:solidFill>
                <a:latin typeface="Cambria" panose="02040503050406030204" pitchFamily="18" charset="0"/>
                <a:ea typeface="Cambria" panose="02040503050406030204" pitchFamily="18" charset="0"/>
              </a:rPr>
              <a:t>Chất đạm và chất béo. </a:t>
            </a:r>
            <a:r>
              <a:rPr lang="en-US" sz="2533" dirty="0">
                <a:solidFill>
                  <a:prstClr val="black"/>
                </a:solidFill>
                <a:latin typeface="Cambria" panose="02040503050406030204" pitchFamily="18" charset="0"/>
                <a:ea typeface="Cambria" panose="02040503050406030204" pitchFamily="18" charset="0"/>
              </a:rPr>
              <a:t>                          </a:t>
            </a:r>
            <a:r>
              <a:rPr lang="vi-VN" sz="2533" dirty="0">
                <a:solidFill>
                  <a:prstClr val="black"/>
                </a:solidFill>
                <a:latin typeface="Cambria" panose="02040503050406030204" pitchFamily="18" charset="0"/>
                <a:ea typeface="Cambria" panose="02040503050406030204" pitchFamily="18" charset="0"/>
              </a:rPr>
              <a:t>b) Vi-ta-min D và chất khoáng (can-xi). </a:t>
            </a:r>
            <a:endParaRPr lang="en-US" sz="2533" dirty="0">
              <a:solidFill>
                <a:prstClr val="black"/>
              </a:solidFill>
              <a:latin typeface="Cambria" panose="02040503050406030204" pitchFamily="18" charset="0"/>
              <a:ea typeface="Cambria" panose="02040503050406030204" pitchFamily="18" charset="0"/>
            </a:endParaRPr>
          </a:p>
          <a:p>
            <a:pPr defTabSz="609630">
              <a:defRPr/>
            </a:pPr>
            <a:r>
              <a:rPr lang="vi-VN" sz="2533" dirty="0">
                <a:solidFill>
                  <a:prstClr val="black"/>
                </a:solidFill>
                <a:latin typeface="Cambria" panose="02040503050406030204" pitchFamily="18" charset="0"/>
                <a:ea typeface="Cambria" panose="02040503050406030204" pitchFamily="18" charset="0"/>
              </a:rPr>
              <a:t>c) Chất bột đường và chất đạm. </a:t>
            </a:r>
            <a:r>
              <a:rPr lang="en-US" sz="2533" dirty="0">
                <a:solidFill>
                  <a:prstClr val="black"/>
                </a:solidFill>
                <a:latin typeface="Cambria" panose="02040503050406030204" pitchFamily="18" charset="0"/>
                <a:ea typeface="Cambria" panose="02040503050406030204" pitchFamily="18" charset="0"/>
              </a:rPr>
              <a:t>               </a:t>
            </a:r>
            <a:r>
              <a:rPr lang="vi-VN" sz="2533" dirty="0">
                <a:solidFill>
                  <a:prstClr val="black"/>
                </a:solidFill>
                <a:latin typeface="Cambria" panose="02040503050406030204" pitchFamily="18" charset="0"/>
                <a:ea typeface="Cambria" panose="02040503050406030204" pitchFamily="18" charset="0"/>
              </a:rPr>
              <a:t>d) Chất béo và chất bột đường.</a:t>
            </a:r>
            <a:endParaRPr lang="en-US" sz="2533" dirty="0">
              <a:solidFill>
                <a:prstClr val="black"/>
              </a:solidFill>
              <a:latin typeface="Cambria" panose="02040503050406030204" pitchFamily="18" charset="0"/>
              <a:ea typeface="Cambria" panose="02040503050406030204" pitchFamily="18" charset="0"/>
            </a:endParaRPr>
          </a:p>
          <a:p>
            <a:pPr defTabSz="609630">
              <a:defRPr/>
            </a:pPr>
            <a:r>
              <a:rPr lang="vi-VN" sz="2533" dirty="0">
                <a:solidFill>
                  <a:prstClr val="black"/>
                </a:solidFill>
                <a:latin typeface="Cambria" panose="02040503050406030204" pitchFamily="18" charset="0"/>
                <a:ea typeface="Cambria" panose="02040503050406030204" pitchFamily="18" charset="0"/>
              </a:rPr>
              <a:t>Câu 3. Chơi môn thể thao vận động nhiều giúp:</a:t>
            </a:r>
            <a:endParaRPr lang="en-US" sz="2533" dirty="0">
              <a:solidFill>
                <a:prstClr val="black"/>
              </a:solidFill>
              <a:latin typeface="Cambria" panose="02040503050406030204" pitchFamily="18" charset="0"/>
              <a:ea typeface="Cambria" panose="02040503050406030204" pitchFamily="18" charset="0"/>
            </a:endParaRPr>
          </a:p>
          <a:p>
            <a:pPr marL="495325" indent="-495325" defTabSz="609630">
              <a:buFontTx/>
              <a:buAutoNum type="alphaLcParenR"/>
              <a:defRPr/>
            </a:pPr>
            <a:r>
              <a:rPr lang="vi-VN" sz="2533" dirty="0">
                <a:solidFill>
                  <a:prstClr val="black"/>
                </a:solidFill>
                <a:latin typeface="Cambria" panose="02040503050406030204" pitchFamily="18" charset="0"/>
                <a:ea typeface="Cambria" panose="02040503050406030204" pitchFamily="18" charset="0"/>
              </a:rPr>
              <a:t>Phát triển trí thông minh. </a:t>
            </a:r>
            <a:r>
              <a:rPr lang="en-US" sz="2533" dirty="0">
                <a:solidFill>
                  <a:prstClr val="black"/>
                </a:solidFill>
                <a:latin typeface="Cambria" panose="02040503050406030204" pitchFamily="18" charset="0"/>
                <a:ea typeface="Cambria" panose="02040503050406030204" pitchFamily="18" charset="0"/>
              </a:rPr>
              <a:t>                          </a:t>
            </a:r>
            <a:r>
              <a:rPr lang="vi-VN" sz="2533" dirty="0">
                <a:solidFill>
                  <a:prstClr val="black"/>
                </a:solidFill>
                <a:latin typeface="Cambria" panose="02040503050406030204" pitchFamily="18" charset="0"/>
                <a:ea typeface="Cambria" panose="02040503050406030204" pitchFamily="18" charset="0"/>
              </a:rPr>
              <a:t>b) Phát triển cơ bắp và cân nặng.</a:t>
            </a:r>
            <a:endParaRPr lang="en-US" sz="2533" dirty="0">
              <a:solidFill>
                <a:prstClr val="black"/>
              </a:solidFill>
              <a:latin typeface="Cambria" panose="02040503050406030204" pitchFamily="18" charset="0"/>
              <a:ea typeface="Cambria" panose="02040503050406030204" pitchFamily="18" charset="0"/>
            </a:endParaRPr>
          </a:p>
          <a:p>
            <a:pPr defTabSz="609630">
              <a:defRPr/>
            </a:pPr>
            <a:r>
              <a:rPr lang="vi-VN" sz="2533" dirty="0">
                <a:solidFill>
                  <a:prstClr val="black"/>
                </a:solidFill>
                <a:latin typeface="Cambria" panose="02040503050406030204" pitchFamily="18" charset="0"/>
                <a:ea typeface="Cambria" panose="02040503050406030204" pitchFamily="18" charset="0"/>
              </a:rPr>
              <a:t>c) Phát triển chiều cao. </a:t>
            </a:r>
            <a:r>
              <a:rPr lang="en-US" sz="2533" dirty="0">
                <a:solidFill>
                  <a:prstClr val="black"/>
                </a:solidFill>
                <a:latin typeface="Cambria" panose="02040503050406030204" pitchFamily="18" charset="0"/>
                <a:ea typeface="Cambria" panose="02040503050406030204" pitchFamily="18" charset="0"/>
              </a:rPr>
              <a:t>                                    </a:t>
            </a:r>
            <a:r>
              <a:rPr lang="vi-VN" sz="2533" dirty="0">
                <a:solidFill>
                  <a:prstClr val="black"/>
                </a:solidFill>
                <a:latin typeface="Cambria" panose="02040503050406030204" pitchFamily="18" charset="0"/>
                <a:ea typeface="Cambria" panose="02040503050406030204" pitchFamily="18" charset="0"/>
              </a:rPr>
              <a:t>d) Phát triển hệ cơ và xương</a:t>
            </a:r>
            <a:endParaRPr lang="en-US" sz="2533" dirty="0">
              <a:solidFill>
                <a:prstClr val="black"/>
              </a:solidFill>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D41F72E-2171-444D-1B69-095CBC86D871}"/>
              </a:ext>
            </a:extLst>
          </p:cNvPr>
          <p:cNvSpPr/>
          <p:nvPr/>
        </p:nvSpPr>
        <p:spPr>
          <a:xfrm>
            <a:off x="812800" y="2667000"/>
            <a:ext cx="55880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6" name="Oval 5">
            <a:extLst>
              <a:ext uri="{FF2B5EF4-FFF2-40B4-BE49-F238E27FC236}">
                <a16:creationId xmlns:a16="http://schemas.microsoft.com/office/drawing/2014/main" id="{1FE08318-B042-B4BC-7AB1-0932E68CBB99}"/>
              </a:ext>
            </a:extLst>
          </p:cNvPr>
          <p:cNvSpPr/>
          <p:nvPr/>
        </p:nvSpPr>
        <p:spPr>
          <a:xfrm>
            <a:off x="6146800" y="3835400"/>
            <a:ext cx="558800" cy="406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7" name="Oval 6">
            <a:extLst>
              <a:ext uri="{FF2B5EF4-FFF2-40B4-BE49-F238E27FC236}">
                <a16:creationId xmlns:a16="http://schemas.microsoft.com/office/drawing/2014/main" id="{8E990BDD-56C9-4C74-54AA-CE79035D00D3}"/>
              </a:ext>
            </a:extLst>
          </p:cNvPr>
          <p:cNvSpPr/>
          <p:nvPr/>
        </p:nvSpPr>
        <p:spPr>
          <a:xfrm>
            <a:off x="6502400" y="5359400"/>
            <a:ext cx="5080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spTree>
    <p:extLst>
      <p:ext uri="{BB962C8B-B14F-4D97-AF65-F5344CB8AC3E}">
        <p14:creationId xmlns:p14="http://schemas.microsoft.com/office/powerpoint/2010/main" val="3811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236215-F2A9-F179-BAA2-A7344FF27407}"/>
              </a:ext>
            </a:extLst>
          </p:cNvPr>
          <p:cNvGrpSpPr/>
          <p:nvPr/>
        </p:nvGrpSpPr>
        <p:grpSpPr>
          <a:xfrm>
            <a:off x="254000" y="127001"/>
            <a:ext cx="8991600" cy="1727200"/>
            <a:chOff x="453320" y="784778"/>
            <a:chExt cx="10434754" cy="1189049"/>
          </a:xfrm>
        </p:grpSpPr>
        <p:sp>
          <p:nvSpPr>
            <p:cNvPr id="15" name="Speech Bubble: Rectangle with Corners Rounded 14">
              <a:extLst>
                <a:ext uri="{FF2B5EF4-FFF2-40B4-BE49-F238E27FC236}">
                  <a16:creationId xmlns:a16="http://schemas.microsoft.com/office/drawing/2014/main"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defRPr/>
              </a:pPr>
              <a:endParaRPr lang="en-US" sz="1067">
                <a:solidFill>
                  <a:prstClr val="black"/>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371CDE99-9796-E7CF-2850-7B7FCAE0B036}"/>
                </a:ext>
              </a:extLst>
            </p:cNvPr>
            <p:cNvSpPr txBox="1"/>
            <p:nvPr/>
          </p:nvSpPr>
          <p:spPr>
            <a:xfrm>
              <a:off x="630180" y="784778"/>
              <a:ext cx="10160182" cy="1080594"/>
            </a:xfrm>
            <a:prstGeom prst="rect">
              <a:avLst/>
            </a:prstGeom>
            <a:noFill/>
          </p:spPr>
          <p:txBody>
            <a:bodyPr wrap="square" rtlCol="0">
              <a:spAutoFit/>
            </a:bodyPr>
            <a:lstStyle/>
            <a:p>
              <a:pPr algn="ctr" defTabSz="609630">
                <a:defRPr/>
              </a:pPr>
              <a:r>
                <a:rPr lang="vi-VN" sz="3200" b="1" dirty="0">
                  <a:solidFill>
                    <a:srgbClr val="002060"/>
                  </a:solidFill>
                  <a:latin typeface="Cambria" panose="02040503050406030204" pitchFamily="18" charset="0"/>
                  <a:ea typeface="Cambria" panose="02040503050406030204" pitchFamily="18" charset="0"/>
                </a:rPr>
                <a:t>Vì sao tuổi dậy thì cần tăng cường vận động kết hợp với chế độ ăn uống hợp lí và sử dụng thực phẩm giàu can-xi?</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03A755CE-6FDD-C016-F836-B16003CBF230}"/>
              </a:ext>
            </a:extLst>
          </p:cNvPr>
          <p:cNvGrpSpPr/>
          <p:nvPr/>
        </p:nvGrpSpPr>
        <p:grpSpPr>
          <a:xfrm>
            <a:off x="-304800" y="2057400"/>
            <a:ext cx="4724400" cy="3537669"/>
            <a:chOff x="762950" y="2591984"/>
            <a:chExt cx="5140009" cy="3706304"/>
          </a:xfrm>
        </p:grpSpPr>
        <p:grpSp>
          <p:nvGrpSpPr>
            <p:cNvPr id="18" name="Nhóm 95">
              <a:extLst>
                <a:ext uri="{FF2B5EF4-FFF2-40B4-BE49-F238E27FC236}">
                  <a16:creationId xmlns:a16="http://schemas.microsoft.com/office/drawing/2014/main"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16">
                  <a:buClr>
                    <a:srgbClr val="000000"/>
                  </a:buClr>
                  <a:defRPr/>
                </a:pPr>
                <a:endParaRPr lang="en-US" sz="933" kern="0" dirty="0">
                  <a:solidFill>
                    <a:prstClr val="white"/>
                  </a:solidFill>
                  <a:latin typeface="Calibri"/>
                  <a:ea typeface="字魂59号-创粗黑"/>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id="{F3E9A3E8-1862-80D4-3732-AB0B98D3EEAB}"/>
                </a:ext>
              </a:extLst>
            </p:cNvPr>
            <p:cNvSpPr txBox="1"/>
            <p:nvPr/>
          </p:nvSpPr>
          <p:spPr>
            <a:xfrm>
              <a:off x="1757679" y="5679440"/>
              <a:ext cx="3799840" cy="440612"/>
            </a:xfrm>
            <a:prstGeom prst="rect">
              <a:avLst/>
            </a:prstGeom>
            <a:noFill/>
          </p:spPr>
          <p:txBody>
            <a:bodyPr wrap="square" rtlCol="0">
              <a:spAutoFit/>
            </a:bodyPr>
            <a:lstStyle/>
            <a:p>
              <a:pPr algn="ctr"/>
              <a:r>
                <a:rPr lang="en-US" sz="2133" b="1" dirty="0" err="1">
                  <a:latin typeface="Cambria" panose="02040503050406030204" pitchFamily="18" charset="0"/>
                  <a:ea typeface="Cambria" panose="02040503050406030204" pitchFamily="18" charset="0"/>
                </a:rPr>
                <a:t>Thảo</a:t>
              </a:r>
              <a:r>
                <a:rPr lang="en-US" sz="2133" b="1" dirty="0">
                  <a:latin typeface="Cambria" panose="02040503050406030204" pitchFamily="18" charset="0"/>
                  <a:ea typeface="Cambria" panose="02040503050406030204" pitchFamily="18" charset="0"/>
                </a:rPr>
                <a:t> </a:t>
              </a:r>
              <a:r>
                <a:rPr lang="en-US" sz="2133" b="1" dirty="0" err="1">
                  <a:latin typeface="Cambria" panose="02040503050406030204" pitchFamily="18" charset="0"/>
                  <a:ea typeface="Cambria" panose="02040503050406030204" pitchFamily="18" charset="0"/>
                </a:rPr>
                <a:t>luận</a:t>
              </a:r>
              <a:r>
                <a:rPr lang="en-US" sz="2133" b="1" dirty="0">
                  <a:latin typeface="Cambria" panose="02040503050406030204" pitchFamily="18" charset="0"/>
                  <a:ea typeface="Cambria" panose="02040503050406030204" pitchFamily="18" charset="0"/>
                </a:rPr>
                <a:t> </a:t>
              </a:r>
              <a:r>
                <a:rPr lang="en-US" sz="2133" b="1" dirty="0" err="1">
                  <a:latin typeface="Cambria" panose="02040503050406030204" pitchFamily="18" charset="0"/>
                  <a:ea typeface="Cambria" panose="02040503050406030204" pitchFamily="18" charset="0"/>
                </a:rPr>
                <a:t>nhóm</a:t>
              </a:r>
              <a:r>
                <a:rPr lang="en-US" sz="2133"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id="{30EE3476-A83A-53DE-32AE-6A085E2C80A9}"/>
              </a:ext>
            </a:extLst>
          </p:cNvPr>
          <p:cNvSpPr/>
          <p:nvPr/>
        </p:nvSpPr>
        <p:spPr>
          <a:xfrm>
            <a:off x="4673600" y="2209800"/>
            <a:ext cx="7366000" cy="44196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965200" y="228600"/>
            <a:ext cx="10769600" cy="211118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lvl="0" algn="ctr">
              <a:buClr>
                <a:srgbClr val="000000"/>
              </a:buClr>
            </a:pPr>
            <a:r>
              <a:rPr lang="en-US" sz="4000" b="1" kern="0" dirty="0" err="1">
                <a:solidFill>
                  <a:srgbClr val="244061"/>
                </a:solidFill>
                <a:ea typeface="Calibri"/>
                <a:cs typeface="Calibri"/>
                <a:sym typeface="Calibri"/>
              </a:rPr>
              <a:t>Liệt</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kê</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những</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việc</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em</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nên</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làm</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và</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không</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nên</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làm</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để</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chăm</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sóc</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bảo</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vệ</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sức</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khoẻ</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tuổi</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dậy</a:t>
            </a:r>
            <a:r>
              <a:rPr lang="en-US" sz="4000" b="1" kern="0" dirty="0">
                <a:solidFill>
                  <a:srgbClr val="244061"/>
                </a:solidFill>
                <a:ea typeface="Calibri"/>
                <a:cs typeface="Calibri"/>
                <a:sym typeface="Calibri"/>
              </a:rPr>
              <a:t> </a:t>
            </a:r>
            <a:r>
              <a:rPr lang="en-US" sz="4000" b="1" kern="0" dirty="0" err="1">
                <a:solidFill>
                  <a:srgbClr val="244061"/>
                </a:solidFill>
                <a:ea typeface="Calibri"/>
                <a:cs typeface="Calibri"/>
                <a:sym typeface="Calibri"/>
              </a:rPr>
              <a:t>thì</a:t>
            </a:r>
            <a:r>
              <a:rPr lang="en-US" sz="4000" b="1" kern="0" dirty="0">
                <a:solidFill>
                  <a:srgbClr val="244061"/>
                </a:solidFill>
                <a:ea typeface="Calibri"/>
                <a:cs typeface="Calibri"/>
                <a:sym typeface="Calibri"/>
              </a:rPr>
              <a:t>.</a:t>
            </a:r>
            <a:endParaRPr lang="vi-VN" sz="4000" b="1" kern="0" dirty="0">
              <a:solidFill>
                <a:srgbClr val="24406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nvGraphicFramePr>
        <p:xfrm>
          <a:off x="1574800" y="2260600"/>
          <a:ext cx="9855200" cy="3556000"/>
        </p:xfrm>
        <a:graphic>
          <a:graphicData uri="http://schemas.openxmlformats.org/drawingml/2006/table">
            <a:tbl>
              <a:tblPr firstRow="1" bandRow="1">
                <a:tableStyleId>{5C22544A-7EE6-4342-B048-85BDC9FD1C3A}</a:tableStyleId>
              </a:tblPr>
              <a:tblGrid>
                <a:gridCol w="4927600">
                  <a:extLst>
                    <a:ext uri="{9D8B030D-6E8A-4147-A177-3AD203B41FA5}">
                      <a16:colId xmlns:a16="http://schemas.microsoft.com/office/drawing/2014/main" val="294317163"/>
                    </a:ext>
                  </a:extLst>
                </a:gridCol>
                <a:gridCol w="4927600">
                  <a:extLst>
                    <a:ext uri="{9D8B030D-6E8A-4147-A177-3AD203B41FA5}">
                      <a16:colId xmlns:a16="http://schemas.microsoft.com/office/drawing/2014/main" val="4078833684"/>
                    </a:ext>
                  </a:extLst>
                </a:gridCol>
              </a:tblGrid>
              <a:tr h="1016000">
                <a:tc>
                  <a:txBody>
                    <a:bodyPr/>
                    <a:lstStyle/>
                    <a:p>
                      <a:pPr algn="ctr"/>
                      <a:r>
                        <a:rPr lang="en-US" sz="4000" dirty="0" err="1">
                          <a:latin typeface="Cambria" panose="02040503050406030204" pitchFamily="18" charset="0"/>
                          <a:ea typeface="Cambria" panose="02040503050406030204" pitchFamily="18" charset="0"/>
                        </a:rPr>
                        <a:t>Nên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làm</a:t>
                      </a:r>
                      <a:endParaRPr lang="en-US" sz="40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làm</a:t>
                      </a:r>
                      <a:endParaRPr lang="en-US" sz="40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2540000">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nvGraphicFramePr>
        <p:xfrm>
          <a:off x="457200" y="330200"/>
          <a:ext cx="11379200" cy="6096000"/>
        </p:xfrm>
        <a:graphic>
          <a:graphicData uri="http://schemas.openxmlformats.org/drawingml/2006/table">
            <a:tbl>
              <a:tblPr firstRow="1" bandRow="1">
                <a:tableStyleId>{5C22544A-7EE6-4342-B048-85BDC9FD1C3A}</a:tableStyleId>
              </a:tblPr>
              <a:tblGrid>
                <a:gridCol w="5689600">
                  <a:extLst>
                    <a:ext uri="{9D8B030D-6E8A-4147-A177-3AD203B41FA5}">
                      <a16:colId xmlns:a16="http://schemas.microsoft.com/office/drawing/2014/main" val="294317163"/>
                    </a:ext>
                  </a:extLst>
                </a:gridCol>
                <a:gridCol w="5689600">
                  <a:extLst>
                    <a:ext uri="{9D8B030D-6E8A-4147-A177-3AD203B41FA5}">
                      <a16:colId xmlns:a16="http://schemas.microsoft.com/office/drawing/2014/main" val="4078833684"/>
                    </a:ext>
                  </a:extLst>
                </a:gridCol>
              </a:tblGrid>
              <a:tr h="1057983">
                <a:tc>
                  <a:txBody>
                    <a:bodyPr/>
                    <a:lstStyle/>
                    <a:p>
                      <a:pPr algn="ctr"/>
                      <a:r>
                        <a:rPr lang="en-US" sz="4000" dirty="0" err="1">
                          <a:latin typeface="Cambria" panose="02040503050406030204" pitchFamily="18" charset="0"/>
                          <a:ea typeface="Cambria" panose="02040503050406030204" pitchFamily="18" charset="0"/>
                        </a:rPr>
                        <a:t>Nên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làm</a:t>
                      </a:r>
                      <a:endParaRPr lang="en-US" sz="40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làm</a:t>
                      </a:r>
                      <a:endParaRPr lang="en-US" sz="40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5038017">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
        <p:nvSpPr>
          <p:cNvPr id="3" name="TextBox 2">
            <a:extLst>
              <a:ext uri="{FF2B5EF4-FFF2-40B4-BE49-F238E27FC236}">
                <a16:creationId xmlns:a16="http://schemas.microsoft.com/office/drawing/2014/main" id="{9C55AD8C-B197-3503-57B5-1B353B824EDA}"/>
              </a:ext>
            </a:extLst>
          </p:cNvPr>
          <p:cNvSpPr txBox="1"/>
          <p:nvPr/>
        </p:nvSpPr>
        <p:spPr>
          <a:xfrm>
            <a:off x="660400" y="1600200"/>
            <a:ext cx="5334000" cy="4607095"/>
          </a:xfrm>
          <a:prstGeom prst="rect">
            <a:avLst/>
          </a:prstGeom>
          <a:noFill/>
        </p:spPr>
        <p:txBody>
          <a:bodyPr wrap="square" rtlCol="0">
            <a:spAutoFit/>
          </a:bodyPr>
          <a:lstStyle/>
          <a:p>
            <a:pPr algn="just"/>
            <a:r>
              <a:rPr lang="vi-VN" sz="2667" dirty="0">
                <a:latin typeface="Cambria" panose="02040503050406030204" pitchFamily="18" charset="0"/>
                <a:ea typeface="Cambria" panose="02040503050406030204" pitchFamily="18" charset="0"/>
              </a:rPr>
              <a:t>– Chơi cầu lông, đá cầu, đu xà, tưới cây, quét lớp;...</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Giữ tâm trạng vui vẻ, chơi với bạn cùng lứa tuổi;</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Chia sẻ thắc mắc, cảm xúc không </a:t>
            </a:r>
          </a:p>
          <a:p>
            <a:pPr algn="just"/>
            <a:r>
              <a:rPr lang="vi-VN" sz="2667" dirty="0">
                <a:latin typeface="Cambria" panose="02040503050406030204" pitchFamily="18" charset="0"/>
                <a:ea typeface="Cambria" panose="02040503050406030204" pitchFamily="18" charset="0"/>
              </a:rPr>
              <a:t>vui, sự thay đổi của cơ thể với bạn, người lớn.</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Ăn đủ chất, đa dạng thức ăn khác nhau.</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Rửa mặt ít nhất 2 lần/ngày, thay đồ lót hằng ngày, tắm hằng ngày;...</a:t>
            </a:r>
            <a:endParaRPr lang="en-US" sz="2667"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DB8F33D-10B2-AF5B-67D3-949FD4EEB148}"/>
              </a:ext>
            </a:extLst>
          </p:cNvPr>
          <p:cNvSpPr txBox="1"/>
          <p:nvPr/>
        </p:nvSpPr>
        <p:spPr>
          <a:xfrm>
            <a:off x="6400800" y="1498600"/>
            <a:ext cx="5334000" cy="3375796"/>
          </a:xfrm>
          <a:prstGeom prst="rect">
            <a:avLst/>
          </a:prstGeom>
          <a:noFill/>
        </p:spPr>
        <p:txBody>
          <a:bodyPr wrap="square" rtlCol="0">
            <a:spAutoFit/>
          </a:bodyPr>
          <a:lstStyle/>
          <a:p>
            <a:pPr algn="just"/>
            <a:r>
              <a:rPr lang="vi-VN" sz="2667" dirty="0">
                <a:latin typeface="Cambria" panose="02040503050406030204" pitchFamily="18" charset="0"/>
                <a:ea typeface="Cambria" panose="02040503050406030204" pitchFamily="18" charset="0"/>
              </a:rPr>
              <a:t>– Chạy nhảy ở cầu thang, leo trèo, khu vực sân khấu,...; ngồi một chỗ.</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2667" dirty="0">
              <a:latin typeface="Cambria" panose="02040503050406030204" pitchFamily="18" charset="0"/>
              <a:ea typeface="Cambria" panose="02040503050406030204" pitchFamily="18" charset="0"/>
            </a:endParaRPr>
          </a:p>
          <a:p>
            <a:pPr algn="just"/>
            <a:r>
              <a:rPr lang="vi-VN" sz="2667" dirty="0">
                <a:latin typeface="Cambria" panose="02040503050406030204" pitchFamily="18" charset="0"/>
                <a:ea typeface="Cambria" panose="02040503050406030204" pitchFamily="18" charset="0"/>
              </a:rPr>
              <a:t>– Ăn kiêng/ăn ít; ăn mất kiểm soát; sờ/nặn mụn trứng cá;...</a:t>
            </a:r>
            <a:endParaRPr lang="en-US" sz="2667"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9585" y="5982865"/>
            <a:ext cx="13351169" cy="1045841"/>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sp>
        <p:nvSpPr>
          <p:cNvPr id="3" name="Freeform 3"/>
          <p:cNvSpPr/>
          <p:nvPr/>
        </p:nvSpPr>
        <p:spPr>
          <a:xfrm>
            <a:off x="0" y="1371600"/>
            <a:ext cx="7416800" cy="48006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4" name="Freeform 4"/>
          <p:cNvSpPr/>
          <p:nvPr/>
        </p:nvSpPr>
        <p:spPr>
          <a:xfrm>
            <a:off x="8579173" y="194831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defTabSz="609630">
              <a:defRPr/>
            </a:pPr>
            <a:endParaRPr lang="en-US" sz="1200">
              <a:solidFill>
                <a:prstClr val="black"/>
              </a:solidFill>
              <a:latin typeface="Calibri"/>
            </a:endParaRPr>
          </a:p>
        </p:txBody>
      </p:sp>
      <p:sp>
        <p:nvSpPr>
          <p:cNvPr id="5" name="Freeform 5"/>
          <p:cNvSpPr/>
          <p:nvPr/>
        </p:nvSpPr>
        <p:spPr>
          <a:xfrm flipH="1">
            <a:off x="6908800" y="5054601"/>
            <a:ext cx="2589021" cy="1937451"/>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sp>
        <p:nvSpPr>
          <p:cNvPr id="6" name="Freeform 6"/>
          <p:cNvSpPr/>
          <p:nvPr/>
        </p:nvSpPr>
        <p:spPr>
          <a:xfrm>
            <a:off x="6451600" y="3302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defRPr/>
            </a:pPr>
            <a:endParaRPr lang="en-US" sz="1200">
              <a:solidFill>
                <a:prstClr val="black"/>
              </a:solidFill>
              <a:latin typeface="Calibri"/>
            </a:endParaRPr>
          </a:p>
        </p:txBody>
      </p:sp>
      <p:sp>
        <p:nvSpPr>
          <p:cNvPr id="7" name="Freeform 7"/>
          <p:cNvSpPr/>
          <p:nvPr/>
        </p:nvSpPr>
        <p:spPr>
          <a:xfrm rot="929897">
            <a:off x="8301031" y="-249658"/>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8" name="Freeform 8"/>
          <p:cNvSpPr/>
          <p:nvPr/>
        </p:nvSpPr>
        <p:spPr>
          <a:xfrm rot="-2372573">
            <a:off x="5911410" y="2687501"/>
            <a:ext cx="2227009" cy="72883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defTabSz="609630">
              <a:defRPr/>
            </a:pPr>
            <a:endParaRPr lang="en-US" sz="1200">
              <a:solidFill>
                <a:prstClr val="black"/>
              </a:solidFill>
              <a:latin typeface="Calibri"/>
            </a:endParaRPr>
          </a:p>
        </p:txBody>
      </p:sp>
      <p:sp>
        <p:nvSpPr>
          <p:cNvPr id="9" name="Freeform 9"/>
          <p:cNvSpPr/>
          <p:nvPr/>
        </p:nvSpPr>
        <p:spPr>
          <a:xfrm>
            <a:off x="254000" y="5613400"/>
            <a:ext cx="913361" cy="171450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defRPr/>
            </a:pPr>
            <a:endParaRPr lang="en-US" sz="1200">
              <a:solidFill>
                <a:prstClr val="black"/>
              </a:solidFill>
              <a:latin typeface="Calibri"/>
            </a:endParaRPr>
          </a:p>
        </p:txBody>
      </p:sp>
      <p:sp>
        <p:nvSpPr>
          <p:cNvPr id="10" name="Freeform 10"/>
          <p:cNvSpPr/>
          <p:nvPr/>
        </p:nvSpPr>
        <p:spPr>
          <a:xfrm>
            <a:off x="11235275" y="682561"/>
            <a:ext cx="1265751" cy="1265751"/>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defRPr/>
            </a:pPr>
            <a:endParaRPr lang="en-US" sz="1200">
              <a:solidFill>
                <a:prstClr val="black"/>
              </a:solidFill>
              <a:latin typeface="Calibri"/>
            </a:endParaRPr>
          </a:p>
        </p:txBody>
      </p:sp>
      <p:sp>
        <p:nvSpPr>
          <p:cNvPr id="11" name="Freeform 11"/>
          <p:cNvSpPr/>
          <p:nvPr/>
        </p:nvSpPr>
        <p:spPr>
          <a:xfrm>
            <a:off x="6410044" y="1496324"/>
            <a:ext cx="874618" cy="831682"/>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defRPr/>
            </a:pPr>
            <a:endParaRPr lang="en-US" sz="1200">
              <a:solidFill>
                <a:prstClr val="black"/>
              </a:solidFill>
              <a:latin typeface="Calibri"/>
            </a:endParaRPr>
          </a:p>
        </p:txBody>
      </p:sp>
      <p:sp>
        <p:nvSpPr>
          <p:cNvPr id="13" name="TextBox 13"/>
          <p:cNvSpPr txBox="1"/>
          <p:nvPr/>
        </p:nvSpPr>
        <p:spPr>
          <a:xfrm>
            <a:off x="254000" y="1955801"/>
            <a:ext cx="6654800" cy="2954655"/>
          </a:xfrm>
          <a:prstGeom prst="rect">
            <a:avLst/>
          </a:prstGeom>
        </p:spPr>
        <p:txBody>
          <a:bodyPr wrap="square" lIns="0" tIns="0" rIns="0" bIns="0" rtlCol="0" anchor="t">
            <a:spAutoFit/>
          </a:bodyPr>
          <a:lstStyle/>
          <a:p>
            <a:pPr lvl="0" algn="ct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nhà</a:t>
            </a:r>
            <a:r>
              <a:rPr lang="en-US" sz="4800" b="1"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thực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hiện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những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việc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đã</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nêu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để</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chăm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sóc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bảo</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vệ</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sức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khoẻ</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thể</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chất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và</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tinh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thần</a:t>
            </a:r>
            <a:endParaRPr lang="en-US" sz="4800" dirty="0">
              <a:solidFill>
                <a:srgbClr val="000000"/>
              </a:solidFill>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A714C7B0-28C7-FC43-FAB3-43979683A68D}"/>
              </a:ext>
            </a:extLst>
          </p:cNvPr>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4">
            <a:extLst>
              <a:ext uri="{FF2B5EF4-FFF2-40B4-BE49-F238E27FC236}">
                <a16:creationId xmlns:a16="http://schemas.microsoft.com/office/drawing/2014/main" id="{471786B9-40D7-844D-DBA2-0ADF5AD34FB6}"/>
              </a:ext>
            </a:extLst>
          </p:cNvPr>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5">
            <a:extLst>
              <a:ext uri="{FF2B5EF4-FFF2-40B4-BE49-F238E27FC236}">
                <a16:creationId xmlns:a16="http://schemas.microsoft.com/office/drawing/2014/main" id="{88905E2A-36E7-659E-0393-D3CD3ACFDBA0}"/>
              </a:ext>
            </a:extLst>
          </p:cNvPr>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6">
            <a:extLst>
              <a:ext uri="{FF2B5EF4-FFF2-40B4-BE49-F238E27FC236}">
                <a16:creationId xmlns:a16="http://schemas.microsoft.com/office/drawing/2014/main" id="{B833689D-4C5E-31A4-9DE0-A436B25816D6}"/>
              </a:ext>
            </a:extLst>
          </p:cNvPr>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8"/>
            <a:stretch>
              <a:fillRect/>
            </a:stretch>
          </a:blipFill>
        </p:spPr>
        <p:txBody>
          <a:bodyPr/>
          <a:lstStyle/>
          <a:p>
            <a:endParaRPr lang="en-US"/>
          </a:p>
        </p:txBody>
      </p:sp>
      <p:sp>
        <p:nvSpPr>
          <p:cNvPr id="8" name="Freeform 11">
            <a:extLst>
              <a:ext uri="{FF2B5EF4-FFF2-40B4-BE49-F238E27FC236}">
                <a16:creationId xmlns:a16="http://schemas.microsoft.com/office/drawing/2014/main" id="{2D25698D-A713-5D12-6F31-C07949787AB7}"/>
              </a:ext>
            </a:extLst>
          </p:cNvPr>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12">
            <a:extLst>
              <a:ext uri="{FF2B5EF4-FFF2-40B4-BE49-F238E27FC236}">
                <a16:creationId xmlns:a16="http://schemas.microsoft.com/office/drawing/2014/main" id="{63512D03-CDF2-FB7E-F6AB-AF0BB5EFABFA}"/>
              </a:ext>
            </a:extLst>
          </p:cNvPr>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4884B525-AD1E-EC29-E4B5-4510E582F17F}"/>
              </a:ext>
            </a:extLst>
          </p:cNvPr>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569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78" y="6302118"/>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sp>
        <p:nvSpPr>
          <p:cNvPr id="3" name="Freeform 3"/>
          <p:cNvSpPr/>
          <p:nvPr/>
        </p:nvSpPr>
        <p:spPr>
          <a:xfrm rot="-659505">
            <a:off x="2566155" y="1136347"/>
            <a:ext cx="7059691" cy="5444787"/>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US" sz="1200">
              <a:solidFill>
                <a:prstClr val="black"/>
              </a:solidFill>
              <a:latin typeface="Calibri"/>
            </a:endParaRPr>
          </a:p>
        </p:txBody>
      </p:sp>
      <p:sp>
        <p:nvSpPr>
          <p:cNvPr id="4" name="Freeform 4"/>
          <p:cNvSpPr/>
          <p:nvPr/>
        </p:nvSpPr>
        <p:spPr>
          <a:xfrm flipH="1">
            <a:off x="1009668" y="2392614"/>
            <a:ext cx="3692879" cy="418852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defTabSz="609630">
              <a:defRPr/>
            </a:pPr>
            <a:endParaRPr lang="en-US" sz="1200">
              <a:solidFill>
                <a:prstClr val="black"/>
              </a:solidFill>
              <a:latin typeface="Calibri"/>
            </a:endParaRPr>
          </a:p>
        </p:txBody>
      </p:sp>
      <p:sp>
        <p:nvSpPr>
          <p:cNvPr id="5" name="Freeform 5"/>
          <p:cNvSpPr/>
          <p:nvPr/>
        </p:nvSpPr>
        <p:spPr>
          <a:xfrm>
            <a:off x="8436357" y="4486874"/>
            <a:ext cx="1894991" cy="1815243"/>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sp>
        <p:nvSpPr>
          <p:cNvPr id="6" name="Freeform 6"/>
          <p:cNvSpPr/>
          <p:nvPr/>
        </p:nvSpPr>
        <p:spPr>
          <a:xfrm>
            <a:off x="8739076" y="6858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defRPr/>
            </a:pPr>
            <a:endParaRPr lang="en-US" sz="1200">
              <a:solidFill>
                <a:prstClr val="black"/>
              </a:solidFill>
              <a:latin typeface="Calibri"/>
            </a:endParaRPr>
          </a:p>
        </p:txBody>
      </p:sp>
      <p:sp>
        <p:nvSpPr>
          <p:cNvPr id="7" name="Freeform 7"/>
          <p:cNvSpPr/>
          <p:nvPr/>
        </p:nvSpPr>
        <p:spPr>
          <a:xfrm rot="-2491790">
            <a:off x="-1144741" y="176564"/>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8" name="Freeform 8"/>
          <p:cNvSpPr/>
          <p:nvPr/>
        </p:nvSpPr>
        <p:spPr>
          <a:xfrm rot="-8637828">
            <a:off x="9829400" y="2523651"/>
            <a:ext cx="3353601" cy="1097542"/>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defTabSz="609630">
              <a:defRPr/>
            </a:pPr>
            <a:endParaRPr lang="en-US" sz="1200">
              <a:solidFill>
                <a:prstClr val="black"/>
              </a:solidFill>
              <a:latin typeface="Calibri"/>
            </a:endParaRPr>
          </a:p>
        </p:txBody>
      </p:sp>
      <p:sp>
        <p:nvSpPr>
          <p:cNvPr id="11" name="Freeform 11"/>
          <p:cNvSpPr/>
          <p:nvPr/>
        </p:nvSpPr>
        <p:spPr>
          <a:xfrm rot="-1309066">
            <a:off x="9925468" y="3036920"/>
            <a:ext cx="1331138" cy="784161"/>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defRPr/>
            </a:pPr>
            <a:endParaRPr lang="en-US" sz="1200">
              <a:solidFill>
                <a:prstClr val="black"/>
              </a:solidFill>
              <a:latin typeface="Calibri"/>
            </a:endParaRPr>
          </a:p>
        </p:txBody>
      </p:sp>
      <p:pic>
        <p:nvPicPr>
          <p:cNvPr id="10" name="Picture 9" descr="A neon colored word on a black background&#10;&#10;Description automatically generated">
            <a:extLst>
              <a:ext uri="{FF2B5EF4-FFF2-40B4-BE49-F238E27FC236}">
                <a16:creationId xmlns:a16="http://schemas.microsoft.com/office/drawing/2014/main" id="{7BE06FF1-D02E-9D81-481F-310E4F8EEF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05200" y="2616200"/>
            <a:ext cx="5882357" cy="1999591"/>
          </a:xfrm>
          <a:prstGeom prst="rect">
            <a:avLst/>
          </a:prstGeom>
        </p:spPr>
      </p:pic>
    </p:spTree>
    <p:extLst>
      <p:ext uri="{BB962C8B-B14F-4D97-AF65-F5344CB8AC3E}">
        <p14:creationId xmlns:p14="http://schemas.microsoft.com/office/powerpoint/2010/main" val="1270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9585" y="5982865"/>
            <a:ext cx="13351169" cy="1045841"/>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0" y="1371600"/>
            <a:ext cx="7416800" cy="48006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sp>
        <p:nvSpPr>
          <p:cNvPr id="4" name="Freeform 4"/>
          <p:cNvSpPr/>
          <p:nvPr/>
        </p:nvSpPr>
        <p:spPr>
          <a:xfrm>
            <a:off x="8579173" y="194831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sz="1200"/>
          </a:p>
        </p:txBody>
      </p:sp>
      <p:sp>
        <p:nvSpPr>
          <p:cNvPr id="5" name="Freeform 5"/>
          <p:cNvSpPr/>
          <p:nvPr/>
        </p:nvSpPr>
        <p:spPr>
          <a:xfrm flipH="1">
            <a:off x="6908800" y="5054601"/>
            <a:ext cx="2589021" cy="1937451"/>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p:cNvSpPr/>
          <p:nvPr/>
        </p:nvSpPr>
        <p:spPr>
          <a:xfrm>
            <a:off x="6451600" y="330200"/>
            <a:ext cx="1289553" cy="1912811"/>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p:cNvSpPr/>
          <p:nvPr/>
        </p:nvSpPr>
        <p:spPr>
          <a:xfrm rot="929897">
            <a:off x="8301031" y="-249658"/>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sz="1200"/>
          </a:p>
        </p:txBody>
      </p:sp>
      <p:sp>
        <p:nvSpPr>
          <p:cNvPr id="8" name="Freeform 8"/>
          <p:cNvSpPr/>
          <p:nvPr/>
        </p:nvSpPr>
        <p:spPr>
          <a:xfrm rot="-2372573">
            <a:off x="5911410" y="2687501"/>
            <a:ext cx="2227009" cy="72883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9" name="Freeform 9"/>
          <p:cNvSpPr/>
          <p:nvPr/>
        </p:nvSpPr>
        <p:spPr>
          <a:xfrm>
            <a:off x="254000" y="5613400"/>
            <a:ext cx="913361" cy="171450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0" name="Freeform 10"/>
          <p:cNvSpPr/>
          <p:nvPr/>
        </p:nvSpPr>
        <p:spPr>
          <a:xfrm>
            <a:off x="11235275" y="682561"/>
            <a:ext cx="1265751" cy="1265751"/>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1" name="Freeform 11"/>
          <p:cNvSpPr/>
          <p:nvPr/>
        </p:nvSpPr>
        <p:spPr>
          <a:xfrm>
            <a:off x="6410044" y="1496324"/>
            <a:ext cx="874618" cy="831682"/>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00"/>
          </a:p>
        </p:txBody>
      </p:sp>
      <p:sp>
        <p:nvSpPr>
          <p:cNvPr id="13" name="TextBox 13"/>
          <p:cNvSpPr txBox="1"/>
          <p:nvPr/>
        </p:nvSpPr>
        <p:spPr>
          <a:xfrm>
            <a:off x="457200" y="1955801"/>
            <a:ext cx="6305137" cy="2462597"/>
          </a:xfrm>
          <a:prstGeom prst="rect">
            <a:avLst/>
          </a:prstGeom>
        </p:spPr>
        <p:txBody>
          <a:bodyPr wrap="square" lIns="0" tIns="0" rIns="0" bIns="0" rtlCol="0" anchor="t">
            <a:spAutoFit/>
          </a:bodyPr>
          <a:lstStyle/>
          <a:p>
            <a:pPr algn="ctr"/>
            <a:r>
              <a:rPr lang="en-US" sz="5334" dirty="0" err="1">
                <a:solidFill>
                  <a:srgbClr val="000000"/>
                </a:solidFill>
                <a:latin typeface="Cambria" panose="02040503050406030204" pitchFamily="18" charset="0"/>
                <a:ea typeface="Cambria" panose="02040503050406030204" pitchFamily="18" charset="0"/>
                <a:cs typeface="Jua"/>
                <a:sym typeface="Jua"/>
              </a:rPr>
              <a:t>Hoạt</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động</a:t>
            </a:r>
            <a:r>
              <a:rPr lang="en-US" sz="5334" dirty="0">
                <a:solidFill>
                  <a:srgbClr val="000000"/>
                </a:solidFill>
                <a:latin typeface="Cambria" panose="02040503050406030204" pitchFamily="18" charset="0"/>
                <a:ea typeface="Cambria" panose="02040503050406030204" pitchFamily="18" charset="0"/>
                <a:cs typeface="Jua"/>
                <a:sym typeface="Jua"/>
              </a:rPr>
              <a:t> 1: </a:t>
            </a:r>
            <a:r>
              <a:rPr lang="en-US" sz="5334" dirty="0" err="1">
                <a:solidFill>
                  <a:srgbClr val="000000"/>
                </a:solidFill>
                <a:latin typeface="Cambria" panose="02040503050406030204" pitchFamily="18" charset="0"/>
                <a:ea typeface="Cambria" panose="02040503050406030204" pitchFamily="18" charset="0"/>
                <a:cs typeface="Jua"/>
                <a:sym typeface="Jua"/>
              </a:rPr>
              <a:t>Chăm</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sóc</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và</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bảo</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vệ</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sức</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khoẻ</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tuổi</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dậy</a:t>
            </a:r>
            <a:r>
              <a:rPr lang="en-US" sz="5334" dirty="0">
                <a:solidFill>
                  <a:srgbClr val="000000"/>
                </a:solidFill>
                <a:latin typeface="Cambria" panose="02040503050406030204" pitchFamily="18" charset="0"/>
                <a:ea typeface="Cambria" panose="02040503050406030204" pitchFamily="18" charset="0"/>
                <a:cs typeface="Jua"/>
                <a:sym typeface="Jua"/>
              </a:rPr>
              <a:t> </a:t>
            </a:r>
            <a:r>
              <a:rPr lang="en-US" sz="5334" dirty="0" err="1">
                <a:solidFill>
                  <a:srgbClr val="000000"/>
                </a:solidFill>
                <a:latin typeface="Cambria" panose="02040503050406030204" pitchFamily="18" charset="0"/>
                <a:ea typeface="Cambria" panose="02040503050406030204" pitchFamily="18" charset="0"/>
                <a:cs typeface="Jua"/>
                <a:sym typeface="Jua"/>
              </a:rPr>
              <a:t>thì</a:t>
            </a:r>
            <a:r>
              <a:rPr lang="en-US" sz="5334" dirty="0">
                <a:solidFill>
                  <a:srgbClr val="000000"/>
                </a:solidFill>
                <a:latin typeface="Cambria" panose="02040503050406030204" pitchFamily="18" charset="0"/>
                <a:ea typeface="Cambria" panose="02040503050406030204" pitchFamily="18" charset="0"/>
                <a:cs typeface="Jua"/>
                <a:sym typeface="Ju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177463" y="284238"/>
            <a:ext cx="11608137" cy="1157735"/>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60950" tIns="30467" rIns="60950" bIns="30467" anchor="t" anchorCtr="0">
            <a:spAutoFit/>
          </a:bodyPr>
          <a:lstStyle/>
          <a:p>
            <a:pPr lvl="0" algn="ctr">
              <a:buClr>
                <a:srgbClr val="000000"/>
              </a:buClr>
            </a:pPr>
            <a:r>
              <a:rPr lang="vi-VN" sz="32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id="{C188B48D-D606-E22D-0944-D6B228B1D37A}"/>
              </a:ext>
            </a:extLst>
          </p:cNvPr>
          <p:cNvPicPr>
            <a:picLocks noChangeAspect="1"/>
          </p:cNvPicPr>
          <p:nvPr/>
        </p:nvPicPr>
        <p:blipFill>
          <a:blip r:embed="rId2"/>
          <a:stretch>
            <a:fillRect/>
          </a:stretch>
        </p:blipFill>
        <p:spPr>
          <a:xfrm>
            <a:off x="1371600" y="1955800"/>
            <a:ext cx="9386873" cy="452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3B172-2904-AEA3-A9BE-27D7F0F7CF57}"/>
              </a:ext>
            </a:extLst>
          </p:cNvPr>
          <p:cNvPicPr>
            <a:picLocks noChangeAspect="1"/>
          </p:cNvPicPr>
          <p:nvPr/>
        </p:nvPicPr>
        <p:blipFill>
          <a:blip r:embed="rId2"/>
          <a:stretch>
            <a:fillRect/>
          </a:stretch>
        </p:blipFill>
        <p:spPr>
          <a:xfrm>
            <a:off x="2235200" y="76200"/>
            <a:ext cx="7467600" cy="6667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sz="1200"/>
          </a:p>
        </p:txBody>
      </p:sp>
      <p:pic>
        <p:nvPicPr>
          <p:cNvPr id="17" name="Picture 16">
            <a:extLst>
              <a:ext uri="{FF2B5EF4-FFF2-40B4-BE49-F238E27FC236}">
                <a16:creationId xmlns:a16="http://schemas.microsoft.com/office/drawing/2014/main" id="{E1A03487-F844-B61D-0300-185C5FA6ED7B}"/>
              </a:ext>
            </a:extLst>
          </p:cNvPr>
          <p:cNvPicPr>
            <a:picLocks noChangeAspect="1"/>
          </p:cNvPicPr>
          <p:nvPr/>
        </p:nvPicPr>
        <p:blipFill>
          <a:blip r:embed="rId3"/>
          <a:stretch>
            <a:fillRect/>
          </a:stretch>
        </p:blipFill>
        <p:spPr>
          <a:xfrm>
            <a:off x="355600" y="1447800"/>
            <a:ext cx="5029200" cy="4420571"/>
          </a:xfrm>
          <a:prstGeom prst="rect">
            <a:avLst/>
          </a:prstGeom>
        </p:spPr>
      </p:pic>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4"/>
          <a:stretch>
            <a:fillRect/>
          </a:stretch>
        </p:blipFill>
        <p:spPr>
          <a:xfrm>
            <a:off x="2387600" y="0"/>
            <a:ext cx="7640348" cy="129906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5791200" y="2209800"/>
            <a:ext cx="5791200" cy="1971694"/>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pPr>
            <a:r>
              <a:rPr lang="en-US" sz="5334" dirty="0">
                <a:latin typeface="Cambria" panose="02040503050406030204" pitchFamily="18" charset="0"/>
                <a:ea typeface="Cambria" panose="02040503050406030204" pitchFamily="18" charset="0"/>
              </a:rPr>
              <a:t>Ă</a:t>
            </a:r>
            <a:r>
              <a:rPr lang="vi-VN" sz="5334" dirty="0">
                <a:latin typeface="Cambria" panose="02040503050406030204" pitchFamily="18" charset="0"/>
                <a:ea typeface="Cambria" panose="02040503050406030204" pitchFamily="18" charset="0"/>
              </a:rPr>
              <a:t>n uống đủ lương đủ chất.</a:t>
            </a:r>
            <a:endParaRPr lang="en-US" sz="48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defTabSz="609630">
              <a:defRPr/>
            </a:pPr>
            <a:endParaRPr lang="en-US" sz="1200">
              <a:solidFill>
                <a:prstClr val="black"/>
              </a:solidFill>
              <a:latin typeface="Calibri"/>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2387600" y="0"/>
            <a:ext cx="7640348" cy="129906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5689600" y="2616200"/>
            <a:ext cx="5791200" cy="2455096"/>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4400" dirty="0">
                <a:solidFill>
                  <a:prstClr val="black"/>
                </a:solidFill>
                <a:latin typeface="Cambria" panose="02040503050406030204" pitchFamily="18" charset="0"/>
                <a:ea typeface="Cambria" panose="02040503050406030204" pitchFamily="18" charset="0"/>
              </a:rPr>
              <a:t>T</a:t>
            </a:r>
            <a:r>
              <a:rPr lang="vi-VN" sz="44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lang="en-US" sz="4000" dirty="0">
              <a:solidFill>
                <a:prstClr val="black"/>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43F4D7A6-4DA8-DBAB-D934-1971A81E1F75}"/>
              </a:ext>
            </a:extLst>
          </p:cNvPr>
          <p:cNvPicPr>
            <a:picLocks noChangeAspect="1"/>
          </p:cNvPicPr>
          <p:nvPr/>
        </p:nvPicPr>
        <p:blipFill>
          <a:blip r:embed="rId4"/>
          <a:stretch>
            <a:fillRect/>
          </a:stretch>
        </p:blipFill>
        <p:spPr>
          <a:xfrm>
            <a:off x="660400" y="1854200"/>
            <a:ext cx="4216400" cy="4258250"/>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946</Words>
  <Application>Microsoft Office PowerPoint</Application>
  <PresentationFormat>Widescreen</PresentationFormat>
  <Paragraphs>61</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10</dc:creator>
  <cp:lastModifiedBy>Windows 10</cp:lastModifiedBy>
  <cp:revision>1</cp:revision>
  <dcterms:created xsi:type="dcterms:W3CDTF">2025-03-20T05:16:44Z</dcterms:created>
  <dcterms:modified xsi:type="dcterms:W3CDTF">2025-03-20T05:29:17Z</dcterms:modified>
</cp:coreProperties>
</file>