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21" r:id="rId2"/>
    <p:sldId id="294" r:id="rId3"/>
    <p:sldId id="273" r:id="rId4"/>
    <p:sldId id="295" r:id="rId5"/>
    <p:sldId id="297" r:id="rId6"/>
    <p:sldId id="298" r:id="rId7"/>
    <p:sldId id="300" r:id="rId8"/>
    <p:sldId id="301" r:id="rId9"/>
    <p:sldId id="302" r:id="rId10"/>
    <p:sldId id="303" r:id="rId11"/>
    <p:sldId id="304" r:id="rId12"/>
    <p:sldId id="305" r:id="rId13"/>
    <p:sldId id="306" r:id="rId14"/>
    <p:sldId id="307" r:id="rId15"/>
    <p:sldId id="308" r:id="rId16"/>
    <p:sldId id="309" r:id="rId17"/>
    <p:sldId id="310" r:id="rId18"/>
    <p:sldId id="311" r:id="rId19"/>
    <p:sldId id="312" r:id="rId20"/>
    <p:sldId id="299" r:id="rId21"/>
    <p:sldId id="313" r:id="rId22"/>
    <p:sldId id="314" r:id="rId23"/>
    <p:sldId id="315" r:id="rId24"/>
    <p:sldId id="296" r:id="rId25"/>
    <p:sldId id="317" r:id="rId26"/>
    <p:sldId id="318" r:id="rId27"/>
    <p:sldId id="319" r:id="rId28"/>
    <p:sldId id="320"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22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8DE01B-0950-4977-B8F3-0A4B4B1E5B2A}"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AE497-1BE1-4E80-B581-E314F525467B}" type="slidenum">
              <a:rPr lang="en-US" smtClean="0"/>
              <a:t>‹#›</a:t>
            </a:fld>
            <a:endParaRPr lang="en-US"/>
          </a:p>
        </p:txBody>
      </p:sp>
    </p:spTree>
    <p:extLst>
      <p:ext uri="{BB962C8B-B14F-4D97-AF65-F5344CB8AC3E}">
        <p14:creationId xmlns:p14="http://schemas.microsoft.com/office/powerpoint/2010/main" val="1195286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649B6902-1520-A4FA-2C51-A6D4D65F66B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26857"/>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7B147B38-92D7-CF84-C3E8-FA29AFD34BAC}"/>
              </a:ext>
            </a:extLst>
          </p:cNvPr>
          <p:cNvGrpSpPr/>
          <p:nvPr/>
        </p:nvGrpSpPr>
        <p:grpSpPr>
          <a:xfrm>
            <a:off x="12605877" y="699388"/>
            <a:ext cx="1790596" cy="1527214"/>
            <a:chOff x="0" y="0"/>
            <a:chExt cx="2387461" cy="2036285"/>
          </a:xfrm>
        </p:grpSpPr>
        <p:sp>
          <p:nvSpPr>
            <p:cNvPr id="3" name="Freeform 11">
              <a:extLst>
                <a:ext uri="{FF2B5EF4-FFF2-40B4-BE49-F238E27FC236}">
                  <a16:creationId xmlns:a16="http://schemas.microsoft.com/office/drawing/2014/main" id="{78814806-1A8F-255B-C8AA-C08429EEA990}"/>
                </a:ext>
              </a:extLst>
            </p:cNvPr>
            <p:cNvSpPr/>
            <p:nvPr/>
          </p:nvSpPr>
          <p:spPr>
            <a:xfrm>
              <a:off x="0" y="0"/>
              <a:ext cx="2387461" cy="1783615"/>
            </a:xfrm>
            <a:custGeom>
              <a:avLst/>
              <a:gdLst/>
              <a:ahLst/>
              <a:cxnLst/>
              <a:rect l="l" t="t" r="r" b="b"/>
              <a:pathLst>
                <a:path w="2387461" h="1783615">
                  <a:moveTo>
                    <a:pt x="0" y="0"/>
                  </a:moveTo>
                  <a:lnTo>
                    <a:pt x="2387461" y="0"/>
                  </a:lnTo>
                  <a:lnTo>
                    <a:pt x="2387461" y="1783615"/>
                  </a:lnTo>
                  <a:lnTo>
                    <a:pt x="0" y="17836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12">
              <a:extLst>
                <a:ext uri="{FF2B5EF4-FFF2-40B4-BE49-F238E27FC236}">
                  <a16:creationId xmlns:a16="http://schemas.microsoft.com/office/drawing/2014/main" id="{5A6B0FF4-2BA7-05C0-6283-4CD51D092B32}"/>
                </a:ext>
              </a:extLst>
            </p:cNvPr>
            <p:cNvSpPr/>
            <p:nvPr/>
          </p:nvSpPr>
          <p:spPr>
            <a:xfrm>
              <a:off x="564548" y="685233"/>
              <a:ext cx="296403" cy="236777"/>
            </a:xfrm>
            <a:custGeom>
              <a:avLst/>
              <a:gdLst/>
              <a:ahLst/>
              <a:cxnLst/>
              <a:rect l="l" t="t" r="r" b="b"/>
              <a:pathLst>
                <a:path w="296403" h="236777">
                  <a:moveTo>
                    <a:pt x="0" y="0"/>
                  </a:moveTo>
                  <a:lnTo>
                    <a:pt x="296404" y="0"/>
                  </a:lnTo>
                  <a:lnTo>
                    <a:pt x="296404" y="236777"/>
                  </a:lnTo>
                  <a:lnTo>
                    <a:pt x="0" y="2367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13">
              <a:extLst>
                <a:ext uri="{FF2B5EF4-FFF2-40B4-BE49-F238E27FC236}">
                  <a16:creationId xmlns:a16="http://schemas.microsoft.com/office/drawing/2014/main" id="{9D641741-25AD-7B7F-FF30-EF3A661FD5F6}"/>
                </a:ext>
              </a:extLst>
            </p:cNvPr>
            <p:cNvSpPr/>
            <p:nvPr/>
          </p:nvSpPr>
          <p:spPr>
            <a:xfrm rot="5678905">
              <a:off x="857532" y="823144"/>
              <a:ext cx="378420" cy="537807"/>
            </a:xfrm>
            <a:custGeom>
              <a:avLst/>
              <a:gdLst/>
              <a:ahLst/>
              <a:cxnLst/>
              <a:rect l="l" t="t" r="r" b="b"/>
              <a:pathLst>
                <a:path w="378420" h="537807">
                  <a:moveTo>
                    <a:pt x="0" y="0"/>
                  </a:moveTo>
                  <a:lnTo>
                    <a:pt x="378420" y="0"/>
                  </a:lnTo>
                  <a:lnTo>
                    <a:pt x="378420" y="537806"/>
                  </a:lnTo>
                  <a:lnTo>
                    <a:pt x="0" y="5378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14">
              <a:extLst>
                <a:ext uri="{FF2B5EF4-FFF2-40B4-BE49-F238E27FC236}">
                  <a16:creationId xmlns:a16="http://schemas.microsoft.com/office/drawing/2014/main" id="{8B473CC8-0BB2-7C0A-DAD8-63BC6F972C82}"/>
                </a:ext>
              </a:extLst>
            </p:cNvPr>
            <p:cNvSpPr/>
            <p:nvPr/>
          </p:nvSpPr>
          <p:spPr>
            <a:xfrm rot="4452390">
              <a:off x="1122465" y="380874"/>
              <a:ext cx="797400" cy="585727"/>
            </a:xfrm>
            <a:custGeom>
              <a:avLst/>
              <a:gdLst/>
              <a:ahLst/>
              <a:cxnLst/>
              <a:rect l="l" t="t" r="r" b="b"/>
              <a:pathLst>
                <a:path w="797400" h="585727">
                  <a:moveTo>
                    <a:pt x="0" y="0"/>
                  </a:moveTo>
                  <a:lnTo>
                    <a:pt x="797401" y="0"/>
                  </a:lnTo>
                  <a:lnTo>
                    <a:pt x="797401" y="585727"/>
                  </a:lnTo>
                  <a:lnTo>
                    <a:pt x="0" y="5857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15">
              <a:extLst>
                <a:ext uri="{FF2B5EF4-FFF2-40B4-BE49-F238E27FC236}">
                  <a16:creationId xmlns:a16="http://schemas.microsoft.com/office/drawing/2014/main" id="{1A72BF05-BBD0-2DF5-E894-589EBB4A11E0}"/>
                </a:ext>
              </a:extLst>
            </p:cNvPr>
            <p:cNvSpPr/>
            <p:nvPr/>
          </p:nvSpPr>
          <p:spPr>
            <a:xfrm flipH="1">
              <a:off x="1273235" y="1295101"/>
              <a:ext cx="951681" cy="741184"/>
            </a:xfrm>
            <a:custGeom>
              <a:avLst/>
              <a:gdLst/>
              <a:ahLst/>
              <a:cxnLst/>
              <a:rect l="l" t="t" r="r" b="b"/>
              <a:pathLst>
                <a:path w="951681" h="741184">
                  <a:moveTo>
                    <a:pt x="951681" y="0"/>
                  </a:moveTo>
                  <a:lnTo>
                    <a:pt x="0" y="0"/>
                  </a:lnTo>
                  <a:lnTo>
                    <a:pt x="0" y="741184"/>
                  </a:lnTo>
                  <a:lnTo>
                    <a:pt x="951681" y="741184"/>
                  </a:lnTo>
                  <a:lnTo>
                    <a:pt x="95168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17">
            <a:extLst>
              <a:ext uri="{FF2B5EF4-FFF2-40B4-BE49-F238E27FC236}">
                <a16:creationId xmlns:a16="http://schemas.microsoft.com/office/drawing/2014/main" id="{59E3DF0C-9469-EFBB-EC99-D079C201E7E1}"/>
              </a:ext>
            </a:extLst>
          </p:cNvPr>
          <p:cNvSpPr/>
          <p:nvPr/>
        </p:nvSpPr>
        <p:spPr>
          <a:xfrm>
            <a:off x="1448622" y="1075778"/>
            <a:ext cx="2855194" cy="1809479"/>
          </a:xfrm>
          <a:custGeom>
            <a:avLst/>
            <a:gdLst/>
            <a:ahLst/>
            <a:cxnLst/>
            <a:rect l="l" t="t" r="r" b="b"/>
            <a:pathLst>
              <a:path w="2855194" h="1809479">
                <a:moveTo>
                  <a:pt x="0" y="0"/>
                </a:moveTo>
                <a:lnTo>
                  <a:pt x="2855194" y="0"/>
                </a:lnTo>
                <a:lnTo>
                  <a:pt x="2855194" y="1809479"/>
                </a:lnTo>
                <a:lnTo>
                  <a:pt x="0" y="18094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8">
            <a:extLst>
              <a:ext uri="{FF2B5EF4-FFF2-40B4-BE49-F238E27FC236}">
                <a16:creationId xmlns:a16="http://schemas.microsoft.com/office/drawing/2014/main" id="{4BE111D1-6B4B-CEC4-E1E5-A085A9B6F6EE}"/>
              </a:ext>
            </a:extLst>
          </p:cNvPr>
          <p:cNvSpPr/>
          <p:nvPr/>
        </p:nvSpPr>
        <p:spPr>
          <a:xfrm>
            <a:off x="13501174" y="5872844"/>
            <a:ext cx="2829920" cy="2532778"/>
          </a:xfrm>
          <a:custGeom>
            <a:avLst/>
            <a:gdLst/>
            <a:ahLst/>
            <a:cxnLst/>
            <a:rect l="l" t="t" r="r" b="b"/>
            <a:pathLst>
              <a:path w="2829920" h="2532778">
                <a:moveTo>
                  <a:pt x="0" y="0"/>
                </a:moveTo>
                <a:lnTo>
                  <a:pt x="2829920" y="0"/>
                </a:lnTo>
                <a:lnTo>
                  <a:pt x="2829920" y="2532779"/>
                </a:lnTo>
                <a:lnTo>
                  <a:pt x="0" y="25327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CD98301D-3DA4-8A3A-0AA5-45DFAB80D7ED}"/>
              </a:ext>
            </a:extLst>
          </p:cNvPr>
          <p:cNvPicPr>
            <a:picLocks noChangeAspect="1"/>
          </p:cNvPicPr>
          <p:nvPr/>
        </p:nvPicPr>
        <p:blipFill>
          <a:blip r:embed="rId16"/>
          <a:stretch>
            <a:fillRect/>
          </a:stretch>
        </p:blipFill>
        <p:spPr>
          <a:xfrm>
            <a:off x="3429000" y="3390900"/>
            <a:ext cx="11997968" cy="3359187"/>
          </a:xfrm>
          <a:prstGeom prst="rect">
            <a:avLst/>
          </a:prstGeom>
        </p:spPr>
      </p:pic>
      <p:pic>
        <p:nvPicPr>
          <p:cNvPr id="11" name="Picture 10">
            <a:extLst>
              <a:ext uri="{FF2B5EF4-FFF2-40B4-BE49-F238E27FC236}">
                <a16:creationId xmlns:a16="http://schemas.microsoft.com/office/drawing/2014/main" id="{41FB5F0F-8270-2DCF-62F4-7CACDBFD37AA}"/>
              </a:ext>
            </a:extLst>
          </p:cNvPr>
          <p:cNvPicPr>
            <a:picLocks noChangeAspect="1"/>
          </p:cNvPicPr>
          <p:nvPr/>
        </p:nvPicPr>
        <p:blipFill>
          <a:blip r:embed="rId17"/>
          <a:stretch>
            <a:fillRect/>
          </a:stretch>
        </p:blipFill>
        <p:spPr>
          <a:xfrm>
            <a:off x="6705600" y="723900"/>
            <a:ext cx="4285859" cy="2139881"/>
          </a:xfrm>
          <a:prstGeom prst="rect">
            <a:avLst/>
          </a:prstGeom>
        </p:spPr>
      </p:pic>
    </p:spTree>
    <p:extLst>
      <p:ext uri="{BB962C8B-B14F-4D97-AF65-F5344CB8AC3E}">
        <p14:creationId xmlns:p14="http://schemas.microsoft.com/office/powerpoint/2010/main" val="10455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A3348688-2E6F-37B3-472B-C2B093A7D503}"/>
              </a:ext>
            </a:extLst>
          </p:cNvPr>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10">
            <a:extLst>
              <a:ext uri="{FF2B5EF4-FFF2-40B4-BE49-F238E27FC236}">
                <a16:creationId xmlns:a16="http://schemas.microsoft.com/office/drawing/2014/main" id="{4BE3BF48-EA15-3819-0144-629F64A08656}"/>
              </a:ext>
            </a:extLst>
          </p:cNvPr>
          <p:cNvSpPr txBox="1"/>
          <p:nvPr/>
        </p:nvSpPr>
        <p:spPr>
          <a:xfrm>
            <a:off x="6477000" y="1333500"/>
            <a:ext cx="66294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Vi khuẩn lactic hoạt động tốt ở mức nhiệt độ bao nhiêu?</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grpSp>
        <p:nvGrpSpPr>
          <p:cNvPr id="4" name="Group 2">
            <a:extLst>
              <a:ext uri="{FF2B5EF4-FFF2-40B4-BE49-F238E27FC236}">
                <a16:creationId xmlns:a16="http://schemas.microsoft.com/office/drawing/2014/main" id="{CE00E955-C0E3-6A53-C319-DBCFE31CCA18}"/>
              </a:ext>
            </a:extLst>
          </p:cNvPr>
          <p:cNvGrpSpPr/>
          <p:nvPr/>
        </p:nvGrpSpPr>
        <p:grpSpPr>
          <a:xfrm>
            <a:off x="1371600" y="6362700"/>
            <a:ext cx="10134600" cy="3088228"/>
            <a:chOff x="0" y="0"/>
            <a:chExt cx="1098500" cy="406400"/>
          </a:xfrm>
        </p:grpSpPr>
        <p:sp>
          <p:nvSpPr>
            <p:cNvPr id="5" name="Freeform 3">
              <a:extLst>
                <a:ext uri="{FF2B5EF4-FFF2-40B4-BE49-F238E27FC236}">
                  <a16:creationId xmlns:a16="http://schemas.microsoft.com/office/drawing/2014/main" id="{9C54F460-711C-2183-0021-054983F697C1}"/>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6" name="TextBox 4">
              <a:extLst>
                <a:ext uri="{FF2B5EF4-FFF2-40B4-BE49-F238E27FC236}">
                  <a16:creationId xmlns:a16="http://schemas.microsoft.com/office/drawing/2014/main" id="{7F3D40C0-5882-13C4-7ADF-A6CC407C50B7}"/>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Hoạt động tốt ở nhiệt độ 30 </a:t>
              </a:r>
              <a:r>
                <a:rPr lang="en-US" sz="8000" b="0" i="0" dirty="0">
                  <a:solidFill>
                    <a:srgbClr val="FF0000"/>
                  </a:solidFill>
                  <a:effectLst/>
                  <a:latin typeface="Arial" panose="020B0604020202020204" pitchFamily="34" charset="0"/>
                </a:rPr>
                <a:t>℃</a:t>
              </a: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 50</a:t>
              </a:r>
              <a:r>
                <a:rPr lang="en-US" sz="8000" b="0" i="0" dirty="0">
                  <a:solidFill>
                    <a:srgbClr val="FF0000"/>
                  </a:solidFill>
                  <a:effectLst/>
                  <a:latin typeface="Arial" panose="020B0604020202020204" pitchFamily="34" charset="0"/>
                </a:rPr>
                <a:t>℃</a:t>
              </a: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54737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9799D936-4EC1-A385-342F-B05EDB00799B}"/>
              </a:ext>
            </a:extLst>
          </p:cNvPr>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10">
            <a:extLst>
              <a:ext uri="{FF2B5EF4-FFF2-40B4-BE49-F238E27FC236}">
                <a16:creationId xmlns:a16="http://schemas.microsoft.com/office/drawing/2014/main" id="{589412CE-4F82-0B8F-93E1-0D970916D9C2}"/>
              </a:ext>
            </a:extLst>
          </p:cNvPr>
          <p:cNvSpPr txBox="1"/>
          <p:nvPr/>
        </p:nvSpPr>
        <p:spPr>
          <a:xfrm>
            <a:off x="6477000" y="13335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Các món ăn được chế biến theo cách này có mùi vị như thế nào?</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grpSp>
        <p:nvGrpSpPr>
          <p:cNvPr id="4" name="Group 2">
            <a:extLst>
              <a:ext uri="{FF2B5EF4-FFF2-40B4-BE49-F238E27FC236}">
                <a16:creationId xmlns:a16="http://schemas.microsoft.com/office/drawing/2014/main" id="{33ECEE4F-755C-3B26-4C31-D5898D9862C7}"/>
              </a:ext>
            </a:extLst>
          </p:cNvPr>
          <p:cNvGrpSpPr/>
          <p:nvPr/>
        </p:nvGrpSpPr>
        <p:grpSpPr>
          <a:xfrm>
            <a:off x="685800" y="5829300"/>
            <a:ext cx="10820400" cy="3621628"/>
            <a:chOff x="0" y="0"/>
            <a:chExt cx="1098500" cy="406400"/>
          </a:xfrm>
        </p:grpSpPr>
        <p:sp>
          <p:nvSpPr>
            <p:cNvPr id="5" name="Freeform 3">
              <a:extLst>
                <a:ext uri="{FF2B5EF4-FFF2-40B4-BE49-F238E27FC236}">
                  <a16:creationId xmlns:a16="http://schemas.microsoft.com/office/drawing/2014/main" id="{92662043-D487-349D-601A-FCE419DA4CF9}"/>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6" name="TextBox 4">
              <a:extLst>
                <a:ext uri="{FF2B5EF4-FFF2-40B4-BE49-F238E27FC236}">
                  <a16:creationId xmlns:a16="http://schemas.microsoft.com/office/drawing/2014/main" id="{24BD6892-FDAA-ECC2-5D5A-DD3A8BF16814}"/>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Tạo nên các món ăn có vị chua nhẹ, ngon miệng, giúp hỗ trợ tiêu hoá cho con người</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9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57126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A75BDF7E-3ADA-B3F5-40E8-9574C19B549E}"/>
              </a:ext>
            </a:extLst>
          </p:cNvPr>
          <p:cNvSpPr txBox="1"/>
          <p:nvPr/>
        </p:nvSpPr>
        <p:spPr>
          <a:xfrm>
            <a:off x="1447800" y="3086100"/>
            <a:ext cx="11734800" cy="3323987"/>
          </a:xfrm>
          <a:prstGeom prst="rect">
            <a:avLst/>
          </a:prstGeom>
        </p:spPr>
        <p:txBody>
          <a:bodyPr wrap="square" lIns="0" tIns="0" rIns="0" bIns="0" rtlCol="0" anchor="t">
            <a:spAutoFit/>
          </a:bodyPr>
          <a:lstStyle/>
          <a:p>
            <a:pPr marL="364331" lvl="1" algn="ctr"/>
            <a:r>
              <a:rPr lang="en-US" sz="7200" dirty="0">
                <a:solidFill>
                  <a:srgbClr val="000000"/>
                </a:solidFill>
                <a:latin typeface="Cambria" panose="02040503050406030204" pitchFamily="18" charset="0"/>
                <a:ea typeface="Cambria" panose="02040503050406030204" pitchFamily="18" charset="0"/>
                <a:cs typeface="Cabin"/>
                <a:sym typeface="Cabin"/>
              </a:rPr>
              <a:t>G</a:t>
            </a:r>
            <a:r>
              <a:rPr lang="vi-VN" sz="7200" dirty="0">
                <a:solidFill>
                  <a:srgbClr val="000000"/>
                </a:solidFill>
                <a:latin typeface="Cambria" panose="02040503050406030204" pitchFamily="18" charset="0"/>
                <a:ea typeface="Cambria" panose="02040503050406030204" pitchFamily="18" charset="0"/>
                <a:cs typeface="Cabin"/>
                <a:sym typeface="Cabin"/>
              </a:rPr>
              <a:t>hi ý kiến vào phiếu thảo luận nhóm, xây dựng sơ đồ về vi khuẩn lactic.</a:t>
            </a:r>
            <a:endParaRPr lang="en-US" sz="7200" dirty="0">
              <a:solidFill>
                <a:srgbClr val="000000"/>
              </a:solidFill>
              <a:latin typeface="Cambria" panose="02040503050406030204" pitchFamily="18" charset="0"/>
              <a:ea typeface="Cambria" panose="02040503050406030204" pitchFamily="18" charset="0"/>
              <a:cs typeface="Cabin"/>
              <a:sym typeface="Cabin"/>
            </a:endParaRPr>
          </a:p>
        </p:txBody>
      </p:sp>
      <p:pic>
        <p:nvPicPr>
          <p:cNvPr id="3" name="Picture 2">
            <a:extLst>
              <a:ext uri="{FF2B5EF4-FFF2-40B4-BE49-F238E27FC236}">
                <a16:creationId xmlns:a16="http://schemas.microsoft.com/office/drawing/2014/main" id="{8640B099-4C70-1147-6DFD-131F51A5E157}"/>
              </a:ext>
            </a:extLst>
          </p:cNvPr>
          <p:cNvPicPr>
            <a:picLocks noChangeAspect="1"/>
          </p:cNvPicPr>
          <p:nvPr/>
        </p:nvPicPr>
        <p:blipFill>
          <a:blip r:embed="rId2"/>
          <a:stretch>
            <a:fillRect/>
          </a:stretch>
        </p:blipFill>
        <p:spPr>
          <a:xfrm>
            <a:off x="10847635" y="5905501"/>
            <a:ext cx="6124109" cy="4419600"/>
          </a:xfrm>
          <a:prstGeom prst="rect">
            <a:avLst/>
          </a:prstGeom>
        </p:spPr>
      </p:pic>
    </p:spTree>
    <p:extLst>
      <p:ext uri="{BB962C8B-B14F-4D97-AF65-F5344CB8AC3E}">
        <p14:creationId xmlns:p14="http://schemas.microsoft.com/office/powerpoint/2010/main" val="110282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A0FE211-4EA1-8C2F-5404-EFB792EA5BC2}"/>
              </a:ext>
            </a:extLst>
          </p:cNvPr>
          <p:cNvSpPr/>
          <p:nvPr/>
        </p:nvSpPr>
        <p:spPr>
          <a:xfrm>
            <a:off x="6934200" y="3695700"/>
            <a:ext cx="4114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0000"/>
                </a:solidFill>
              </a:rPr>
              <a:t>Vi </a:t>
            </a:r>
            <a:r>
              <a:rPr lang="en-US" sz="5400" dirty="0" err="1">
                <a:solidFill>
                  <a:srgbClr val="FF0000"/>
                </a:solidFill>
              </a:rPr>
              <a:t>khuẩn</a:t>
            </a:r>
            <a:r>
              <a:rPr lang="en-US" sz="5400" dirty="0">
                <a:solidFill>
                  <a:srgbClr val="FF0000"/>
                </a:solidFill>
              </a:rPr>
              <a:t> lactic</a:t>
            </a:r>
          </a:p>
        </p:txBody>
      </p:sp>
      <p:sp>
        <p:nvSpPr>
          <p:cNvPr id="3" name="Arrow: Up 2">
            <a:extLst>
              <a:ext uri="{FF2B5EF4-FFF2-40B4-BE49-F238E27FC236}">
                <a16:creationId xmlns:a16="http://schemas.microsoft.com/office/drawing/2014/main" id="{EB6A9985-0FE1-710C-DFB9-EC25202E59DA}"/>
              </a:ext>
            </a:extLst>
          </p:cNvPr>
          <p:cNvSpPr/>
          <p:nvPr/>
        </p:nvSpPr>
        <p:spPr>
          <a:xfrm>
            <a:off x="8534400" y="2857500"/>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E683B71-03C7-7C5A-6C9F-51B139299F32}"/>
              </a:ext>
            </a:extLst>
          </p:cNvPr>
          <p:cNvSpPr/>
          <p:nvPr/>
        </p:nvSpPr>
        <p:spPr>
          <a:xfrm>
            <a:off x="6934200" y="647700"/>
            <a:ext cx="4114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rPr>
              <a:t>Có</a:t>
            </a:r>
            <a:r>
              <a:rPr lang="en-US" sz="3600" dirty="0">
                <a:solidFill>
                  <a:srgbClr val="FF0000"/>
                </a:solidFill>
              </a:rPr>
              <a:t> </a:t>
            </a:r>
            <a:r>
              <a:rPr lang="en-US" sz="3600" dirty="0" err="1">
                <a:solidFill>
                  <a:srgbClr val="FF0000"/>
                </a:solidFill>
              </a:rPr>
              <a:t>sẵn</a:t>
            </a:r>
            <a:r>
              <a:rPr lang="en-US" sz="3600" dirty="0">
                <a:solidFill>
                  <a:srgbClr val="FF0000"/>
                </a:solidFill>
              </a:rPr>
              <a:t> </a:t>
            </a:r>
            <a:r>
              <a:rPr lang="en-US" sz="3600" dirty="0" err="1">
                <a:solidFill>
                  <a:srgbClr val="FF0000"/>
                </a:solidFill>
              </a:rPr>
              <a:t>trong</a:t>
            </a:r>
            <a:r>
              <a:rPr lang="en-US" sz="3600" dirty="0">
                <a:solidFill>
                  <a:srgbClr val="FF0000"/>
                </a:solidFill>
              </a:rPr>
              <a:t> </a:t>
            </a:r>
            <a:r>
              <a:rPr lang="en-US" sz="3600" dirty="0" err="1">
                <a:solidFill>
                  <a:srgbClr val="FF0000"/>
                </a:solidFill>
              </a:rPr>
              <a:t>tự</a:t>
            </a:r>
            <a:r>
              <a:rPr lang="en-US" sz="3600" dirty="0">
                <a:solidFill>
                  <a:srgbClr val="FF0000"/>
                </a:solidFill>
              </a:rPr>
              <a:t> </a:t>
            </a:r>
            <a:r>
              <a:rPr lang="en-US" sz="3600" dirty="0" err="1">
                <a:solidFill>
                  <a:srgbClr val="FF0000"/>
                </a:solidFill>
              </a:rPr>
              <a:t>nhiên</a:t>
            </a:r>
            <a:r>
              <a:rPr lang="en-US" sz="3600" dirty="0">
                <a:solidFill>
                  <a:srgbClr val="FF0000"/>
                </a:solidFill>
              </a:rPr>
              <a:t>, </a:t>
            </a:r>
            <a:r>
              <a:rPr lang="en-US" sz="3600" dirty="0" err="1">
                <a:solidFill>
                  <a:srgbClr val="FF0000"/>
                </a:solidFill>
              </a:rPr>
              <a:t>thức</a:t>
            </a:r>
            <a:r>
              <a:rPr lang="en-US" sz="3600" dirty="0">
                <a:solidFill>
                  <a:srgbClr val="FF0000"/>
                </a:solidFill>
              </a:rPr>
              <a:t> </a:t>
            </a:r>
            <a:r>
              <a:rPr lang="en-US" sz="3600" dirty="0" err="1">
                <a:solidFill>
                  <a:srgbClr val="FF0000"/>
                </a:solidFill>
              </a:rPr>
              <a:t>ăn</a:t>
            </a:r>
            <a:r>
              <a:rPr lang="en-US" sz="3600" dirty="0">
                <a:solidFill>
                  <a:srgbClr val="FF0000"/>
                </a:solidFill>
              </a:rPr>
              <a:t> </a:t>
            </a:r>
            <a:r>
              <a:rPr lang="en-US" sz="3600" dirty="0" err="1">
                <a:solidFill>
                  <a:srgbClr val="FF0000"/>
                </a:solidFill>
              </a:rPr>
              <a:t>là</a:t>
            </a:r>
            <a:r>
              <a:rPr lang="en-US" sz="3600" dirty="0">
                <a:solidFill>
                  <a:srgbClr val="FF0000"/>
                </a:solidFill>
              </a:rPr>
              <a:t> </a:t>
            </a:r>
            <a:r>
              <a:rPr lang="en-US" sz="3600" dirty="0" err="1">
                <a:solidFill>
                  <a:srgbClr val="FF0000"/>
                </a:solidFill>
              </a:rPr>
              <a:t>đường</a:t>
            </a:r>
            <a:r>
              <a:rPr lang="en-US" sz="3600" dirty="0">
                <a:solidFill>
                  <a:srgbClr val="FF0000"/>
                </a:solidFill>
              </a:rPr>
              <a:t> </a:t>
            </a:r>
          </a:p>
        </p:txBody>
      </p:sp>
      <p:sp>
        <p:nvSpPr>
          <p:cNvPr id="5" name="Arrow: Up 4">
            <a:extLst>
              <a:ext uri="{FF2B5EF4-FFF2-40B4-BE49-F238E27FC236}">
                <a16:creationId xmlns:a16="http://schemas.microsoft.com/office/drawing/2014/main" id="{300A6435-3870-6C8F-C888-A6448452BE03}"/>
              </a:ext>
            </a:extLst>
          </p:cNvPr>
          <p:cNvSpPr/>
          <p:nvPr/>
        </p:nvSpPr>
        <p:spPr>
          <a:xfrm rot="5400000">
            <a:off x="11163300" y="4343400"/>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AF87BC7-5951-0407-65CB-C53C92436F6C}"/>
              </a:ext>
            </a:extLst>
          </p:cNvPr>
          <p:cNvSpPr/>
          <p:nvPr/>
        </p:nvSpPr>
        <p:spPr>
          <a:xfrm>
            <a:off x="12268200" y="3314700"/>
            <a:ext cx="4495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rPr>
              <a:t>Làm</a:t>
            </a:r>
            <a:r>
              <a:rPr lang="en-US" sz="3600" dirty="0">
                <a:solidFill>
                  <a:srgbClr val="FF0000"/>
                </a:solidFill>
              </a:rPr>
              <a:t> </a:t>
            </a:r>
            <a:r>
              <a:rPr lang="en-US" sz="3600" dirty="0" err="1">
                <a:solidFill>
                  <a:srgbClr val="FF0000"/>
                </a:solidFill>
              </a:rPr>
              <a:t>tăng</a:t>
            </a:r>
            <a:r>
              <a:rPr lang="en-US" sz="3600" dirty="0">
                <a:solidFill>
                  <a:srgbClr val="FF0000"/>
                </a:solidFill>
              </a:rPr>
              <a:t> </a:t>
            </a:r>
            <a:r>
              <a:rPr lang="en-US" sz="3600" dirty="0" err="1">
                <a:solidFill>
                  <a:srgbClr val="FF0000"/>
                </a:solidFill>
              </a:rPr>
              <a:t>giá</a:t>
            </a:r>
            <a:r>
              <a:rPr lang="en-US" sz="3600" dirty="0">
                <a:solidFill>
                  <a:srgbClr val="FF0000"/>
                </a:solidFill>
              </a:rPr>
              <a:t> </a:t>
            </a:r>
            <a:r>
              <a:rPr lang="en-US" sz="3600" dirty="0" err="1">
                <a:solidFill>
                  <a:srgbClr val="FF0000"/>
                </a:solidFill>
              </a:rPr>
              <a:t>trị</a:t>
            </a:r>
            <a:r>
              <a:rPr lang="en-US" sz="3600" dirty="0">
                <a:solidFill>
                  <a:srgbClr val="FF0000"/>
                </a:solidFill>
              </a:rPr>
              <a:t> </a:t>
            </a:r>
            <a:r>
              <a:rPr lang="en-US" sz="3600" dirty="0" err="1">
                <a:solidFill>
                  <a:srgbClr val="FF0000"/>
                </a:solidFill>
              </a:rPr>
              <a:t>dinh</a:t>
            </a:r>
            <a:r>
              <a:rPr lang="en-US" sz="3600" dirty="0">
                <a:solidFill>
                  <a:srgbClr val="FF0000"/>
                </a:solidFill>
              </a:rPr>
              <a:t> </a:t>
            </a:r>
            <a:r>
              <a:rPr lang="en-US" sz="3600" dirty="0" err="1">
                <a:solidFill>
                  <a:srgbClr val="FF0000"/>
                </a:solidFill>
              </a:rPr>
              <a:t>dưỡng</a:t>
            </a:r>
            <a:r>
              <a:rPr lang="en-US" sz="3600" dirty="0">
                <a:solidFill>
                  <a:srgbClr val="FF0000"/>
                </a:solidFill>
              </a:rPr>
              <a:t> </a:t>
            </a:r>
            <a:r>
              <a:rPr lang="en-US" sz="3600" dirty="0" err="1">
                <a:solidFill>
                  <a:srgbClr val="FF0000"/>
                </a:solidFill>
              </a:rPr>
              <a:t>của</a:t>
            </a:r>
            <a:r>
              <a:rPr lang="en-US" sz="3600" dirty="0">
                <a:solidFill>
                  <a:srgbClr val="FF0000"/>
                </a:solidFill>
              </a:rPr>
              <a:t> </a:t>
            </a:r>
            <a:r>
              <a:rPr lang="en-US" sz="3600" dirty="0" err="1">
                <a:solidFill>
                  <a:srgbClr val="FF0000"/>
                </a:solidFill>
              </a:rPr>
              <a:t>thực</a:t>
            </a:r>
            <a:r>
              <a:rPr lang="en-US" sz="3600" dirty="0">
                <a:solidFill>
                  <a:srgbClr val="FF0000"/>
                </a:solidFill>
              </a:rPr>
              <a:t> </a:t>
            </a:r>
            <a:r>
              <a:rPr lang="en-US" sz="3600" dirty="0" err="1">
                <a:solidFill>
                  <a:srgbClr val="FF0000"/>
                </a:solidFill>
              </a:rPr>
              <a:t>phẩm</a:t>
            </a:r>
            <a:endParaRPr lang="en-US" sz="3600" dirty="0">
              <a:solidFill>
                <a:srgbClr val="FF0000"/>
              </a:solidFill>
            </a:endParaRPr>
          </a:p>
        </p:txBody>
      </p:sp>
      <p:sp>
        <p:nvSpPr>
          <p:cNvPr id="7" name="Arrow: Up 6">
            <a:extLst>
              <a:ext uri="{FF2B5EF4-FFF2-40B4-BE49-F238E27FC236}">
                <a16:creationId xmlns:a16="http://schemas.microsoft.com/office/drawing/2014/main" id="{B2724627-B0EF-40CD-E2CF-231B7A235155}"/>
              </a:ext>
            </a:extLst>
          </p:cNvPr>
          <p:cNvSpPr/>
          <p:nvPr/>
        </p:nvSpPr>
        <p:spPr>
          <a:xfrm rot="10800000">
            <a:off x="8458200" y="6210300"/>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E54E464-CB27-5DFC-10F4-9A0BF778AC77}"/>
              </a:ext>
            </a:extLst>
          </p:cNvPr>
          <p:cNvSpPr/>
          <p:nvPr/>
        </p:nvSpPr>
        <p:spPr>
          <a:xfrm>
            <a:off x="6705600" y="7124700"/>
            <a:ext cx="4495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rPr>
              <a:t>Làm</a:t>
            </a:r>
            <a:r>
              <a:rPr lang="en-US" sz="3600" dirty="0">
                <a:solidFill>
                  <a:srgbClr val="FF0000"/>
                </a:solidFill>
              </a:rPr>
              <a:t> </a:t>
            </a:r>
            <a:r>
              <a:rPr lang="en-US" sz="3600" dirty="0" err="1">
                <a:solidFill>
                  <a:srgbClr val="FF0000"/>
                </a:solidFill>
              </a:rPr>
              <a:t>thực</a:t>
            </a:r>
            <a:r>
              <a:rPr lang="en-US" sz="3600" dirty="0">
                <a:solidFill>
                  <a:srgbClr val="FF0000"/>
                </a:solidFill>
              </a:rPr>
              <a:t> </a:t>
            </a:r>
            <a:r>
              <a:rPr lang="en-US" sz="3600" dirty="0" err="1">
                <a:solidFill>
                  <a:srgbClr val="FF0000"/>
                </a:solidFill>
              </a:rPr>
              <a:t>phẩm</a:t>
            </a:r>
            <a:r>
              <a:rPr lang="en-US" sz="3600" dirty="0">
                <a:solidFill>
                  <a:srgbClr val="FF0000"/>
                </a:solidFill>
              </a:rPr>
              <a:t> </a:t>
            </a:r>
            <a:r>
              <a:rPr lang="en-US" sz="3600" dirty="0" err="1">
                <a:solidFill>
                  <a:srgbClr val="FF0000"/>
                </a:solidFill>
              </a:rPr>
              <a:t>có</a:t>
            </a:r>
            <a:r>
              <a:rPr lang="en-US" sz="3600" dirty="0">
                <a:solidFill>
                  <a:srgbClr val="FF0000"/>
                </a:solidFill>
              </a:rPr>
              <a:t> </a:t>
            </a:r>
            <a:r>
              <a:rPr lang="en-US" sz="3600" dirty="0" err="1">
                <a:solidFill>
                  <a:srgbClr val="FF0000"/>
                </a:solidFill>
              </a:rPr>
              <a:t>vị</a:t>
            </a:r>
            <a:r>
              <a:rPr lang="en-US" sz="3600" dirty="0">
                <a:solidFill>
                  <a:srgbClr val="FF0000"/>
                </a:solidFill>
              </a:rPr>
              <a:t> </a:t>
            </a:r>
            <a:r>
              <a:rPr lang="en-US" sz="3600" dirty="0" err="1">
                <a:solidFill>
                  <a:srgbClr val="FF0000"/>
                </a:solidFill>
              </a:rPr>
              <a:t>chua</a:t>
            </a:r>
            <a:r>
              <a:rPr lang="en-US" sz="3600" dirty="0">
                <a:solidFill>
                  <a:srgbClr val="FF0000"/>
                </a:solidFill>
              </a:rPr>
              <a:t> </a:t>
            </a:r>
            <a:r>
              <a:rPr lang="en-US" sz="3600" dirty="0" err="1">
                <a:solidFill>
                  <a:srgbClr val="FF0000"/>
                </a:solidFill>
              </a:rPr>
              <a:t>nhẹ</a:t>
            </a:r>
            <a:endParaRPr lang="en-US" sz="3600" dirty="0">
              <a:solidFill>
                <a:srgbClr val="FF0000"/>
              </a:solidFill>
            </a:endParaRPr>
          </a:p>
        </p:txBody>
      </p:sp>
      <p:sp>
        <p:nvSpPr>
          <p:cNvPr id="9" name="Arrow: Up 8">
            <a:extLst>
              <a:ext uri="{FF2B5EF4-FFF2-40B4-BE49-F238E27FC236}">
                <a16:creationId xmlns:a16="http://schemas.microsoft.com/office/drawing/2014/main" id="{805BE911-6CA8-12F3-2BF9-09DC4B8C8A68}"/>
              </a:ext>
            </a:extLst>
          </p:cNvPr>
          <p:cNvSpPr/>
          <p:nvPr/>
        </p:nvSpPr>
        <p:spPr>
          <a:xfrm rot="5400000" flipV="1">
            <a:off x="5638800" y="4229100"/>
            <a:ext cx="1143000" cy="1143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4C99B72-0F38-FDB5-B67A-68CBBD57EC8C}"/>
              </a:ext>
            </a:extLst>
          </p:cNvPr>
          <p:cNvSpPr/>
          <p:nvPr/>
        </p:nvSpPr>
        <p:spPr>
          <a:xfrm>
            <a:off x="990600" y="3771900"/>
            <a:ext cx="4495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Hoạt động tốt ở nhiệt độ 30 </a:t>
            </a:r>
            <a:r>
              <a:rPr lang="en-US" sz="3200" b="0" i="0" dirty="0">
                <a:solidFill>
                  <a:srgbClr val="FF0000"/>
                </a:solidFill>
                <a:effectLst/>
                <a:latin typeface="Arial" panose="020B0604020202020204" pitchFamily="34" charset="0"/>
              </a:rPr>
              <a:t>℃</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 50</a:t>
            </a:r>
            <a:r>
              <a:rPr lang="en-US" sz="3200" b="0" i="0" dirty="0">
                <a:solidFill>
                  <a:srgbClr val="FF0000"/>
                </a:solidFill>
                <a:effectLst/>
                <a:latin typeface="Arial" panose="020B0604020202020204" pitchFamily="34" charset="0"/>
              </a:rPr>
              <a:t>℃</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spTree>
    <p:extLst>
      <p:ext uri="{BB962C8B-B14F-4D97-AF65-F5344CB8AC3E}">
        <p14:creationId xmlns:p14="http://schemas.microsoft.com/office/powerpoint/2010/main" val="150945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9">
            <a:extLst>
              <a:ext uri="{FF2B5EF4-FFF2-40B4-BE49-F238E27FC236}">
                <a16:creationId xmlns:a16="http://schemas.microsoft.com/office/drawing/2014/main" id="{AF01F2BB-C0A3-6615-31F4-A67BFB37D783}"/>
              </a:ext>
            </a:extLst>
          </p:cNvPr>
          <p:cNvSpPr txBox="1"/>
          <p:nvPr/>
        </p:nvSpPr>
        <p:spPr>
          <a:xfrm>
            <a:off x="838200" y="2552700"/>
            <a:ext cx="14554200" cy="3323987"/>
          </a:xfrm>
          <a:prstGeom prst="rect">
            <a:avLst/>
          </a:prstGeom>
        </p:spPr>
        <p:txBody>
          <a:bodyPr wrap="square" lIns="0" tIns="0" rIns="0" bIns="0" rtlCol="0" anchor="t">
            <a:spAutoFit/>
          </a:bodyPr>
          <a:lstStyle/>
          <a:p>
            <a:pPr marL="0" lvl="0" indent="0" algn="just"/>
            <a:r>
              <a:rPr lang="vi-VN" sz="5400" b="1" u="none" dirty="0">
                <a:solidFill>
                  <a:srgbClr val="000000"/>
                </a:solidFill>
                <a:latin typeface="Cambria" panose="02040503050406030204" pitchFamily="18" charset="0"/>
                <a:ea typeface="Cambria" panose="02040503050406030204" pitchFamily="18" charset="0"/>
                <a:cs typeface="Cabin Bold"/>
                <a:sym typeface="Cabin Bold"/>
              </a:rPr>
              <a:t>Vi khuẩn lactic là loại vi khuẩn có ích, đã được con người sử dụng từ lâu đời trong chế biến thực phẩm để hỗ trợ tiêu hoá và tăng khả năng miễn dịch cho cơ thể.</a:t>
            </a:r>
            <a:endParaRPr lang="en-US" sz="5400" u="none" dirty="0">
              <a:solidFill>
                <a:srgbClr val="000000"/>
              </a:solidFill>
              <a:latin typeface="Cambria" panose="02040503050406030204" pitchFamily="18" charset="0"/>
              <a:ea typeface="Cambria" panose="02040503050406030204" pitchFamily="18" charset="0"/>
              <a:cs typeface="Cabin"/>
              <a:sym typeface="Cabin"/>
            </a:endParaRPr>
          </a:p>
        </p:txBody>
      </p:sp>
      <p:pic>
        <p:nvPicPr>
          <p:cNvPr id="7" name="Picture 6">
            <a:extLst>
              <a:ext uri="{FF2B5EF4-FFF2-40B4-BE49-F238E27FC236}">
                <a16:creationId xmlns:a16="http://schemas.microsoft.com/office/drawing/2014/main" id="{5839AF37-C5BD-CCF5-A3EB-F735390BEF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190500"/>
            <a:ext cx="8039172" cy="1831934"/>
          </a:xfrm>
          <a:prstGeom prst="rect">
            <a:avLst/>
          </a:prstGeom>
        </p:spPr>
      </p:pic>
    </p:spTree>
    <p:extLst>
      <p:ext uri="{BB962C8B-B14F-4D97-AF65-F5344CB8AC3E}">
        <p14:creationId xmlns:p14="http://schemas.microsoft.com/office/powerpoint/2010/main" val="394216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0">
            <a:extLst>
              <a:ext uri="{FF2B5EF4-FFF2-40B4-BE49-F238E27FC236}">
                <a16:creationId xmlns:a16="http://schemas.microsoft.com/office/drawing/2014/main" id="{B8DCDB30-A55A-C28A-89AF-1AB9BB3435A4}"/>
              </a:ext>
            </a:extLst>
          </p:cNvPr>
          <p:cNvSpPr txBox="1"/>
          <p:nvPr/>
        </p:nvSpPr>
        <p:spPr>
          <a:xfrm>
            <a:off x="762000" y="190500"/>
            <a:ext cx="16535400" cy="1846659"/>
          </a:xfrm>
          <a:prstGeom prst="rect">
            <a:avLst/>
          </a:prstGeom>
        </p:spPr>
        <p:txBody>
          <a:bodyPr wrap="square" lIns="0" tIns="0" rIns="0" bIns="0" rtlCol="0" anchor="t">
            <a:spAutoFit/>
          </a:bodyPr>
          <a:lstStyle/>
          <a:p>
            <a:pPr marL="879790" lvl="1" indent="-439895" algn="just">
              <a:buFont typeface="Arial"/>
              <a:buChar char="•"/>
            </a:pPr>
            <a:r>
              <a:rPr lang="vi-VN" sz="6000" b="1" dirty="0">
                <a:solidFill>
                  <a:srgbClr val="000000"/>
                </a:solidFill>
                <a:latin typeface="Cambria" panose="02040503050406030204" pitchFamily="18" charset="0"/>
                <a:ea typeface="Cambria" panose="02040503050406030204" pitchFamily="18" charset="0"/>
                <a:cs typeface="Cabin"/>
                <a:sym typeface="Cabin"/>
              </a:rPr>
              <a:t>Quan sát hình 2, đọc thông tin và nêu các bước muối quả sung.</a:t>
            </a:r>
            <a:endParaRPr lang="en-US" sz="6000" b="1" dirty="0">
              <a:solidFill>
                <a:srgbClr val="000000"/>
              </a:solidFill>
              <a:latin typeface="Cambria" panose="02040503050406030204" pitchFamily="18" charset="0"/>
              <a:ea typeface="Cambria" panose="02040503050406030204" pitchFamily="18" charset="0"/>
              <a:cs typeface="Cabin"/>
              <a:sym typeface="Cabin"/>
            </a:endParaRPr>
          </a:p>
        </p:txBody>
      </p:sp>
      <p:pic>
        <p:nvPicPr>
          <p:cNvPr id="3" name="Picture 2">
            <a:extLst>
              <a:ext uri="{FF2B5EF4-FFF2-40B4-BE49-F238E27FC236}">
                <a16:creationId xmlns:a16="http://schemas.microsoft.com/office/drawing/2014/main" id="{DC91CBA5-BA47-008E-884D-CB72BC89CC34}"/>
              </a:ext>
            </a:extLst>
          </p:cNvPr>
          <p:cNvPicPr>
            <a:picLocks noChangeAspect="1"/>
          </p:cNvPicPr>
          <p:nvPr/>
        </p:nvPicPr>
        <p:blipFill>
          <a:blip r:embed="rId2"/>
          <a:stretch>
            <a:fillRect/>
          </a:stretch>
        </p:blipFill>
        <p:spPr>
          <a:xfrm>
            <a:off x="2438400" y="2857500"/>
            <a:ext cx="13115306" cy="662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4899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CBE0C96B-F09D-8BA3-68CC-653F99CA79FA}"/>
              </a:ext>
            </a:extLst>
          </p:cNvPr>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10">
            <a:extLst>
              <a:ext uri="{FF2B5EF4-FFF2-40B4-BE49-F238E27FC236}">
                <a16:creationId xmlns:a16="http://schemas.microsoft.com/office/drawing/2014/main" id="{283D4E25-AD11-3BCE-A33F-6A7CEF401DEC}"/>
              </a:ext>
            </a:extLst>
          </p:cNvPr>
          <p:cNvSpPr txBox="1"/>
          <p:nvPr/>
        </p:nvSpPr>
        <p:spPr>
          <a:xfrm>
            <a:off x="6477000" y="1333500"/>
            <a:ext cx="66294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Vì sao cần sử dụng nước ấm để muối quả sung?</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grpSp>
        <p:nvGrpSpPr>
          <p:cNvPr id="4" name="Group 2">
            <a:extLst>
              <a:ext uri="{FF2B5EF4-FFF2-40B4-BE49-F238E27FC236}">
                <a16:creationId xmlns:a16="http://schemas.microsoft.com/office/drawing/2014/main" id="{EB9486B3-055B-875E-1590-EE94B9C113E9}"/>
              </a:ext>
            </a:extLst>
          </p:cNvPr>
          <p:cNvGrpSpPr/>
          <p:nvPr/>
        </p:nvGrpSpPr>
        <p:grpSpPr>
          <a:xfrm>
            <a:off x="685800" y="5829300"/>
            <a:ext cx="10820400" cy="3621628"/>
            <a:chOff x="0" y="0"/>
            <a:chExt cx="1098500" cy="406400"/>
          </a:xfrm>
        </p:grpSpPr>
        <p:sp>
          <p:nvSpPr>
            <p:cNvPr id="5" name="Freeform 3">
              <a:extLst>
                <a:ext uri="{FF2B5EF4-FFF2-40B4-BE49-F238E27FC236}">
                  <a16:creationId xmlns:a16="http://schemas.microsoft.com/office/drawing/2014/main" id="{4884FE73-FACB-42E8-90F0-1B6A34751741}"/>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6" name="TextBox 4">
              <a:extLst>
                <a:ext uri="{FF2B5EF4-FFF2-40B4-BE49-F238E27FC236}">
                  <a16:creationId xmlns:a16="http://schemas.microsoft.com/office/drawing/2014/main" id="{A3F0736F-5FF5-4E46-766B-EC410E457C04}"/>
                </a:ext>
              </a:extLst>
            </p:cNvPr>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5400" dirty="0" err="1">
                  <a:solidFill>
                    <a:srgbClr val="FF0000"/>
                  </a:solidFill>
                  <a:effectLst/>
                  <a:latin typeface="Cambria" panose="02040503050406030204" pitchFamily="18" charset="0"/>
                  <a:ea typeface="Cambria" panose="02040503050406030204" pitchFamily="18" charset="0"/>
                </a:rPr>
                <a:t>Vì</a:t>
              </a:r>
              <a:r>
                <a:rPr lang="en-US" sz="5400" dirty="0">
                  <a:solidFill>
                    <a:srgbClr val="FF0000"/>
                  </a:solidFill>
                  <a:effectLst/>
                  <a:latin typeface="Cambria" panose="02040503050406030204" pitchFamily="18" charset="0"/>
                  <a:ea typeface="Cambria" panose="02040503050406030204" pitchFamily="18" charset="0"/>
                </a:rPr>
                <a:t> vi </a:t>
              </a:r>
              <a:r>
                <a:rPr lang="en-US" sz="5400" dirty="0" err="1">
                  <a:solidFill>
                    <a:srgbClr val="FF0000"/>
                  </a:solidFill>
                  <a:effectLst/>
                  <a:latin typeface="Cambria" panose="02040503050406030204" pitchFamily="18" charset="0"/>
                  <a:ea typeface="Cambria" panose="02040503050406030204" pitchFamily="18" charset="0"/>
                </a:rPr>
                <a:t>khuẩn</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phát</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triển</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tốt</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nhất</a:t>
              </a:r>
              <a:r>
                <a:rPr lang="en-US" sz="5400" dirty="0">
                  <a:solidFill>
                    <a:srgbClr val="FF0000"/>
                  </a:solidFill>
                  <a:effectLst/>
                  <a:latin typeface="Cambria" panose="02040503050406030204" pitchFamily="18" charset="0"/>
                  <a:ea typeface="Cambria" panose="02040503050406030204" pitchFamily="18" charset="0"/>
                </a:rPr>
                <a:t> ở </a:t>
              </a:r>
              <a:r>
                <a:rPr lang="en-US" sz="5400" dirty="0" err="1">
                  <a:solidFill>
                    <a:srgbClr val="FF0000"/>
                  </a:solidFill>
                  <a:effectLst/>
                  <a:latin typeface="Cambria" panose="02040503050406030204" pitchFamily="18" charset="0"/>
                  <a:ea typeface="Cambria" panose="02040503050406030204" pitchFamily="18" charset="0"/>
                </a:rPr>
                <a:t>nước</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ấm</a:t>
              </a:r>
              <a:r>
                <a:rPr lang="en-US" sz="5400" dirty="0">
                  <a:solidFill>
                    <a:srgbClr val="FF0000"/>
                  </a:solidFill>
                  <a:effectLst/>
                  <a:latin typeface="Cambria" panose="02040503050406030204" pitchFamily="18" charset="0"/>
                  <a:ea typeface="Cambria" panose="02040503050406030204" pitchFamily="18" charset="0"/>
                </a:rPr>
                <a:t> 30</a:t>
              </a:r>
              <a:r>
                <a:rPr lang="en-US" sz="5400" baseline="30000" dirty="0">
                  <a:solidFill>
                    <a:srgbClr val="FF0000"/>
                  </a:solidFill>
                  <a:effectLst/>
                  <a:latin typeface="Cambria" panose="02040503050406030204" pitchFamily="18" charset="0"/>
                  <a:ea typeface="Cambria" panose="02040503050406030204" pitchFamily="18" charset="0"/>
                </a:rPr>
                <a:t>o</a:t>
              </a:r>
              <a:r>
                <a:rPr lang="en-US" sz="5400" dirty="0">
                  <a:solidFill>
                    <a:srgbClr val="FF0000"/>
                  </a:solidFill>
                  <a:effectLst/>
                  <a:latin typeface="Cambria" panose="02040503050406030204" pitchFamily="18" charset="0"/>
                  <a:ea typeface="Cambria" panose="02040503050406030204" pitchFamily="18" charset="0"/>
                </a:rPr>
                <a:t>C </a:t>
              </a:r>
              <a:r>
                <a:rPr lang="en-US" sz="5400" dirty="0" err="1">
                  <a:solidFill>
                    <a:srgbClr val="FF0000"/>
                  </a:solidFill>
                  <a:effectLst/>
                  <a:latin typeface="Cambria" panose="02040503050406030204" pitchFamily="18" charset="0"/>
                  <a:ea typeface="Cambria" panose="02040503050406030204" pitchFamily="18" charset="0"/>
                </a:rPr>
                <a:t>đến</a:t>
              </a:r>
              <a:r>
                <a:rPr lang="en-US" sz="5400" dirty="0">
                  <a:solidFill>
                    <a:srgbClr val="FF0000"/>
                  </a:solidFill>
                  <a:effectLst/>
                  <a:latin typeface="Cambria" panose="02040503050406030204" pitchFamily="18" charset="0"/>
                  <a:ea typeface="Cambria" panose="02040503050406030204" pitchFamily="18" charset="0"/>
                </a:rPr>
                <a:t> 50</a:t>
              </a:r>
              <a:r>
                <a:rPr lang="en-US" sz="5400" baseline="30000" dirty="0">
                  <a:solidFill>
                    <a:srgbClr val="FF0000"/>
                  </a:solidFill>
                  <a:effectLst/>
                  <a:latin typeface="Cambria" panose="02040503050406030204" pitchFamily="18" charset="0"/>
                  <a:ea typeface="Cambria" panose="02040503050406030204" pitchFamily="18" charset="0"/>
                </a:rPr>
                <a:t>o</a:t>
              </a:r>
              <a:r>
                <a:rPr lang="en-US" sz="5400" dirty="0">
                  <a:solidFill>
                    <a:srgbClr val="FF0000"/>
                  </a:solidFill>
                  <a:effectLst/>
                  <a:latin typeface="Cambria" panose="02040503050406030204" pitchFamily="18" charset="0"/>
                  <a:ea typeface="Cambria" panose="02040503050406030204" pitchFamily="18" charset="0"/>
                </a:rPr>
                <a:t>C.</a:t>
              </a:r>
            </a:p>
          </p:txBody>
        </p:sp>
      </p:grpSp>
    </p:spTree>
    <p:extLst>
      <p:ext uri="{BB962C8B-B14F-4D97-AF65-F5344CB8AC3E}">
        <p14:creationId xmlns:p14="http://schemas.microsoft.com/office/powerpoint/2010/main" val="359341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D5A79373-DD96-CA2B-B45C-194E02DDCC07}"/>
              </a:ext>
            </a:extLst>
          </p:cNvPr>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10">
            <a:extLst>
              <a:ext uri="{FF2B5EF4-FFF2-40B4-BE49-F238E27FC236}">
                <a16:creationId xmlns:a16="http://schemas.microsoft.com/office/drawing/2014/main" id="{9A6AB625-92C0-AE76-9637-A693EE0886DA}"/>
              </a:ext>
            </a:extLst>
          </p:cNvPr>
          <p:cNvSpPr txBox="1"/>
          <p:nvPr/>
        </p:nvSpPr>
        <p:spPr>
          <a:xfrm>
            <a:off x="6477000" y="11049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Sau khi muối từ 3 đến 4 ngày, quả sung có những thay đổi gì về màu sắc, mùi vị?</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grpSp>
        <p:nvGrpSpPr>
          <p:cNvPr id="4" name="Group 2">
            <a:extLst>
              <a:ext uri="{FF2B5EF4-FFF2-40B4-BE49-F238E27FC236}">
                <a16:creationId xmlns:a16="http://schemas.microsoft.com/office/drawing/2014/main" id="{54096902-B487-9A16-C2E1-5DFE5AF10CBD}"/>
              </a:ext>
            </a:extLst>
          </p:cNvPr>
          <p:cNvGrpSpPr/>
          <p:nvPr/>
        </p:nvGrpSpPr>
        <p:grpSpPr>
          <a:xfrm>
            <a:off x="685800" y="5829300"/>
            <a:ext cx="10820400" cy="3621628"/>
            <a:chOff x="0" y="0"/>
            <a:chExt cx="1098500" cy="406400"/>
          </a:xfrm>
        </p:grpSpPr>
        <p:sp>
          <p:nvSpPr>
            <p:cNvPr id="5" name="Freeform 3">
              <a:extLst>
                <a:ext uri="{FF2B5EF4-FFF2-40B4-BE49-F238E27FC236}">
                  <a16:creationId xmlns:a16="http://schemas.microsoft.com/office/drawing/2014/main" id="{895E9777-BA78-75D7-1D83-B540E0C99465}"/>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6" name="TextBox 4">
              <a:extLst>
                <a:ext uri="{FF2B5EF4-FFF2-40B4-BE49-F238E27FC236}">
                  <a16:creationId xmlns:a16="http://schemas.microsoft.com/office/drawing/2014/main" id="{5863BC95-1B10-F827-1EB7-DBA45AEDA826}"/>
                </a:ext>
              </a:extLst>
            </p:cNvPr>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4800" dirty="0">
                  <a:solidFill>
                    <a:srgbClr val="FF0000"/>
                  </a:solidFill>
                  <a:effectLst/>
                  <a:latin typeface="Cambria" panose="02040503050406030204" pitchFamily="18" charset="0"/>
                  <a:ea typeface="Cambria" panose="02040503050406030204" pitchFamily="18" charset="0"/>
                </a:rPr>
                <a:t>Sau </a:t>
              </a:r>
              <a:r>
                <a:rPr lang="en-US" sz="4800" dirty="0" err="1">
                  <a:solidFill>
                    <a:srgbClr val="FF0000"/>
                  </a:solidFill>
                  <a:effectLst/>
                  <a:latin typeface="Cambria" panose="02040503050406030204" pitchFamily="18" charset="0"/>
                  <a:ea typeface="Cambria" panose="02040503050406030204" pitchFamily="18" charset="0"/>
                </a:rPr>
                <a:t>khi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muối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quả</a:t>
              </a:r>
              <a:r>
                <a:rPr lang="en-US" sz="4800" dirty="0">
                  <a:solidFill>
                    <a:srgbClr val="FF0000"/>
                  </a:solidFill>
                  <a:effectLst/>
                  <a:latin typeface="Cambria" panose="02040503050406030204" pitchFamily="18" charset="0"/>
                  <a:ea typeface="Cambria" panose="02040503050406030204" pitchFamily="18" charset="0"/>
                </a:rPr>
                <a:t> sung </a:t>
              </a:r>
              <a:r>
                <a:rPr lang="en-US" sz="4800" dirty="0" err="1">
                  <a:solidFill>
                    <a:srgbClr val="FF0000"/>
                  </a:solidFill>
                  <a:effectLst/>
                  <a:latin typeface="Cambria" panose="02040503050406030204" pitchFamily="18" charset="0"/>
                  <a:ea typeface="Cambria" panose="02040503050406030204" pitchFamily="18" charset="0"/>
                </a:rPr>
                <a:t>được</a:t>
              </a:r>
              <a:r>
                <a:rPr lang="en-US" sz="4800" dirty="0">
                  <a:solidFill>
                    <a:srgbClr val="FF0000"/>
                  </a:solidFill>
                  <a:effectLst/>
                  <a:latin typeface="Cambria" panose="02040503050406030204" pitchFamily="18" charset="0"/>
                  <a:ea typeface="Cambria" panose="02040503050406030204" pitchFamily="18" charset="0"/>
                </a:rPr>
                <a:t> 3 </a:t>
              </a:r>
              <a:r>
                <a:rPr lang="en-US" sz="4800" dirty="0" err="1">
                  <a:solidFill>
                    <a:srgbClr val="FF0000"/>
                  </a:solidFill>
                  <a:effectLst/>
                  <a:latin typeface="Cambria" panose="02040503050406030204" pitchFamily="18" charset="0"/>
                  <a:ea typeface="Cambria" panose="02040503050406030204" pitchFamily="18" charset="0"/>
                </a:rPr>
                <a:t>đến</a:t>
              </a:r>
              <a:r>
                <a:rPr lang="en-US" sz="4800" dirty="0">
                  <a:solidFill>
                    <a:srgbClr val="FF0000"/>
                  </a:solidFill>
                  <a:effectLst/>
                  <a:latin typeface="Cambria" panose="02040503050406030204" pitchFamily="18" charset="0"/>
                  <a:ea typeface="Cambria" panose="02040503050406030204" pitchFamily="18" charset="0"/>
                </a:rPr>
                <a:t> 4 </a:t>
              </a:r>
              <a:r>
                <a:rPr lang="en-US" sz="4800" dirty="0" err="1">
                  <a:solidFill>
                    <a:srgbClr val="FF0000"/>
                  </a:solidFill>
                  <a:effectLst/>
                  <a:latin typeface="Cambria" panose="02040503050406030204" pitchFamily="18" charset="0"/>
                  <a:ea typeface="Cambria" panose="02040503050406030204" pitchFamily="18" charset="0"/>
                </a:rPr>
                <a:t>ngày</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quả</a:t>
              </a:r>
              <a:r>
                <a:rPr lang="en-US" sz="4800" dirty="0">
                  <a:solidFill>
                    <a:srgbClr val="FF0000"/>
                  </a:solidFill>
                  <a:effectLst/>
                  <a:latin typeface="Cambria" panose="02040503050406030204" pitchFamily="18" charset="0"/>
                  <a:ea typeface="Cambria" panose="02040503050406030204" pitchFamily="18" charset="0"/>
                </a:rPr>
                <a:t> sung </a:t>
              </a:r>
              <a:r>
                <a:rPr lang="en-US" sz="4800" dirty="0" err="1">
                  <a:solidFill>
                    <a:srgbClr val="FF0000"/>
                  </a:solidFill>
                  <a:effectLst/>
                  <a:latin typeface="Cambria" panose="02040503050406030204" pitchFamily="18" charset="0"/>
                  <a:ea typeface="Cambria" panose="02040503050406030204" pitchFamily="18" charset="0"/>
                </a:rPr>
                <a:t>chuyển</a:t>
              </a:r>
              <a:r>
                <a:rPr lang="en-US" sz="4800" dirty="0">
                  <a:solidFill>
                    <a:srgbClr val="FF0000"/>
                  </a:solidFill>
                  <a:effectLst/>
                  <a:latin typeface="Cambria" panose="02040503050406030204" pitchFamily="18" charset="0"/>
                  <a:ea typeface="Cambria" panose="02040503050406030204" pitchFamily="18" charset="0"/>
                </a:rPr>
                <a:t> sang </a:t>
              </a:r>
              <a:r>
                <a:rPr lang="en-US" sz="4800" dirty="0" err="1">
                  <a:solidFill>
                    <a:srgbClr val="FF0000"/>
                  </a:solidFill>
                  <a:effectLst/>
                  <a:latin typeface="Cambria" panose="02040503050406030204" pitchFamily="18" charset="0"/>
                  <a:ea typeface="Cambria" panose="02040503050406030204" pitchFamily="18" charset="0"/>
                </a:rPr>
                <a:t>màu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vàng</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có</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vị</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thơm</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chua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chua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ngon</a:t>
              </a:r>
              <a:r>
                <a:rPr lang="en-US" sz="4800" dirty="0">
                  <a:solidFill>
                    <a:srgbClr val="FF0000"/>
                  </a:solidFill>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33953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57030AE3-5C89-0C9E-19D9-AD63EEA06317}"/>
              </a:ext>
            </a:extLst>
          </p:cNvPr>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10">
            <a:extLst>
              <a:ext uri="{FF2B5EF4-FFF2-40B4-BE49-F238E27FC236}">
                <a16:creationId xmlns:a16="http://schemas.microsoft.com/office/drawing/2014/main" id="{3D227DA1-78DB-642B-EE51-CBFE64130A36}"/>
              </a:ext>
            </a:extLst>
          </p:cNvPr>
          <p:cNvSpPr txBox="1"/>
          <p:nvPr/>
        </p:nvSpPr>
        <p:spPr>
          <a:xfrm>
            <a:off x="6477000" y="1104900"/>
            <a:ext cx="66294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Vi khuẩn lactic có vai trò gì trong chế biến rau củ quả?</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grpSp>
        <p:nvGrpSpPr>
          <p:cNvPr id="4" name="Group 2">
            <a:extLst>
              <a:ext uri="{FF2B5EF4-FFF2-40B4-BE49-F238E27FC236}">
                <a16:creationId xmlns:a16="http://schemas.microsoft.com/office/drawing/2014/main" id="{57115A58-361C-C9A7-78EE-3ADFC6547D3E}"/>
              </a:ext>
            </a:extLst>
          </p:cNvPr>
          <p:cNvGrpSpPr/>
          <p:nvPr/>
        </p:nvGrpSpPr>
        <p:grpSpPr>
          <a:xfrm>
            <a:off x="685800" y="5829300"/>
            <a:ext cx="10820400" cy="3621628"/>
            <a:chOff x="0" y="0"/>
            <a:chExt cx="1098500" cy="406400"/>
          </a:xfrm>
        </p:grpSpPr>
        <p:sp>
          <p:nvSpPr>
            <p:cNvPr id="5" name="Freeform 3">
              <a:extLst>
                <a:ext uri="{FF2B5EF4-FFF2-40B4-BE49-F238E27FC236}">
                  <a16:creationId xmlns:a16="http://schemas.microsoft.com/office/drawing/2014/main" id="{FC0BEC29-F21C-8941-304B-BA94F217E9CC}"/>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6" name="TextBox 4">
              <a:extLst>
                <a:ext uri="{FF2B5EF4-FFF2-40B4-BE49-F238E27FC236}">
                  <a16:creationId xmlns:a16="http://schemas.microsoft.com/office/drawing/2014/main" id="{6124A775-670D-9C58-538E-D438186C10EE}"/>
                </a:ext>
              </a:extLst>
            </p:cNvPr>
            <p:cNvSpPr txBox="1"/>
            <p:nvPr/>
          </p:nvSpPr>
          <p:spPr>
            <a:xfrm>
              <a:off x="0" y="0"/>
              <a:ext cx="1098500" cy="406400"/>
            </a:xfrm>
            <a:prstGeom prst="rect">
              <a:avLst/>
            </a:prstGeom>
          </p:spPr>
          <p:txBody>
            <a:bodyPr lIns="50800" tIns="50800" rIns="50800" bIns="5080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Vi khuẩn lactic có vai trò cân bằng hệ vi khuẩn đường ruột.</a:t>
              </a:r>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58864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6F47904E-68D7-2137-8D91-CD27DB67E8E6}"/>
              </a:ext>
            </a:extLst>
          </p:cNvPr>
          <p:cNvSpPr txBox="1"/>
          <p:nvPr/>
        </p:nvSpPr>
        <p:spPr>
          <a:xfrm>
            <a:off x="7772400" y="2857500"/>
            <a:ext cx="8763000" cy="4431983"/>
          </a:xfrm>
          <a:prstGeom prst="rect">
            <a:avLst/>
          </a:prstGeom>
        </p:spPr>
        <p:txBody>
          <a:bodyPr wrap="square" lIns="0" tIns="0" rIns="0" bIns="0" rtlCol="0" anchor="t">
            <a:spAutoFit/>
          </a:bodyPr>
          <a:lstStyle/>
          <a:p>
            <a:pPr algn="ctr"/>
            <a:r>
              <a:rPr lang="vi-VN" sz="4800" dirty="0">
                <a:solidFill>
                  <a:srgbClr val="FF0000"/>
                </a:solidFill>
                <a:latin typeface="Cambria" panose="02040503050406030204" pitchFamily="18" charset="0"/>
                <a:ea typeface="Cambria" panose="02040503050406030204" pitchFamily="18" charset="0"/>
                <a:cs typeface="Cabin"/>
                <a:sym typeface="Cabin"/>
              </a:rPr>
              <a:t>Vi khuẩn lactic chuyển hoá đường trong rau, củ, quả thành axit lactic khiến cho rau củ có vị chua dịu, màu vàng đặc trưng, thơm và ngon miệng. Đây là món ăn mà nhiều người yêu thích</a:t>
            </a:r>
            <a:endParaRPr lang="en-US" sz="4800" dirty="0">
              <a:solidFill>
                <a:srgbClr val="FF0000"/>
              </a:solidFill>
              <a:latin typeface="Cambria" panose="02040503050406030204" pitchFamily="18" charset="0"/>
              <a:ea typeface="Cambria" panose="02040503050406030204" pitchFamily="18" charset="0"/>
              <a:cs typeface="Cabin"/>
              <a:sym typeface="Cabin"/>
            </a:endParaRPr>
          </a:p>
        </p:txBody>
      </p:sp>
      <p:pic>
        <p:nvPicPr>
          <p:cNvPr id="3" name="Picture 2">
            <a:extLst>
              <a:ext uri="{FF2B5EF4-FFF2-40B4-BE49-F238E27FC236}">
                <a16:creationId xmlns:a16="http://schemas.microsoft.com/office/drawing/2014/main" id="{55D6088B-0DAF-E9F6-D9B9-A9156B9A1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342900"/>
            <a:ext cx="6895174" cy="1987468"/>
          </a:xfrm>
          <a:prstGeom prst="rect">
            <a:avLst/>
          </a:prstGeom>
        </p:spPr>
      </p:pic>
    </p:spTree>
    <p:extLst>
      <p:ext uri="{BB962C8B-B14F-4D97-AF65-F5344CB8AC3E}">
        <p14:creationId xmlns:p14="http://schemas.microsoft.com/office/powerpoint/2010/main" val="108622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BA6A6A93-330A-D118-6F20-D204DFC042DF}"/>
              </a:ext>
            </a:extLst>
          </p:cNvPr>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9DDB1EA3-EF9F-82DB-8999-F9B6726CD1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2324100"/>
            <a:ext cx="9276743" cy="7148041"/>
          </a:xfrm>
          <a:prstGeom prst="rect">
            <a:avLst/>
          </a:prstGeom>
        </p:spPr>
      </p:pic>
    </p:spTree>
    <p:extLst>
      <p:ext uri="{BB962C8B-B14F-4D97-AF65-F5344CB8AC3E}">
        <p14:creationId xmlns:p14="http://schemas.microsoft.com/office/powerpoint/2010/main" val="410953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2463F070-F2EC-B495-119E-1FCCE77EFA60}"/>
              </a:ext>
            </a:extLst>
          </p:cNvPr>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E559FD75-3213-28C7-DE0E-6A9A7BF15A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705100"/>
            <a:ext cx="9992065" cy="7721141"/>
          </a:xfrm>
          <a:prstGeom prst="rect">
            <a:avLst/>
          </a:prstGeom>
        </p:spPr>
      </p:pic>
    </p:spTree>
    <p:extLst>
      <p:ext uri="{BB962C8B-B14F-4D97-AF65-F5344CB8AC3E}">
        <p14:creationId xmlns:p14="http://schemas.microsoft.com/office/powerpoint/2010/main" val="400584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D1283A3E-24D7-E3C1-6813-6733690E11A3}"/>
              </a:ext>
            </a:extLst>
          </p:cNvPr>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10">
            <a:extLst>
              <a:ext uri="{FF2B5EF4-FFF2-40B4-BE49-F238E27FC236}">
                <a16:creationId xmlns:a16="http://schemas.microsoft.com/office/drawing/2014/main" id="{8E7FB17A-72B7-28AF-DE25-06C8FF814043}"/>
              </a:ext>
            </a:extLst>
          </p:cNvPr>
          <p:cNvSpPr txBox="1"/>
          <p:nvPr/>
        </p:nvSpPr>
        <p:spPr>
          <a:xfrm>
            <a:off x="6400800" y="800100"/>
            <a:ext cx="6705600" cy="3847207"/>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Ngoài quả sung, chúng ta có thể dùng những loại rau, củ, quả nào khác để muối chua?</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pic>
        <p:nvPicPr>
          <p:cNvPr id="4" name="Picture 2" descr="Những thương hiệu cải chua, dưa muối giòn ngon, bạn nên thử">
            <a:extLst>
              <a:ext uri="{FF2B5EF4-FFF2-40B4-BE49-F238E27FC236}">
                <a16:creationId xmlns:a16="http://schemas.microsoft.com/office/drawing/2014/main" id="{4C8BB93C-B93A-FF14-B766-82FAB34230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5219700"/>
            <a:ext cx="8156158" cy="47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32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4BBD5850-2FF4-7CB0-6FCC-D1899178A3A3}"/>
              </a:ext>
            </a:extLst>
          </p:cNvPr>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10">
            <a:extLst>
              <a:ext uri="{FF2B5EF4-FFF2-40B4-BE49-F238E27FC236}">
                <a16:creationId xmlns:a16="http://schemas.microsoft.com/office/drawing/2014/main" id="{E5D90959-C1CD-721E-6F98-D8B8B548ED93}"/>
              </a:ext>
            </a:extLst>
          </p:cNvPr>
          <p:cNvSpPr txBox="1"/>
          <p:nvPr/>
        </p:nvSpPr>
        <p:spPr>
          <a:xfrm>
            <a:off x="6400800" y="1333500"/>
            <a:ext cx="67056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Vì sao cần cho muối và đường vào nước muối rau, củ, quả?</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grpSp>
        <p:nvGrpSpPr>
          <p:cNvPr id="4" name="Group 2">
            <a:extLst>
              <a:ext uri="{FF2B5EF4-FFF2-40B4-BE49-F238E27FC236}">
                <a16:creationId xmlns:a16="http://schemas.microsoft.com/office/drawing/2014/main" id="{4381C6BF-CCDD-4321-9D4F-8DCC8C3BA7D7}"/>
              </a:ext>
            </a:extLst>
          </p:cNvPr>
          <p:cNvGrpSpPr/>
          <p:nvPr/>
        </p:nvGrpSpPr>
        <p:grpSpPr>
          <a:xfrm>
            <a:off x="685800" y="5829300"/>
            <a:ext cx="10820400" cy="3621628"/>
            <a:chOff x="0" y="0"/>
            <a:chExt cx="1098500" cy="406400"/>
          </a:xfrm>
        </p:grpSpPr>
        <p:sp>
          <p:nvSpPr>
            <p:cNvPr id="5" name="Freeform 3">
              <a:extLst>
                <a:ext uri="{FF2B5EF4-FFF2-40B4-BE49-F238E27FC236}">
                  <a16:creationId xmlns:a16="http://schemas.microsoft.com/office/drawing/2014/main" id="{8E9AD8CF-19BD-D252-487F-B2EDE555541E}"/>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6" name="TextBox 4">
              <a:extLst>
                <a:ext uri="{FF2B5EF4-FFF2-40B4-BE49-F238E27FC236}">
                  <a16:creationId xmlns:a16="http://schemas.microsoft.com/office/drawing/2014/main" id="{64BB59DE-890A-3B45-788D-279EB86E07C3}"/>
                </a:ext>
              </a:extLst>
            </p:cNvPr>
            <p:cNvSpPr txBox="1"/>
            <p:nvPr/>
          </p:nvSpPr>
          <p:spPr>
            <a:xfrm>
              <a:off x="0" y="0"/>
              <a:ext cx="1098500" cy="406400"/>
            </a:xfrm>
            <a:prstGeom prst="rect">
              <a:avLst/>
            </a:prstGeom>
          </p:spPr>
          <p:txBody>
            <a:bodyPr lIns="50800" tIns="50800" rIns="50800" bIns="50800"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Vì cho muối hạn chế sự sinh trưởng của vi khuẩn có hại. Đường hạn chế sự sinh trưởng của vi khuẩn có hại.</a:t>
              </a:r>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39902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30DD8529-3429-863B-B4FB-7B634E6CE380}"/>
              </a:ext>
            </a:extLst>
          </p:cNvPr>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10">
            <a:extLst>
              <a:ext uri="{FF2B5EF4-FFF2-40B4-BE49-F238E27FC236}">
                <a16:creationId xmlns:a16="http://schemas.microsoft.com/office/drawing/2014/main" id="{6473C5F8-8A75-E841-0D4E-8CD96C0F3B6C}"/>
              </a:ext>
            </a:extLst>
          </p:cNvPr>
          <p:cNvSpPr txBox="1"/>
          <p:nvPr/>
        </p:nvSpPr>
        <p:spPr>
          <a:xfrm>
            <a:off x="6400800" y="876300"/>
            <a:ext cx="6705600" cy="3847207"/>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Mùa đông nhiệt độ môi trường thấp, em nên làm gì để muối chua rau, củ, quả thành công?</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grpSp>
        <p:nvGrpSpPr>
          <p:cNvPr id="4" name="Group 2">
            <a:extLst>
              <a:ext uri="{FF2B5EF4-FFF2-40B4-BE49-F238E27FC236}">
                <a16:creationId xmlns:a16="http://schemas.microsoft.com/office/drawing/2014/main" id="{EE4DB5B8-9EDA-1BF0-C234-F745A389DBC9}"/>
              </a:ext>
            </a:extLst>
          </p:cNvPr>
          <p:cNvGrpSpPr/>
          <p:nvPr/>
        </p:nvGrpSpPr>
        <p:grpSpPr>
          <a:xfrm>
            <a:off x="381000" y="5486400"/>
            <a:ext cx="11887200" cy="4800600"/>
            <a:chOff x="0" y="0"/>
            <a:chExt cx="1098500" cy="406400"/>
          </a:xfrm>
        </p:grpSpPr>
        <p:sp>
          <p:nvSpPr>
            <p:cNvPr id="5" name="Freeform 3">
              <a:extLst>
                <a:ext uri="{FF2B5EF4-FFF2-40B4-BE49-F238E27FC236}">
                  <a16:creationId xmlns:a16="http://schemas.microsoft.com/office/drawing/2014/main" id="{F7D9EA4A-671A-2608-A720-92134336BB3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6" name="TextBox 4">
              <a:extLst>
                <a:ext uri="{FF2B5EF4-FFF2-40B4-BE49-F238E27FC236}">
                  <a16:creationId xmlns:a16="http://schemas.microsoft.com/office/drawing/2014/main" id="{A690FE4C-9B86-8BEC-6866-2B777C0C8570}"/>
                </a:ext>
              </a:extLst>
            </p:cNvPr>
            <p:cNvSpPr txBox="1"/>
            <p:nvPr/>
          </p:nvSpPr>
          <p:spPr>
            <a:xfrm>
              <a:off x="0" y="0"/>
              <a:ext cx="1098500" cy="406400"/>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lọ muối dưa ở nơi kín gió, gần bếp hoặc gần nguồn nhiệt. Nhiệt độ ấm sẽ làm vi khuẩn lactic tăng số lượng nhanh hơn, từ đó làm chua sản phẩm. Khi muối rau củ quả trong mùa đông lạnh, cần sử dụng nước ấm để tạo điều kiện thuận lợi cho vi khuẩn lactic hoạt động.</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41902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1BD6C170-682D-701B-8C03-DDE2ABC1CE8B}"/>
              </a:ext>
            </a:extLst>
          </p:cNvPr>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A7A27F70-1278-BB63-503B-A5DC1CA157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324100"/>
            <a:ext cx="8897574" cy="7163302"/>
          </a:xfrm>
          <a:prstGeom prst="rect">
            <a:avLst/>
          </a:prstGeom>
        </p:spPr>
      </p:pic>
    </p:spTree>
    <p:extLst>
      <p:ext uri="{BB962C8B-B14F-4D97-AF65-F5344CB8AC3E}">
        <p14:creationId xmlns:p14="http://schemas.microsoft.com/office/powerpoint/2010/main" val="260499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9A0C4D-C4C4-8011-3A4A-66D38581F70B}"/>
              </a:ext>
            </a:extLst>
          </p:cNvPr>
          <p:cNvGrpSpPr/>
          <p:nvPr/>
        </p:nvGrpSpPr>
        <p:grpSpPr>
          <a:xfrm>
            <a:off x="4358640" y="1034374"/>
            <a:ext cx="10750296" cy="4363634"/>
            <a:chOff x="7432880" y="455902"/>
            <a:chExt cx="3869104" cy="2909089"/>
          </a:xfrm>
        </p:grpSpPr>
        <p:sp>
          <p:nvSpPr>
            <p:cNvPr id="3" name="Freeform 18">
              <a:extLst>
                <a:ext uri="{FF2B5EF4-FFF2-40B4-BE49-F238E27FC236}">
                  <a16:creationId xmlns:a16="http://schemas.microsoft.com/office/drawing/2014/main" id="{A8D9CEE3-1039-0B0B-80F7-E664DBF0EC1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sp>
          <p:nvSpPr>
            <p:cNvPr id="4" name="TextBox 3">
              <a:extLst>
                <a:ext uri="{FF2B5EF4-FFF2-40B4-BE49-F238E27FC236}">
                  <a16:creationId xmlns:a16="http://schemas.microsoft.com/office/drawing/2014/main" id="{B7869642-5C78-6397-CFF9-CFAB2457D6C8}"/>
                </a:ext>
              </a:extLst>
            </p:cNvPr>
            <p:cNvSpPr txBox="1"/>
            <p:nvPr/>
          </p:nvSpPr>
          <p:spPr>
            <a:xfrm>
              <a:off x="7729069" y="1264919"/>
              <a:ext cx="3339446" cy="1169551"/>
            </a:xfrm>
            <a:prstGeom prst="rect">
              <a:avLst/>
            </a:prstGeom>
            <a:noFill/>
          </p:spPr>
          <p:txBody>
            <a:bodyPr wrap="square" rtlCol="0">
              <a:spAutoFit/>
            </a:bodyPr>
            <a:lstStyle/>
            <a:p>
              <a:pPr algn="ctr" defTabSz="1371600">
                <a:defRPr/>
              </a:pPr>
              <a:r>
                <a:rPr lang="en-US" sz="5400" b="1" dirty="0" err="1">
                  <a:solidFill>
                    <a:prstClr val="black"/>
                  </a:solidFill>
                  <a:latin typeface="Cambria" panose="02040503050406030204" pitchFamily="18" charset="0"/>
                  <a:ea typeface="Cambria" panose="02040503050406030204" pitchFamily="18" charset="0"/>
                </a:rPr>
                <a:t>Kể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thêm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những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món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rau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quả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muối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mà</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em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biết</a:t>
              </a:r>
              <a:r>
                <a:rPr lang="en-US" sz="5400" b="1" dirty="0">
                  <a:solidFill>
                    <a:prstClr val="black"/>
                  </a:solidFill>
                  <a:latin typeface="Cambria" panose="02040503050406030204" pitchFamily="18" charset="0"/>
                  <a:ea typeface="Cambria" panose="02040503050406030204" pitchFamily="18" charset="0"/>
                </a:rPr>
                <a:t>.</a:t>
              </a:r>
              <a:endParaRPr lang="vi-VN" sz="5400" b="1" dirty="0">
                <a:solidFill>
                  <a:prstClr val="black"/>
                </a:solidFill>
                <a:latin typeface="Cambria" panose="02040503050406030204" pitchFamily="18" charset="0"/>
                <a:ea typeface="Cambria" panose="02040503050406030204" pitchFamily="18" charset="0"/>
              </a:endParaRPr>
            </a:p>
          </p:txBody>
        </p:sp>
      </p:grpSp>
      <p:sp>
        <p:nvSpPr>
          <p:cNvPr id="5" name="Freeform 9">
            <a:extLst>
              <a:ext uri="{FF2B5EF4-FFF2-40B4-BE49-F238E27FC236}">
                <a16:creationId xmlns:a16="http://schemas.microsoft.com/office/drawing/2014/main" id="{34C3E86A-1CB6-CADD-E597-4975209FF64B}"/>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Tree>
    <p:extLst>
      <p:ext uri="{BB962C8B-B14F-4D97-AF65-F5344CB8AC3E}">
        <p14:creationId xmlns:p14="http://schemas.microsoft.com/office/powerpoint/2010/main" val="268838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7CD5645-59BD-4EF1-8B7D-3988E66F02A5}"/>
              </a:ext>
            </a:extLst>
          </p:cNvPr>
          <p:cNvGrpSpPr/>
          <p:nvPr/>
        </p:nvGrpSpPr>
        <p:grpSpPr>
          <a:xfrm>
            <a:off x="2895600" y="419100"/>
            <a:ext cx="12213336" cy="4978908"/>
            <a:chOff x="7432880" y="455902"/>
            <a:chExt cx="3869104" cy="2909089"/>
          </a:xfrm>
        </p:grpSpPr>
        <p:sp>
          <p:nvSpPr>
            <p:cNvPr id="3" name="Freeform 18">
              <a:extLst>
                <a:ext uri="{FF2B5EF4-FFF2-40B4-BE49-F238E27FC236}">
                  <a16:creationId xmlns:a16="http://schemas.microsoft.com/office/drawing/2014/main" id="{2D1F6E66-A17B-1A4F-27B3-1EB526EB6ED1}"/>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F6277048-DAB2-0D0A-6357-EB49C5262C54}"/>
                </a:ext>
              </a:extLst>
            </p:cNvPr>
            <p:cNvSpPr txBox="1"/>
            <p:nvPr/>
          </p:nvSpPr>
          <p:spPr>
            <a:xfrm>
              <a:off x="7729069" y="1264919"/>
              <a:ext cx="3339446" cy="1434470"/>
            </a:xfrm>
            <a:prstGeom prst="rect">
              <a:avLst/>
            </a:prstGeom>
            <a:noFill/>
          </p:spPr>
          <p:txBody>
            <a:bodyPr wrap="square" rtlCol="0">
              <a:spAutoFit/>
            </a:bodyPr>
            <a:lstStyle/>
            <a:p>
              <a:pPr marL="0" marR="0" algn="ctr">
                <a:lnSpc>
                  <a:spcPct val="120000"/>
                </a:lnSpc>
                <a:spcBef>
                  <a:spcPts val="0"/>
                </a:spcBef>
                <a:spcAft>
                  <a:spcPts val="0"/>
                </a:spcAft>
              </a:pPr>
              <a:r>
                <a:rPr lang="nl-NL" sz="4400" dirty="0">
                  <a:effectLst/>
                  <a:latin typeface="Cambria" panose="02040503050406030204" pitchFamily="18" charset="0"/>
                  <a:ea typeface="Cambria" panose="02040503050406030204" pitchFamily="18" charset="0"/>
                </a:rPr>
                <a:t>Đây là món ăn tốt cho hệ tiêu hoá. Tuy nhiên, những đối tượng nào cần hạn chế ăn các món muối này?</a:t>
              </a:r>
              <a:endParaRPr lang="en-US" sz="4400" dirty="0">
                <a:effectLst/>
                <a:latin typeface="Cambria" panose="02040503050406030204" pitchFamily="18" charset="0"/>
                <a:ea typeface="Cambria" panose="02040503050406030204" pitchFamily="18" charset="0"/>
              </a:endParaRPr>
            </a:p>
          </p:txBody>
        </p:sp>
      </p:grpSp>
      <p:sp>
        <p:nvSpPr>
          <p:cNvPr id="5" name="Freeform 9">
            <a:extLst>
              <a:ext uri="{FF2B5EF4-FFF2-40B4-BE49-F238E27FC236}">
                <a16:creationId xmlns:a16="http://schemas.microsoft.com/office/drawing/2014/main" id="{1A094E50-850F-6145-73B7-73098D177648}"/>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6FE1BB57-6D7D-D0E3-AA85-D8EEB71B72F8}"/>
              </a:ext>
            </a:extLst>
          </p:cNvPr>
          <p:cNvGrpSpPr/>
          <p:nvPr/>
        </p:nvGrpSpPr>
        <p:grpSpPr>
          <a:xfrm>
            <a:off x="1371600" y="5295900"/>
            <a:ext cx="9448800" cy="4683846"/>
            <a:chOff x="477960" y="2206159"/>
            <a:chExt cx="6663534" cy="4683846"/>
          </a:xfrm>
        </p:grpSpPr>
        <p:sp>
          <p:nvSpPr>
            <p:cNvPr id="7" name="Freeform 20">
              <a:extLst>
                <a:ext uri="{FF2B5EF4-FFF2-40B4-BE49-F238E27FC236}">
                  <a16:creationId xmlns:a16="http://schemas.microsoft.com/office/drawing/2014/main" id="{E620FAA0-760E-7752-505E-B9A33718F163}"/>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2F57AE82-0F53-8A41-D1B6-F132CB3124C5}"/>
                </a:ext>
              </a:extLst>
            </p:cNvPr>
            <p:cNvSpPr txBox="1"/>
            <p:nvPr/>
          </p:nvSpPr>
          <p:spPr>
            <a:xfrm>
              <a:off x="752329" y="3468343"/>
              <a:ext cx="6094476" cy="31393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bệnh nhân cao huyết áp, tim mạch, thận yếu,...</a:t>
              </a:r>
              <a:endParaRPr kumimoji="0" lang="vi-VN" sz="66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76551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4C0582-EF1E-8BC0-457D-D4F66A8137EB}"/>
              </a:ext>
            </a:extLst>
          </p:cNvPr>
          <p:cNvGrpSpPr/>
          <p:nvPr/>
        </p:nvGrpSpPr>
        <p:grpSpPr>
          <a:xfrm>
            <a:off x="2895600" y="419100"/>
            <a:ext cx="12213336" cy="4191000"/>
            <a:chOff x="7432880" y="455902"/>
            <a:chExt cx="3869104" cy="2909089"/>
          </a:xfrm>
        </p:grpSpPr>
        <p:sp>
          <p:nvSpPr>
            <p:cNvPr id="3" name="Freeform 18">
              <a:extLst>
                <a:ext uri="{FF2B5EF4-FFF2-40B4-BE49-F238E27FC236}">
                  <a16:creationId xmlns:a16="http://schemas.microsoft.com/office/drawing/2014/main" id="{77711183-6268-FEF6-FE2B-4D8896127661}"/>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5F8872CA-A824-524F-930B-EDC15143B391}"/>
                </a:ext>
              </a:extLst>
            </p:cNvPr>
            <p:cNvSpPr txBox="1"/>
            <p:nvPr/>
          </p:nvSpPr>
          <p:spPr>
            <a:xfrm>
              <a:off x="7729069" y="1264919"/>
              <a:ext cx="3339446" cy="143447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sản phẩm muối chua cần được bảo quản như thế nào? Thời gian sử dụng được bao lâu?</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 name="Freeform 9">
            <a:extLst>
              <a:ext uri="{FF2B5EF4-FFF2-40B4-BE49-F238E27FC236}">
                <a16:creationId xmlns:a16="http://schemas.microsoft.com/office/drawing/2014/main" id="{89043173-7445-9365-DEAB-475A7AC8B8AF}"/>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92B9CC87-17F3-AC28-6187-51161B5D3998}"/>
              </a:ext>
            </a:extLst>
          </p:cNvPr>
          <p:cNvGrpSpPr/>
          <p:nvPr/>
        </p:nvGrpSpPr>
        <p:grpSpPr>
          <a:xfrm>
            <a:off x="1371600" y="4457700"/>
            <a:ext cx="10744200" cy="5522046"/>
            <a:chOff x="477960" y="2206159"/>
            <a:chExt cx="6663534" cy="4683846"/>
          </a:xfrm>
        </p:grpSpPr>
        <p:sp>
          <p:nvSpPr>
            <p:cNvPr id="7" name="Freeform 20">
              <a:extLst>
                <a:ext uri="{FF2B5EF4-FFF2-40B4-BE49-F238E27FC236}">
                  <a16:creationId xmlns:a16="http://schemas.microsoft.com/office/drawing/2014/main" id="{D5EDE6C0-0DB3-B7A4-3728-358E476D39CF}"/>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A1DF3443-AA7E-9639-A0A9-0C1D2AEC7A34}"/>
                </a:ext>
              </a:extLst>
            </p:cNvPr>
            <p:cNvSpPr txBox="1"/>
            <p:nvPr/>
          </p:nvSpPr>
          <p:spPr>
            <a:xfrm>
              <a:off x="752329" y="3468343"/>
              <a:ext cx="6094476" cy="28977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Bảo quản kín trong lọ thuỷ tinh, lọ sành sứ, không nên để ăn quá lâu, đặc biệt khi có mùi vị, màu sắc lạ thì tuyệt đối không ăn.</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5916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6090C06-152F-1CF8-0175-985B27679170}"/>
              </a:ext>
            </a:extLst>
          </p:cNvPr>
          <p:cNvGrpSpPr/>
          <p:nvPr/>
        </p:nvGrpSpPr>
        <p:grpSpPr>
          <a:xfrm>
            <a:off x="2895600" y="419100"/>
            <a:ext cx="12213336" cy="4191000"/>
            <a:chOff x="7432880" y="455902"/>
            <a:chExt cx="3869104" cy="2909089"/>
          </a:xfrm>
        </p:grpSpPr>
        <p:sp>
          <p:nvSpPr>
            <p:cNvPr id="3" name="Freeform 18">
              <a:extLst>
                <a:ext uri="{FF2B5EF4-FFF2-40B4-BE49-F238E27FC236}">
                  <a16:creationId xmlns:a16="http://schemas.microsoft.com/office/drawing/2014/main" id="{0D92A157-2CB3-3C70-D4BF-93385808835C}"/>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605CC5EC-6178-22F2-47C9-6D82DFBCC42D}"/>
                </a:ext>
              </a:extLst>
            </p:cNvPr>
            <p:cNvSpPr txBox="1"/>
            <p:nvPr/>
          </p:nvSpPr>
          <p:spPr>
            <a:xfrm>
              <a:off x="7729069" y="1264919"/>
              <a:ext cx="3339446" cy="11401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Nhiều loại rau củ muối chua nổi váng màu trắng thì còn ăn được nữa không?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 name="Freeform 9">
            <a:extLst>
              <a:ext uri="{FF2B5EF4-FFF2-40B4-BE49-F238E27FC236}">
                <a16:creationId xmlns:a16="http://schemas.microsoft.com/office/drawing/2014/main" id="{49BB17ED-93A5-B600-C42D-962A0DC3015A}"/>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6C43F61F-538B-FE0C-4088-89FCC158C33E}"/>
              </a:ext>
            </a:extLst>
          </p:cNvPr>
          <p:cNvGrpSpPr/>
          <p:nvPr/>
        </p:nvGrpSpPr>
        <p:grpSpPr>
          <a:xfrm>
            <a:off x="1371600" y="4457700"/>
            <a:ext cx="10744200" cy="5522046"/>
            <a:chOff x="477960" y="2206159"/>
            <a:chExt cx="6663534" cy="4683846"/>
          </a:xfrm>
        </p:grpSpPr>
        <p:sp>
          <p:nvSpPr>
            <p:cNvPr id="7" name="Freeform 20">
              <a:extLst>
                <a:ext uri="{FF2B5EF4-FFF2-40B4-BE49-F238E27FC236}">
                  <a16:creationId xmlns:a16="http://schemas.microsoft.com/office/drawing/2014/main" id="{D0E42CF9-1B7E-02BD-8CC9-F1493E39A630}"/>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C40841D3-8314-9086-8010-916FE650883D}"/>
                </a:ext>
              </a:extLst>
            </p:cNvPr>
            <p:cNvSpPr txBox="1"/>
            <p:nvPr/>
          </p:nvSpPr>
          <p:spPr>
            <a:xfrm>
              <a:off x="761515" y="3757363"/>
              <a:ext cx="6094476" cy="21928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nên ăn sống rau củ muối khi có váng trắng mà cần rửa sạch, đem xào hoặc nấu chín,...</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9065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Ăn thử sữa chua dừa tự nhiên - Liệu có dừa thật không- #shorts">
            <a:hlinkClick r:id="" action="ppaction://media"/>
            <a:extLst>
              <a:ext uri="{FF2B5EF4-FFF2-40B4-BE49-F238E27FC236}">
                <a16:creationId xmlns:a16="http://schemas.microsoft.com/office/drawing/2014/main" id="{E957A219-17E9-C71C-125D-8A9A9DD482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266700"/>
            <a:ext cx="6629400" cy="9889067"/>
          </a:xfrm>
          <a:prstGeom prst="rect">
            <a:avLst/>
          </a:prstGeom>
        </p:spPr>
      </p:pic>
      <p:grpSp>
        <p:nvGrpSpPr>
          <p:cNvPr id="3" name="Group 4">
            <a:extLst>
              <a:ext uri="{FF2B5EF4-FFF2-40B4-BE49-F238E27FC236}">
                <a16:creationId xmlns:a16="http://schemas.microsoft.com/office/drawing/2014/main" id="{3901EB13-3FE9-64BF-F5F9-EB0D992DF6F7}"/>
              </a:ext>
            </a:extLst>
          </p:cNvPr>
          <p:cNvGrpSpPr/>
          <p:nvPr/>
        </p:nvGrpSpPr>
        <p:grpSpPr>
          <a:xfrm>
            <a:off x="7620000" y="1866900"/>
            <a:ext cx="6248400" cy="4114800"/>
            <a:chOff x="0" y="0"/>
            <a:chExt cx="13837408" cy="1577677"/>
          </a:xfrm>
          <a:solidFill>
            <a:schemeClr val="accent5">
              <a:lumMod val="20000"/>
              <a:lumOff val="80000"/>
            </a:schemeClr>
          </a:solidFill>
        </p:grpSpPr>
        <p:grpSp>
          <p:nvGrpSpPr>
            <p:cNvPr id="4" name="Group 5">
              <a:extLst>
                <a:ext uri="{FF2B5EF4-FFF2-40B4-BE49-F238E27FC236}">
                  <a16:creationId xmlns:a16="http://schemas.microsoft.com/office/drawing/2014/main" id="{ED24DE0D-F8D5-A334-51A5-2EB1B212C427}"/>
                </a:ext>
              </a:extLst>
            </p:cNvPr>
            <p:cNvGrpSpPr/>
            <p:nvPr/>
          </p:nvGrpSpPr>
          <p:grpSpPr>
            <a:xfrm>
              <a:off x="0" y="0"/>
              <a:ext cx="13837408" cy="1577677"/>
              <a:chOff x="0" y="0"/>
              <a:chExt cx="3056431" cy="348480"/>
            </a:xfrm>
            <a:grpFill/>
          </p:grpSpPr>
          <p:sp>
            <p:nvSpPr>
              <p:cNvPr id="6" name="Freeform 6">
                <a:extLst>
                  <a:ext uri="{FF2B5EF4-FFF2-40B4-BE49-F238E27FC236}">
                    <a16:creationId xmlns:a16="http://schemas.microsoft.com/office/drawing/2014/main" id="{E4D64EFB-7B8C-5D83-9D0B-31CDB85A86AB}"/>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7">
              <a:extLst>
                <a:ext uri="{FF2B5EF4-FFF2-40B4-BE49-F238E27FC236}">
                  <a16:creationId xmlns:a16="http://schemas.microsoft.com/office/drawing/2014/main" id="{C64BF9B8-F1DD-6072-A34C-BEE8D4B555C6}"/>
                </a:ext>
              </a:extLst>
            </p:cNvPr>
            <p:cNvSpPr txBox="1"/>
            <p:nvPr/>
          </p:nvSpPr>
          <p:spPr>
            <a:xfrm>
              <a:off x="168749" y="262946"/>
              <a:ext cx="13361933" cy="944050"/>
            </a:xfrm>
            <a:prstGeom prst="rect">
              <a:avLst/>
            </a:prstGeom>
            <a:grpFill/>
          </p:spPr>
          <p:txBody>
            <a:bodyPr wrap="square" lIns="0" tIns="0" rIns="0" bIns="0" rtlCol="0" anchor="t">
              <a:spAutoFit/>
            </a:bodyPr>
            <a:lstStyle/>
            <a:p>
              <a:pPr marL="0" marR="0" lvl="1" indent="0" algn="ctr" defTabSz="914400" rtl="0" eaLnBrk="1" fontAlgn="auto" latinLnBrk="0" hangingPunct="1">
                <a:lnSpc>
                  <a:spcPts val="4799"/>
                </a:lnSpc>
                <a:spcBef>
                  <a:spcPct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Bằng trải nghiệm của mình, em hãy cho biết mùi, vị của sữa chua như thế nào.</a:t>
              </a:r>
              <a:endPar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a:sym typeface="Cabin"/>
              </a:endParaRPr>
            </a:p>
          </p:txBody>
        </p:sp>
      </p:grpSp>
      <p:sp>
        <p:nvSpPr>
          <p:cNvPr id="7" name="Freeform 16">
            <a:extLst>
              <a:ext uri="{FF2B5EF4-FFF2-40B4-BE49-F238E27FC236}">
                <a16:creationId xmlns:a16="http://schemas.microsoft.com/office/drawing/2014/main" id="{8C89C32C-9DE9-0CD4-FEAD-D0CAA4BA0039}"/>
              </a:ext>
            </a:extLst>
          </p:cNvPr>
          <p:cNvSpPr/>
          <p:nvPr/>
        </p:nvSpPr>
        <p:spPr>
          <a:xfrm>
            <a:off x="13792200" y="2019300"/>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044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2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B4B62BCF-CF99-E142-512D-F7366DCC59EB}"/>
              </a:ext>
            </a:extLst>
          </p:cNvPr>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0774C5D1-FA02-BE6F-D986-76CCB41C9E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324100"/>
            <a:ext cx="9490827" cy="7108420"/>
          </a:xfrm>
          <a:prstGeom prst="rect">
            <a:avLst/>
          </a:prstGeom>
        </p:spPr>
      </p:pic>
    </p:spTree>
    <p:extLst>
      <p:ext uri="{BB962C8B-B14F-4D97-AF65-F5344CB8AC3E}">
        <p14:creationId xmlns:p14="http://schemas.microsoft.com/office/powerpoint/2010/main" val="26232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927E087D-E18B-E79D-C812-E76A3520A3D9}"/>
              </a:ext>
            </a:extLst>
          </p:cNvPr>
          <p:cNvGrpSpPr/>
          <p:nvPr/>
        </p:nvGrpSpPr>
        <p:grpSpPr>
          <a:xfrm>
            <a:off x="2286000" y="1790700"/>
            <a:ext cx="10378056" cy="3521745"/>
            <a:chOff x="0" y="0"/>
            <a:chExt cx="13837408" cy="1577677"/>
          </a:xfrm>
        </p:grpSpPr>
        <p:grpSp>
          <p:nvGrpSpPr>
            <p:cNvPr id="8" name="Group 5">
              <a:extLst>
                <a:ext uri="{FF2B5EF4-FFF2-40B4-BE49-F238E27FC236}">
                  <a16:creationId xmlns:a16="http://schemas.microsoft.com/office/drawing/2014/main" id="{B059A9E8-3127-D8AB-DE6B-7F67BA52DEFD}"/>
                </a:ext>
              </a:extLst>
            </p:cNvPr>
            <p:cNvGrpSpPr/>
            <p:nvPr/>
          </p:nvGrpSpPr>
          <p:grpSpPr>
            <a:xfrm>
              <a:off x="0" y="0"/>
              <a:ext cx="13837408" cy="1577677"/>
              <a:chOff x="0" y="0"/>
              <a:chExt cx="3056431" cy="348480"/>
            </a:xfrm>
          </p:grpSpPr>
          <p:sp>
            <p:nvSpPr>
              <p:cNvPr id="10" name="Freeform 6">
                <a:extLst>
                  <a:ext uri="{FF2B5EF4-FFF2-40B4-BE49-F238E27FC236}">
                    <a16:creationId xmlns:a16="http://schemas.microsoft.com/office/drawing/2014/main" id="{3B02230D-2D2E-188C-06EA-A3A118733B84}"/>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7">
              <a:extLst>
                <a:ext uri="{FF2B5EF4-FFF2-40B4-BE49-F238E27FC236}">
                  <a16:creationId xmlns:a16="http://schemas.microsoft.com/office/drawing/2014/main" id="{DA4DF4D2-DA12-5297-11DC-8ED22619FB78}"/>
                </a:ext>
              </a:extLst>
            </p:cNvPr>
            <p:cNvSpPr txBox="1"/>
            <p:nvPr/>
          </p:nvSpPr>
          <p:spPr>
            <a:xfrm>
              <a:off x="981721" y="388807"/>
              <a:ext cx="12332809" cy="85231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vi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khuẩn</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ích</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chế</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biến</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rau</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16">
            <a:extLst>
              <a:ext uri="{FF2B5EF4-FFF2-40B4-BE49-F238E27FC236}">
                <a16:creationId xmlns:a16="http://schemas.microsoft.com/office/drawing/2014/main" id="{C50696DA-1C06-8C05-02BB-3175B0106BAD}"/>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2" descr="Hình ảnh Rau Củ Quả PNG, Vector, PSD, và biểu tượng để tải về miễn phí |  pngtree">
            <a:extLst>
              <a:ext uri="{FF2B5EF4-FFF2-40B4-BE49-F238E27FC236}">
                <a16:creationId xmlns:a16="http://schemas.microsoft.com/office/drawing/2014/main" id="{2BADBA03-DC8F-03A0-FD88-13E53CAEDD3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01" b="89604" l="3226" r="97013">
                        <a14:foregroundMark x1="7766" y1="47525" x2="18280" y2="53465"/>
                        <a14:foregroundMark x1="14576" y1="77475" x2="26404" y2="73020"/>
                        <a14:foregroundMark x1="12903" y1="64851" x2="29152" y2="64851"/>
                        <a14:foregroundMark x1="11231" y1="79703" x2="25448" y2="83168"/>
                        <a14:foregroundMark x1="4779" y1="52475" x2="4062" y2="65347"/>
                        <a14:foregroundMark x1="4062" y1="65347" x2="4898" y2="65594"/>
                        <a14:foregroundMark x1="3345" y1="47525" x2="4779" y2="55941"/>
                        <a14:foregroundMark x1="67145" y1="89356" x2="92234" y2="76238"/>
                        <a14:foregroundMark x1="92234" y1="76238" x2="97013" y2="60891"/>
                        <a14:foregroundMark x1="97013" y1="60891" x2="95460" y2="61386"/>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5372100"/>
            <a:ext cx="6781800" cy="327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90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2EC77CC-EE27-1BE4-414B-FC569AD9BD4F}"/>
              </a:ext>
            </a:extLst>
          </p:cNvPr>
          <p:cNvSpPr txBox="1"/>
          <p:nvPr/>
        </p:nvSpPr>
        <p:spPr>
          <a:xfrm>
            <a:off x="1066800" y="2019300"/>
            <a:ext cx="16154400" cy="5909310"/>
          </a:xfrm>
          <a:prstGeom prst="rect">
            <a:avLst/>
          </a:prstGeom>
          <a:noFill/>
        </p:spPr>
        <p:txBody>
          <a:bodyPr wrap="square" rtlCol="0">
            <a:spAutoFit/>
          </a:bodyPr>
          <a:lstStyle/>
          <a:p>
            <a:pPr algn="just"/>
            <a:r>
              <a:rPr lang="vi-VN" sz="5400" dirty="0">
                <a:solidFill>
                  <a:srgbClr val="FF0000"/>
                </a:solidFill>
                <a:latin typeface="Cambria" panose="02040503050406030204" pitchFamily="18" charset="0"/>
                <a:ea typeface="Cambria" panose="02040503050406030204" pitchFamily="18" charset="0"/>
              </a:rPr>
              <a:t>Vi khuẩn lactic có sẵn trong tự nhiên thường được sử dụng trong chế biến rau, củ, quả. Khi muối chua rau, củ, quả, vi khuẩn sử dụng đường có sẵn trong rau, củ, quả làm thức ăn. Chúng hoạt động tốt ở nhiệt độ từ 30 °C đến 50 °C, tạo ra sản phẩm có mùi thơm, vị chua nhẹ làm tăng giá trị dinh dưỡng và kéo dài thời gian sử dụng thực phẩm.</a:t>
            </a:r>
          </a:p>
        </p:txBody>
      </p:sp>
    </p:spTree>
    <p:extLst>
      <p:ext uri="{BB962C8B-B14F-4D97-AF65-F5344CB8AC3E}">
        <p14:creationId xmlns:p14="http://schemas.microsoft.com/office/powerpoint/2010/main" val="387462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A457A3E9-A26E-D73E-3912-625835E1A058}"/>
              </a:ext>
            </a:extLst>
          </p:cNvPr>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10">
            <a:extLst>
              <a:ext uri="{FF2B5EF4-FFF2-40B4-BE49-F238E27FC236}">
                <a16:creationId xmlns:a16="http://schemas.microsoft.com/office/drawing/2014/main" id="{0FD334F6-9F93-D62B-80D3-2CA624D24120}"/>
              </a:ext>
            </a:extLst>
          </p:cNvPr>
          <p:cNvSpPr txBox="1"/>
          <p:nvPr/>
        </p:nvSpPr>
        <p:spPr>
          <a:xfrm>
            <a:off x="6477000" y="1333500"/>
            <a:ext cx="6629400" cy="2308324"/>
          </a:xfrm>
          <a:prstGeom prst="rect">
            <a:avLst/>
          </a:prstGeom>
        </p:spPr>
        <p:txBody>
          <a:bodyPr wrap="square" lIns="0" tIns="0" rIns="0" bIns="0" rtlCol="0" anchor="t">
            <a:spAutoFit/>
          </a:bodyPr>
          <a:lstStyle/>
          <a:p>
            <a:pPr marL="0" lvl="0" indent="0" algn="ctr">
              <a:lnSpc>
                <a:spcPts val="6000"/>
              </a:lnSpc>
              <a:spcBef>
                <a:spcPct val="0"/>
              </a:spcBef>
            </a:pPr>
            <a:r>
              <a:rPr lang="vi-VN" sz="5400" b="1" u="none" dirty="0">
                <a:solidFill>
                  <a:srgbClr val="000000"/>
                </a:solidFill>
                <a:latin typeface="Cambria" panose="02040503050406030204" pitchFamily="18" charset="0"/>
                <a:ea typeface="Cambria" panose="02040503050406030204" pitchFamily="18" charset="0"/>
                <a:cs typeface="Cabin Bold"/>
                <a:sym typeface="Cabin Bold"/>
              </a:rPr>
              <a:t>Vi khuẩn lactic có ở đâu và thường được dùng để làm gì?</a:t>
            </a:r>
            <a:endParaRPr lang="en-US" sz="5400" b="1" u="none" dirty="0">
              <a:solidFill>
                <a:srgbClr val="000000"/>
              </a:solidFill>
              <a:latin typeface="Cambria" panose="02040503050406030204" pitchFamily="18" charset="0"/>
              <a:ea typeface="Cambria" panose="02040503050406030204" pitchFamily="18" charset="0"/>
              <a:cs typeface="Cabin Bold"/>
              <a:sym typeface="Cabin Bold"/>
            </a:endParaRPr>
          </a:p>
        </p:txBody>
      </p:sp>
      <p:grpSp>
        <p:nvGrpSpPr>
          <p:cNvPr id="4" name="Group 2">
            <a:extLst>
              <a:ext uri="{FF2B5EF4-FFF2-40B4-BE49-F238E27FC236}">
                <a16:creationId xmlns:a16="http://schemas.microsoft.com/office/drawing/2014/main" id="{5D8E5DE5-4D3F-859B-41F6-5D4CBF2798D2}"/>
              </a:ext>
            </a:extLst>
          </p:cNvPr>
          <p:cNvGrpSpPr/>
          <p:nvPr/>
        </p:nvGrpSpPr>
        <p:grpSpPr>
          <a:xfrm>
            <a:off x="1371600" y="6362700"/>
            <a:ext cx="10134600" cy="3088228"/>
            <a:chOff x="0" y="0"/>
            <a:chExt cx="1098500" cy="406400"/>
          </a:xfrm>
        </p:grpSpPr>
        <p:sp>
          <p:nvSpPr>
            <p:cNvPr id="5" name="Freeform 3">
              <a:extLst>
                <a:ext uri="{FF2B5EF4-FFF2-40B4-BE49-F238E27FC236}">
                  <a16:creationId xmlns:a16="http://schemas.microsoft.com/office/drawing/2014/main" id="{27B6E8FA-3A06-A2B7-4896-C33D279EAD8A}"/>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6" name="TextBox 4">
              <a:extLst>
                <a:ext uri="{FF2B5EF4-FFF2-40B4-BE49-F238E27FC236}">
                  <a16:creationId xmlns:a16="http://schemas.microsoft.com/office/drawing/2014/main" id="{558BD13E-3402-4B71-A8F9-565D784AFF70}"/>
                </a:ext>
              </a:extLst>
            </p:cNvPr>
            <p:cNvSpPr txBox="1"/>
            <p:nvPr/>
          </p:nvSpPr>
          <p:spPr>
            <a:xfrm>
              <a:off x="0" y="0"/>
              <a:ext cx="1098500" cy="406400"/>
            </a:xfrm>
            <a:prstGeom prst="rect">
              <a:avLst/>
            </a:prstGeom>
          </p:spPr>
          <p:txBody>
            <a:bodyPr lIns="50800" tIns="50800" rIns="50800" bIns="50800" rtlCol="0" anchor="ctr"/>
            <a:lstStyle/>
            <a:p>
              <a:pPr marL="0" lvl="1" indent="0" algn="ct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Vi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khuẩn</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lactic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sẵn</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tự</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nhiên</a:t>
              </a:r>
              <a:endParaRPr lang="en-US" sz="16600"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70999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4FE66241-67ED-23EB-10B2-1B33FF2EE0BA}"/>
              </a:ext>
            </a:extLst>
          </p:cNvPr>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10">
            <a:extLst>
              <a:ext uri="{FF2B5EF4-FFF2-40B4-BE49-F238E27FC236}">
                <a16:creationId xmlns:a16="http://schemas.microsoft.com/office/drawing/2014/main" id="{3C7A7EDE-97FE-746C-3E35-685240572D62}"/>
              </a:ext>
            </a:extLst>
          </p:cNvPr>
          <p:cNvSpPr txBox="1"/>
          <p:nvPr/>
        </p:nvSpPr>
        <p:spPr>
          <a:xfrm>
            <a:off x="6477000" y="1333500"/>
            <a:ext cx="6629400" cy="1538883"/>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Thức ăn của vi khuẩn lactic là gì?</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grpSp>
        <p:nvGrpSpPr>
          <p:cNvPr id="4" name="Group 2">
            <a:extLst>
              <a:ext uri="{FF2B5EF4-FFF2-40B4-BE49-F238E27FC236}">
                <a16:creationId xmlns:a16="http://schemas.microsoft.com/office/drawing/2014/main" id="{52EA2116-5897-301F-27AE-5FF618C4BD33}"/>
              </a:ext>
            </a:extLst>
          </p:cNvPr>
          <p:cNvGrpSpPr/>
          <p:nvPr/>
        </p:nvGrpSpPr>
        <p:grpSpPr>
          <a:xfrm>
            <a:off x="1371600" y="6362700"/>
            <a:ext cx="10134600" cy="3088228"/>
            <a:chOff x="0" y="0"/>
            <a:chExt cx="1098500" cy="406400"/>
          </a:xfrm>
        </p:grpSpPr>
        <p:sp>
          <p:nvSpPr>
            <p:cNvPr id="5" name="Freeform 3">
              <a:extLst>
                <a:ext uri="{FF2B5EF4-FFF2-40B4-BE49-F238E27FC236}">
                  <a16:creationId xmlns:a16="http://schemas.microsoft.com/office/drawing/2014/main" id="{DB11F182-BA14-903E-0C26-243824EB5EA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6" name="TextBox 4">
              <a:extLst>
                <a:ext uri="{FF2B5EF4-FFF2-40B4-BE49-F238E27FC236}">
                  <a16:creationId xmlns:a16="http://schemas.microsoft.com/office/drawing/2014/main" id="{8A05FA4B-7F7B-2219-4E0F-32D03E43AF62}"/>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Thức ăn là đường có trong rau, củ, quả,...</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93369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31E0B1AB-DC13-5DCB-D233-745610DD7B62}"/>
              </a:ext>
            </a:extLst>
          </p:cNvPr>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10">
            <a:extLst>
              <a:ext uri="{FF2B5EF4-FFF2-40B4-BE49-F238E27FC236}">
                <a16:creationId xmlns:a16="http://schemas.microsoft.com/office/drawing/2014/main" id="{AFC813C7-720C-5361-7E7F-F1CA0EDC71DD}"/>
              </a:ext>
            </a:extLst>
          </p:cNvPr>
          <p:cNvSpPr txBox="1"/>
          <p:nvPr/>
        </p:nvSpPr>
        <p:spPr>
          <a:xfrm>
            <a:off x="6477000" y="1333500"/>
            <a:ext cx="66294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Vi khuẩn lactic hoạt động tốt ở mức nhiệt độ bao nhiêu?</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grpSp>
        <p:nvGrpSpPr>
          <p:cNvPr id="4" name="Group 2">
            <a:extLst>
              <a:ext uri="{FF2B5EF4-FFF2-40B4-BE49-F238E27FC236}">
                <a16:creationId xmlns:a16="http://schemas.microsoft.com/office/drawing/2014/main" id="{281F7BA2-A3DA-5D44-279B-F54CCE58C6E8}"/>
              </a:ext>
            </a:extLst>
          </p:cNvPr>
          <p:cNvGrpSpPr/>
          <p:nvPr/>
        </p:nvGrpSpPr>
        <p:grpSpPr>
          <a:xfrm>
            <a:off x="1371600" y="6362700"/>
            <a:ext cx="10134600" cy="3088228"/>
            <a:chOff x="0" y="0"/>
            <a:chExt cx="1098500" cy="406400"/>
          </a:xfrm>
        </p:grpSpPr>
        <p:sp>
          <p:nvSpPr>
            <p:cNvPr id="5" name="Freeform 3">
              <a:extLst>
                <a:ext uri="{FF2B5EF4-FFF2-40B4-BE49-F238E27FC236}">
                  <a16:creationId xmlns:a16="http://schemas.microsoft.com/office/drawing/2014/main" id="{0CCCF955-AD03-1142-4AAE-1BFE4ECF4397}"/>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6" name="TextBox 4">
              <a:extLst>
                <a:ext uri="{FF2B5EF4-FFF2-40B4-BE49-F238E27FC236}">
                  <a16:creationId xmlns:a16="http://schemas.microsoft.com/office/drawing/2014/main" id="{CE908255-2BE5-5F4A-7FCD-77AB3179DAFB}"/>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Hoạt động tốt ở nhiệt độ 30 </a:t>
              </a:r>
              <a:r>
                <a:rPr lang="en-US" sz="8000" b="0" i="0" dirty="0">
                  <a:solidFill>
                    <a:srgbClr val="FF0000"/>
                  </a:solidFill>
                  <a:effectLst/>
                  <a:latin typeface="Arial" panose="020B0604020202020204" pitchFamily="34" charset="0"/>
                </a:rPr>
                <a:t>℃</a:t>
              </a: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 50</a:t>
              </a:r>
              <a:r>
                <a:rPr lang="en-US" sz="8000" b="0" i="0" dirty="0">
                  <a:solidFill>
                    <a:srgbClr val="FF0000"/>
                  </a:solidFill>
                  <a:effectLst/>
                  <a:latin typeface="Arial" panose="020B0604020202020204" pitchFamily="34" charset="0"/>
                </a:rPr>
                <a:t>℃</a:t>
              </a: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5895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813</Words>
  <Application>Microsoft Office PowerPoint</Application>
  <PresentationFormat>Custom</PresentationFormat>
  <Paragraphs>40</Paragraphs>
  <Slides>28</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Windows 10</cp:lastModifiedBy>
  <cp:revision>27</cp:revision>
  <dcterms:created xsi:type="dcterms:W3CDTF">2006-08-16T00:00:00Z</dcterms:created>
  <dcterms:modified xsi:type="dcterms:W3CDTF">2025-02-06T05:00:57Z</dcterms:modified>
  <dc:identifier>DAGU8QCx2sU</dc:identifier>
</cp:coreProperties>
</file>