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Bệnh tả ở người là một bệnh truyền nhiễm cấp tính xảy ra ở đường tiêu hoá, do vi khuẩn Vibrio cholerea gây ra. Tiết học hôm nay các con sẽ được tìm hiểu về dấu hiệu, nguyên nhân và cách phòng tránh căn bệnh nguy hiểm này.</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828800" y="35433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
        <p:nvSpPr>
          <p:cNvPr id="16" name="TextBox 15">
            <a:extLst>
              <a:ext uri="{FF2B5EF4-FFF2-40B4-BE49-F238E27FC236}">
                <a16:creationId xmlns:a16="http://schemas.microsoft.com/office/drawing/2014/main" id="{3955066A-552D-AC5F-782C-9B0C3C445D1D}"/>
              </a:ext>
            </a:extLst>
          </p:cNvPr>
          <p:cNvSpPr txBox="1"/>
          <p:nvPr/>
        </p:nvSpPr>
        <p:spPr>
          <a:xfrm>
            <a:off x="7391400" y="6286500"/>
            <a:ext cx="3505200" cy="1015663"/>
          </a:xfrm>
          <a:prstGeom prst="rect">
            <a:avLst/>
          </a:prstGeom>
          <a:noFill/>
        </p:spPr>
        <p:txBody>
          <a:bodyPr wrap="square" rtlCol="0">
            <a:spAutoFit/>
          </a:bodyPr>
          <a:lstStyle/>
          <a:p>
            <a:r>
              <a:rPr lang="en-US" sz="6000" b="1" dirty="0">
                <a:solidFill>
                  <a:srgbClr val="FF0000"/>
                </a:solidFill>
                <a:latin typeface="Cambria" panose="02040503050406030204" pitchFamily="18" charset="0"/>
                <a:ea typeface="Cambria" panose="02040503050406030204" pitchFamily="18" charset="0"/>
              </a:rPr>
              <a:t>(</a:t>
            </a:r>
            <a:r>
              <a:rPr lang="en-US" sz="6000" b="1" dirty="0" err="1">
                <a:solidFill>
                  <a:srgbClr val="FF0000"/>
                </a:solidFill>
                <a:latin typeface="Cambria" panose="02040503050406030204" pitchFamily="18" charset="0"/>
                <a:ea typeface="Cambria" panose="02040503050406030204" pitchFamily="18" charset="0"/>
              </a:rPr>
              <a:t>Tiết</a:t>
            </a:r>
            <a:r>
              <a:rPr lang="en-US" sz="6000" b="1" dirty="0">
                <a:solidFill>
                  <a:srgbClr val="FF0000"/>
                </a:solidFill>
                <a:latin typeface="Cambria" panose="02040503050406030204" pitchFamily="18" charset="0"/>
                <a:ea typeface="Cambria" panose="020405030504060302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721071E-CAEC-B0AC-4F82-117EFA5FC52F}"/>
              </a:ext>
            </a:extLst>
          </p:cNvPr>
          <p:cNvGrpSpPr/>
          <p:nvPr/>
        </p:nvGrpSpPr>
        <p:grpSpPr>
          <a:xfrm>
            <a:off x="1600200" y="342900"/>
            <a:ext cx="11749656" cy="2590800"/>
            <a:chOff x="0" y="0"/>
            <a:chExt cx="13837408" cy="1577677"/>
          </a:xfrm>
        </p:grpSpPr>
        <p:grpSp>
          <p:nvGrpSpPr>
            <p:cNvPr id="3" name="Group 5">
              <a:extLst>
                <a:ext uri="{FF2B5EF4-FFF2-40B4-BE49-F238E27FC236}">
                  <a16:creationId xmlns:a16="http://schemas.microsoft.com/office/drawing/2014/main" id="{F8B061D4-3051-9E69-512F-DC23E611052B}"/>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C0A4140E-D7EB-61E2-8F78-AAC2AEE157B3}"/>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6AD979AA-E225-4279-5E55-AE1C6301B2F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Hậu quả mà bệnh tả có thể gây ra là gì?</a:t>
              </a:r>
            </a:p>
          </p:txBody>
        </p:sp>
      </p:grpSp>
      <p:grpSp>
        <p:nvGrpSpPr>
          <p:cNvPr id="6" name="Group 2">
            <a:extLst>
              <a:ext uri="{FF2B5EF4-FFF2-40B4-BE49-F238E27FC236}">
                <a16:creationId xmlns:a16="http://schemas.microsoft.com/office/drawing/2014/main" id="{91CCC2F6-1DB4-475C-1B3D-C24134AA8464}"/>
              </a:ext>
            </a:extLst>
          </p:cNvPr>
          <p:cNvGrpSpPr/>
          <p:nvPr/>
        </p:nvGrpSpPr>
        <p:grpSpPr>
          <a:xfrm>
            <a:off x="1066800" y="4686300"/>
            <a:ext cx="10515600" cy="4343400"/>
            <a:chOff x="0" y="0"/>
            <a:chExt cx="1098500" cy="406400"/>
          </a:xfrm>
        </p:grpSpPr>
        <p:sp>
          <p:nvSpPr>
            <p:cNvPr id="7" name="Freeform 3">
              <a:extLst>
                <a:ext uri="{FF2B5EF4-FFF2-40B4-BE49-F238E27FC236}">
                  <a16:creationId xmlns:a16="http://schemas.microsoft.com/office/drawing/2014/main" id="{E4B999A4-6902-3193-E270-3EB9A0A1B083}"/>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4">
              <a:extLst>
                <a:ext uri="{FF2B5EF4-FFF2-40B4-BE49-F238E27FC236}">
                  <a16:creationId xmlns:a16="http://schemas.microsoft.com/office/drawing/2014/main" id="{2C127425-16B1-704B-71D7-4B4AB11C407F}"/>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 nhân có thể tử vong nếu không được chữa trị kịp thời. </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9316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DF368239-24A9-F2A6-7116-9C1C6D62D28D}"/>
              </a:ext>
            </a:extLst>
          </p:cNvPr>
          <p:cNvSpPr/>
          <p:nvPr/>
        </p:nvSpPr>
        <p:spPr>
          <a:xfrm>
            <a:off x="12877800" y="2247900"/>
            <a:ext cx="4248534" cy="6892902"/>
          </a:xfrm>
          <a:custGeom>
            <a:avLst/>
            <a:gdLst/>
            <a:ahLst/>
            <a:cxnLst/>
            <a:rect l="l" t="t" r="r" b="b"/>
            <a:pathLst>
              <a:path w="4248534" h="6892902">
                <a:moveTo>
                  <a:pt x="0" y="0"/>
                </a:moveTo>
                <a:lnTo>
                  <a:pt x="4248534" y="0"/>
                </a:lnTo>
                <a:lnTo>
                  <a:pt x="4248534" y="6892903"/>
                </a:lnTo>
                <a:lnTo>
                  <a:pt x="0" y="68929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10">
            <a:extLst>
              <a:ext uri="{FF2B5EF4-FFF2-40B4-BE49-F238E27FC236}">
                <a16:creationId xmlns:a16="http://schemas.microsoft.com/office/drawing/2014/main" id="{2EFB2A72-D827-846C-71B9-C58BC7DD5AAF}"/>
              </a:ext>
            </a:extLst>
          </p:cNvPr>
          <p:cNvSpPr txBox="1"/>
          <p:nvPr/>
        </p:nvSpPr>
        <p:spPr>
          <a:xfrm>
            <a:off x="6477000" y="1333500"/>
            <a:ext cx="6629400" cy="3077766"/>
          </a:xfrm>
          <a:prstGeom prst="rect">
            <a:avLst/>
          </a:prstGeom>
        </p:spPr>
        <p:txBody>
          <a:bodyPr wrap="square" lIns="0" tIns="0" rIns="0" bIns="0" rtlCol="0" anchor="t">
            <a:spAutoFit/>
          </a:bodyPr>
          <a:lstStyle/>
          <a:p>
            <a:pPr lvl="0" algn="ctr">
              <a:lnSpc>
                <a:spcPts val="6000"/>
              </a:lnSpc>
              <a:spcBef>
                <a:spcPct val="0"/>
              </a:spcBef>
            </a:pPr>
            <a:r>
              <a:rPr lang="vi-VN" sz="5400" b="1" dirty="0">
                <a:solidFill>
                  <a:srgbClr val="000000"/>
                </a:solidFill>
                <a:latin typeface="Cambria" panose="02040503050406030204" pitchFamily="18" charset="0"/>
                <a:ea typeface="Cambria" panose="02040503050406030204" pitchFamily="18" charset="0"/>
                <a:cs typeface="Cabin Bold"/>
                <a:sym typeface="Cabin Bold"/>
              </a:rPr>
              <a:t>Kể một số nguyên nhân khác có thể làm tăng nguy cơ mắc bệnh tả.</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bin Bold"/>
              <a:sym typeface="Cabin Bold"/>
            </a:endParaRPr>
          </a:p>
        </p:txBody>
      </p:sp>
      <p:grpSp>
        <p:nvGrpSpPr>
          <p:cNvPr id="4" name="Group 2">
            <a:extLst>
              <a:ext uri="{FF2B5EF4-FFF2-40B4-BE49-F238E27FC236}">
                <a16:creationId xmlns:a16="http://schemas.microsoft.com/office/drawing/2014/main" id="{7E31743A-7A67-94E1-A8EA-DB84A454D782}"/>
              </a:ext>
            </a:extLst>
          </p:cNvPr>
          <p:cNvGrpSpPr/>
          <p:nvPr/>
        </p:nvGrpSpPr>
        <p:grpSpPr>
          <a:xfrm>
            <a:off x="685800" y="5829300"/>
            <a:ext cx="10820400" cy="3621628"/>
            <a:chOff x="0" y="0"/>
            <a:chExt cx="1098500" cy="406400"/>
          </a:xfrm>
        </p:grpSpPr>
        <p:sp>
          <p:nvSpPr>
            <p:cNvPr id="5" name="Freeform 3">
              <a:extLst>
                <a:ext uri="{FF2B5EF4-FFF2-40B4-BE49-F238E27FC236}">
                  <a16:creationId xmlns:a16="http://schemas.microsoft.com/office/drawing/2014/main" id="{C85C7839-42D8-928B-AB7E-F517C8F86485}"/>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4">
              <a:extLst>
                <a:ext uri="{FF2B5EF4-FFF2-40B4-BE49-F238E27FC236}">
                  <a16:creationId xmlns:a16="http://schemas.microsoft.com/office/drawing/2014/main" id="{D82B98D8-15D9-CDC0-2777-999E7E62244F}"/>
                </a:ext>
              </a:extLst>
            </p:cNvPr>
            <p:cNvSpPr txBox="1"/>
            <p:nvPr/>
          </p:nvSpPr>
          <p:spPr>
            <a:xfrm>
              <a:off x="46415" y="0"/>
              <a:ext cx="1052085"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rửa tay thường xuyên bằng xà phòng.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che đậy thức ăn cẩn thận.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đảm bảo vệ sinh an toàn thực phẩm trước, trong, sau khi chế biến thức ăn…</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06484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E78343-909B-F939-ECAE-4CBA8950CAC6}"/>
              </a:ext>
            </a:extLst>
          </p:cNvPr>
          <p:cNvSpPr/>
          <p:nvPr/>
        </p:nvSpPr>
        <p:spPr>
          <a:xfrm>
            <a:off x="6934200" y="3695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0000"/>
                </a:solidFill>
              </a:rPr>
              <a:t>Bệnh</a:t>
            </a:r>
            <a:r>
              <a:rPr lang="en-US" sz="5400" dirty="0">
                <a:solidFill>
                  <a:srgbClr val="FF0000"/>
                </a:solidFill>
              </a:rPr>
              <a:t> </a:t>
            </a:r>
            <a:r>
              <a:rPr lang="en-US" sz="5400" dirty="0" err="1">
                <a:solidFill>
                  <a:srgbClr val="FF0000"/>
                </a:solidFill>
              </a:rPr>
              <a:t>tả</a:t>
            </a:r>
            <a:endParaRPr lang="en-US" sz="5400" dirty="0">
              <a:solidFill>
                <a:srgbClr val="FF0000"/>
              </a:solidFill>
            </a:endParaRPr>
          </a:p>
        </p:txBody>
      </p:sp>
      <p:sp>
        <p:nvSpPr>
          <p:cNvPr id="3" name="Arrow: Up 2">
            <a:extLst>
              <a:ext uri="{FF2B5EF4-FFF2-40B4-BE49-F238E27FC236}">
                <a16:creationId xmlns:a16="http://schemas.microsoft.com/office/drawing/2014/main" id="{E190296D-9FA4-CE6B-04B7-C1D7C4A7FA0A}"/>
              </a:ext>
            </a:extLst>
          </p:cNvPr>
          <p:cNvSpPr/>
          <p:nvPr/>
        </p:nvSpPr>
        <p:spPr>
          <a:xfrm>
            <a:off x="8534400" y="28575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6CEA2A-045E-5F48-C19D-E9C06E23F4AD}"/>
              </a:ext>
            </a:extLst>
          </p:cNvPr>
          <p:cNvSpPr/>
          <p:nvPr/>
        </p:nvSpPr>
        <p:spPr>
          <a:xfrm>
            <a:off x="6934200" y="647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Nguyên</a:t>
            </a:r>
            <a:r>
              <a:rPr lang="en-US" sz="3600" dirty="0">
                <a:solidFill>
                  <a:srgbClr val="FF0000"/>
                </a:solidFill>
              </a:rPr>
              <a:t> </a:t>
            </a:r>
            <a:r>
              <a:rPr lang="en-US" sz="3600" dirty="0" err="1">
                <a:solidFill>
                  <a:srgbClr val="FF0000"/>
                </a:solidFill>
              </a:rPr>
              <a:t>nhân</a:t>
            </a:r>
            <a:r>
              <a:rPr lang="en-US" sz="3600" dirty="0">
                <a:solidFill>
                  <a:srgbClr val="FF0000"/>
                </a:solidFill>
              </a:rPr>
              <a:t>: do vi </a:t>
            </a:r>
            <a:r>
              <a:rPr lang="en-US" sz="3600" dirty="0" err="1">
                <a:solidFill>
                  <a:srgbClr val="FF0000"/>
                </a:solidFill>
              </a:rPr>
              <a:t>khuẩn</a:t>
            </a:r>
            <a:r>
              <a:rPr lang="en-US" sz="3600" dirty="0">
                <a:solidFill>
                  <a:srgbClr val="FF0000"/>
                </a:solidFill>
              </a:rPr>
              <a:t> </a:t>
            </a:r>
            <a:r>
              <a:rPr lang="en-US" sz="3600" dirty="0" err="1">
                <a:solidFill>
                  <a:srgbClr val="FF0000"/>
                </a:solidFill>
              </a:rPr>
              <a:t>tả</a:t>
            </a:r>
            <a:r>
              <a:rPr lang="en-US" sz="3600" dirty="0">
                <a:solidFill>
                  <a:srgbClr val="FF0000"/>
                </a:solidFill>
              </a:rPr>
              <a:t> </a:t>
            </a:r>
            <a:r>
              <a:rPr lang="en-US" sz="3600" dirty="0" err="1">
                <a:solidFill>
                  <a:srgbClr val="FF0000"/>
                </a:solidFill>
              </a:rPr>
              <a:t>gây</a:t>
            </a:r>
            <a:r>
              <a:rPr lang="en-US" sz="3600" dirty="0">
                <a:solidFill>
                  <a:srgbClr val="FF0000"/>
                </a:solidFill>
              </a:rPr>
              <a:t> </a:t>
            </a:r>
            <a:r>
              <a:rPr lang="en-US" sz="3600" dirty="0" err="1">
                <a:solidFill>
                  <a:srgbClr val="FF0000"/>
                </a:solidFill>
              </a:rPr>
              <a:t>ra</a:t>
            </a:r>
            <a:endParaRPr lang="en-US" sz="3600" dirty="0">
              <a:solidFill>
                <a:srgbClr val="FF0000"/>
              </a:solidFill>
            </a:endParaRPr>
          </a:p>
        </p:txBody>
      </p:sp>
      <p:sp>
        <p:nvSpPr>
          <p:cNvPr id="5" name="Arrow: Up 4">
            <a:extLst>
              <a:ext uri="{FF2B5EF4-FFF2-40B4-BE49-F238E27FC236}">
                <a16:creationId xmlns:a16="http://schemas.microsoft.com/office/drawing/2014/main" id="{6BC6206B-8DBA-807C-94C1-F612A2A57D51}"/>
              </a:ext>
            </a:extLst>
          </p:cNvPr>
          <p:cNvSpPr/>
          <p:nvPr/>
        </p:nvSpPr>
        <p:spPr>
          <a:xfrm rot="5400000">
            <a:off x="11163300" y="43434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29C700-321A-871B-E0B9-238BB03DAF30}"/>
              </a:ext>
            </a:extLst>
          </p:cNvPr>
          <p:cNvSpPr/>
          <p:nvPr/>
        </p:nvSpPr>
        <p:spPr>
          <a:xfrm>
            <a:off x="12268200" y="3314700"/>
            <a:ext cx="4495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Đường</a:t>
            </a:r>
            <a:r>
              <a:rPr lang="en-US" sz="3600" dirty="0">
                <a:solidFill>
                  <a:srgbClr val="FF0000"/>
                </a:solidFill>
              </a:rPr>
              <a:t> </a:t>
            </a:r>
            <a:r>
              <a:rPr lang="en-US" sz="3600" dirty="0" err="1">
                <a:solidFill>
                  <a:srgbClr val="FF0000"/>
                </a:solidFill>
              </a:rPr>
              <a:t>lây</a:t>
            </a:r>
            <a:r>
              <a:rPr lang="en-US" sz="3600" dirty="0">
                <a:solidFill>
                  <a:srgbClr val="FF0000"/>
                </a:solidFill>
              </a:rPr>
              <a:t> </a:t>
            </a:r>
            <a:r>
              <a:rPr lang="en-US" sz="3600" dirty="0" err="1">
                <a:solidFill>
                  <a:srgbClr val="FF0000"/>
                </a:solidFill>
              </a:rPr>
              <a:t>truyền</a:t>
            </a:r>
            <a:r>
              <a:rPr lang="en-US" sz="3600" dirty="0">
                <a:solidFill>
                  <a:srgbClr val="FF0000"/>
                </a:solidFill>
              </a:rPr>
              <a:t>: </a:t>
            </a:r>
            <a:r>
              <a:rPr lang="en-US" sz="3600" dirty="0" err="1">
                <a:solidFill>
                  <a:srgbClr val="FF0000"/>
                </a:solidFill>
              </a:rPr>
              <a:t>đường</a:t>
            </a:r>
            <a:r>
              <a:rPr lang="en-US" sz="3600" dirty="0">
                <a:solidFill>
                  <a:srgbClr val="FF0000"/>
                </a:solidFill>
              </a:rPr>
              <a:t> </a:t>
            </a:r>
            <a:r>
              <a:rPr lang="en-US" sz="3600" dirty="0" err="1">
                <a:solidFill>
                  <a:srgbClr val="FF0000"/>
                </a:solidFill>
              </a:rPr>
              <a:t>tiêu</a:t>
            </a:r>
            <a:r>
              <a:rPr lang="en-US" sz="3600" dirty="0">
                <a:solidFill>
                  <a:srgbClr val="FF0000"/>
                </a:solidFill>
              </a:rPr>
              <a:t> </a:t>
            </a:r>
            <a:r>
              <a:rPr lang="en-US" sz="3600" dirty="0" err="1">
                <a:solidFill>
                  <a:srgbClr val="FF0000"/>
                </a:solidFill>
              </a:rPr>
              <a:t>hoá</a:t>
            </a:r>
            <a:endParaRPr lang="en-US" sz="3600" dirty="0">
              <a:solidFill>
                <a:srgbClr val="FF0000"/>
              </a:solidFill>
            </a:endParaRPr>
          </a:p>
        </p:txBody>
      </p:sp>
      <p:sp>
        <p:nvSpPr>
          <p:cNvPr id="7" name="Arrow: Up 6">
            <a:extLst>
              <a:ext uri="{FF2B5EF4-FFF2-40B4-BE49-F238E27FC236}">
                <a16:creationId xmlns:a16="http://schemas.microsoft.com/office/drawing/2014/main" id="{E5617F5C-23C5-F311-3A9D-1F0235A542E2}"/>
              </a:ext>
            </a:extLst>
          </p:cNvPr>
          <p:cNvSpPr/>
          <p:nvPr/>
        </p:nvSpPr>
        <p:spPr>
          <a:xfrm rot="10800000">
            <a:off x="8458200" y="62103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A51D8BF-5F42-692E-D15F-E88FDB37EF25}"/>
              </a:ext>
            </a:extLst>
          </p:cNvPr>
          <p:cNvSpPr/>
          <p:nvPr/>
        </p:nvSpPr>
        <p:spPr>
          <a:xfrm>
            <a:off x="6400800" y="7124700"/>
            <a:ext cx="5181600" cy="26670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3600" dirty="0">
                <a:solidFill>
                  <a:srgbClr val="FF0000"/>
                </a:solidFill>
              </a:rPr>
              <a:t>:</a:t>
            </a:r>
          </a:p>
          <a:p>
            <a:pPr algn="ctr"/>
            <a:r>
              <a:rPr lang="en-US" sz="3600" dirty="0">
                <a:solidFill>
                  <a:srgbClr val="FF0000"/>
                </a:solidFill>
              </a:rPr>
              <a:t> </a:t>
            </a:r>
            <a:r>
              <a:rPr lang="vi-VN" sz="360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có thể tử vong nếu không được chữa trị kịp thời.</a:t>
            </a:r>
            <a:endParaRPr lang="en-US" sz="3600" dirty="0">
              <a:solidFill>
                <a:srgbClr val="FF0000"/>
              </a:solidFill>
            </a:endParaRPr>
          </a:p>
        </p:txBody>
      </p:sp>
      <p:sp>
        <p:nvSpPr>
          <p:cNvPr id="9" name="Arrow: Up 8">
            <a:extLst>
              <a:ext uri="{FF2B5EF4-FFF2-40B4-BE49-F238E27FC236}">
                <a16:creationId xmlns:a16="http://schemas.microsoft.com/office/drawing/2014/main" id="{DF2F2989-1854-7BF5-7E1F-D80AB8811AD9}"/>
              </a:ext>
            </a:extLst>
          </p:cNvPr>
          <p:cNvSpPr/>
          <p:nvPr/>
        </p:nvSpPr>
        <p:spPr>
          <a:xfrm rot="5400000" flipV="1">
            <a:off x="5638800" y="4229100"/>
            <a:ext cx="1143000" cy="1143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3BD2BF-D933-3E6D-0580-6243964CFA23}"/>
              </a:ext>
            </a:extLst>
          </p:cNvPr>
          <p:cNvSpPr/>
          <p:nvPr/>
        </p:nvSpPr>
        <p:spPr>
          <a:xfrm>
            <a:off x="990600" y="3162300"/>
            <a:ext cx="4495800" cy="3276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phòng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tránh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rửa</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tay</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thường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xuyên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sinh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an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toàn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spTree>
    <p:extLst>
      <p:ext uri="{BB962C8B-B14F-4D97-AF65-F5344CB8AC3E}">
        <p14:creationId xmlns:p14="http://schemas.microsoft.com/office/powerpoint/2010/main" val="22306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2C6E8C52-03A2-531D-FE8F-90B10EBA322D}"/>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17DDC80A-4925-9B85-86C1-0B4386ADF914}"/>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B9B76BD7-9CD1-794C-6EA2-4BC3FD1D6F78}"/>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C4B195ED-1212-7DAE-F0F2-7659BF19E75D}"/>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19F3345-BEB4-5CF5-9BFC-D671157752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3400" y="3009900"/>
            <a:ext cx="10962044" cy="8470670"/>
          </a:xfrm>
          <a:prstGeom prst="rect">
            <a:avLst/>
          </a:prstGeom>
        </p:spPr>
      </p:pic>
    </p:spTree>
    <p:extLst>
      <p:ext uri="{BB962C8B-B14F-4D97-AF65-F5344CB8AC3E}">
        <p14:creationId xmlns:p14="http://schemas.microsoft.com/office/powerpoint/2010/main" val="9707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649E62F4-219A-D968-A9BE-B01F3C002B4D}"/>
              </a:ext>
            </a:extLst>
          </p:cNvPr>
          <p:cNvGrpSpPr/>
          <p:nvPr/>
        </p:nvGrpSpPr>
        <p:grpSpPr>
          <a:xfrm>
            <a:off x="1600200" y="723900"/>
            <a:ext cx="10912363" cy="4495800"/>
            <a:chOff x="-575" y="0"/>
            <a:chExt cx="13838558" cy="1716883"/>
          </a:xfrm>
        </p:grpSpPr>
        <p:grpSp>
          <p:nvGrpSpPr>
            <p:cNvPr id="9" name="Group 5">
              <a:extLst>
                <a:ext uri="{FF2B5EF4-FFF2-40B4-BE49-F238E27FC236}">
                  <a16:creationId xmlns:a16="http://schemas.microsoft.com/office/drawing/2014/main" id="{B25F1DD6-6142-806E-581E-87BF7C2E08FC}"/>
                </a:ext>
              </a:extLst>
            </p:cNvPr>
            <p:cNvGrpSpPr/>
            <p:nvPr/>
          </p:nvGrpSpPr>
          <p:grpSpPr>
            <a:xfrm>
              <a:off x="-575" y="0"/>
              <a:ext cx="13838558" cy="1716883"/>
              <a:chOff x="-127" y="0"/>
              <a:chExt cx="3056685" cy="379228"/>
            </a:xfrm>
          </p:grpSpPr>
          <p:sp>
            <p:nvSpPr>
              <p:cNvPr id="11" name="Freeform 6">
                <a:extLst>
                  <a:ext uri="{FF2B5EF4-FFF2-40B4-BE49-F238E27FC236}">
                    <a16:creationId xmlns:a16="http://schemas.microsoft.com/office/drawing/2014/main" id="{1124787D-1438-4500-D7EE-7D2DF89FA974}"/>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7">
              <a:extLst>
                <a:ext uri="{FF2B5EF4-FFF2-40B4-BE49-F238E27FC236}">
                  <a16:creationId xmlns:a16="http://schemas.microsoft.com/office/drawing/2014/main" id="{93FA269A-B84D-9288-44D4-EA85280CB67C}"/>
                </a:ext>
              </a:extLst>
            </p:cNvPr>
            <p:cNvSpPr txBox="1"/>
            <p:nvPr/>
          </p:nvSpPr>
          <p:spPr>
            <a:xfrm>
              <a:off x="869125" y="203698"/>
              <a:ext cx="12332809" cy="1410427"/>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Cần dựa vào đâu để tìm ra cách phòng tránh bệnh? Đề xuất những việc cần làm để phòng tránh bệnh tả?</a:t>
              </a:r>
            </a:p>
          </p:txBody>
        </p:sp>
      </p:grpSp>
      <p:sp>
        <p:nvSpPr>
          <p:cNvPr id="12" name="Freeform 16">
            <a:extLst>
              <a:ext uri="{FF2B5EF4-FFF2-40B4-BE49-F238E27FC236}">
                <a16:creationId xmlns:a16="http://schemas.microsoft.com/office/drawing/2014/main" id="{F80F8FF7-93BB-3594-3A87-5854D1D6A284}"/>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0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CFF3555-28AA-8B94-E07F-0F2D6A80DB21}"/>
              </a:ext>
            </a:extLst>
          </p:cNvPr>
          <p:cNvGrpSpPr/>
          <p:nvPr/>
        </p:nvGrpSpPr>
        <p:grpSpPr>
          <a:xfrm>
            <a:off x="5715000" y="419100"/>
            <a:ext cx="7102363" cy="1295400"/>
            <a:chOff x="-575" y="0"/>
            <a:chExt cx="13838558" cy="1716883"/>
          </a:xfrm>
        </p:grpSpPr>
        <p:grpSp>
          <p:nvGrpSpPr>
            <p:cNvPr id="3" name="Group 5">
              <a:extLst>
                <a:ext uri="{FF2B5EF4-FFF2-40B4-BE49-F238E27FC236}">
                  <a16:creationId xmlns:a16="http://schemas.microsoft.com/office/drawing/2014/main" id="{09915E91-6D94-4737-6FDF-E28CDB66CEB1}"/>
                </a:ext>
              </a:extLst>
            </p:cNvPr>
            <p:cNvGrpSpPr/>
            <p:nvPr/>
          </p:nvGrpSpPr>
          <p:grpSpPr>
            <a:xfrm>
              <a:off x="-575" y="0"/>
              <a:ext cx="13838558" cy="1716883"/>
              <a:chOff x="-127" y="0"/>
              <a:chExt cx="3056685" cy="379228"/>
            </a:xfrm>
          </p:grpSpPr>
          <p:sp>
            <p:nvSpPr>
              <p:cNvPr id="5" name="Freeform 6">
                <a:extLst>
                  <a:ext uri="{FF2B5EF4-FFF2-40B4-BE49-F238E27FC236}">
                    <a16:creationId xmlns:a16="http://schemas.microsoft.com/office/drawing/2014/main" id="{25AB7A30-73FB-0785-FD75-E2580DF93A5C}"/>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37A82B41-E084-1E9C-8B6D-FA9C74135B6B}"/>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8A6629FF-5091-29EF-F98E-DF9E6E6A534D}"/>
              </a:ext>
            </a:extLst>
          </p:cNvPr>
          <p:cNvGraphicFramePr>
            <a:graphicFrameLocks noGrp="1"/>
          </p:cNvGraphicFramePr>
          <p:nvPr>
            <p:extLst>
              <p:ext uri="{D42A27DB-BD31-4B8C-83A1-F6EECF244321}">
                <p14:modId xmlns:p14="http://schemas.microsoft.com/office/powerpoint/2010/main" val="747530373"/>
              </p:ext>
            </p:extLst>
          </p:nvPr>
        </p:nvGraphicFramePr>
        <p:xfrm>
          <a:off x="2819400" y="2476500"/>
          <a:ext cx="13792200" cy="7359572"/>
        </p:xfrm>
        <a:graphic>
          <a:graphicData uri="http://schemas.openxmlformats.org/drawingml/2006/table">
            <a:tbl>
              <a:tblPr firstRow="1" firstCol="1" bandRow="1">
                <a:tableStyleId>{5C22544A-7EE6-4342-B048-85BDC9FD1C3A}</a:tableStyleId>
              </a:tblPr>
              <a:tblGrid>
                <a:gridCol w="6897536">
                  <a:extLst>
                    <a:ext uri="{9D8B030D-6E8A-4147-A177-3AD203B41FA5}">
                      <a16:colId xmlns:a16="http://schemas.microsoft.com/office/drawing/2014/main" val="1954940316"/>
                    </a:ext>
                  </a:extLst>
                </a:gridCol>
                <a:gridCol w="6894664">
                  <a:extLst>
                    <a:ext uri="{9D8B030D-6E8A-4147-A177-3AD203B41FA5}">
                      <a16:colId xmlns:a16="http://schemas.microsoft.com/office/drawing/2014/main" val="367276633"/>
                    </a:ext>
                  </a:extLst>
                </a:gridCol>
              </a:tblGrid>
              <a:tr h="760048">
                <a:tc>
                  <a:txBody>
                    <a:bodyPr/>
                    <a:lstStyle/>
                    <a:p>
                      <a:pPr marL="0" marR="24130" algn="ctr">
                        <a:lnSpc>
                          <a:spcPct val="120000"/>
                        </a:lnSpc>
                        <a:spcBef>
                          <a:spcPts val="0"/>
                        </a:spcBef>
                        <a:spcAft>
                          <a:spcPts val="0"/>
                        </a:spcAft>
                      </a:pPr>
                      <a:r>
                        <a:rPr lang="vi-VN" sz="4400" dirty="0">
                          <a:solidFill>
                            <a:schemeClr val="bg1"/>
                          </a:solidFill>
                          <a:effectLst/>
                          <a:latin typeface="Cambria" panose="02040503050406030204" pitchFamily="18" charset="0"/>
                          <a:ea typeface="Cambria" panose="02040503050406030204" pitchFamily="18" charset="0"/>
                        </a:rPr>
                        <a:t>Nguyên nhân gây bệnh</a:t>
                      </a:r>
                      <a:endParaRPr lang="en-US" sz="44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24130" algn="ctr">
                        <a:lnSpc>
                          <a:spcPct val="120000"/>
                        </a:lnSpc>
                        <a:spcBef>
                          <a:spcPts val="0"/>
                        </a:spcBef>
                        <a:spcAft>
                          <a:spcPts val="0"/>
                        </a:spcAft>
                      </a:pPr>
                      <a:r>
                        <a:rPr lang="vi-VN" sz="4400" dirty="0">
                          <a:solidFill>
                            <a:schemeClr val="bg1"/>
                          </a:solidFill>
                          <a:effectLst/>
                          <a:latin typeface="Cambria" panose="02040503050406030204" pitchFamily="18" charset="0"/>
                          <a:ea typeface="Cambria" panose="02040503050406030204" pitchFamily="18" charset="0"/>
                        </a:rPr>
                        <a:t>Việc cần làm</a:t>
                      </a:r>
                      <a:endParaRPr lang="en-US" sz="44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95313397"/>
                  </a:ext>
                </a:extLst>
              </a:tr>
              <a:tr h="1154226">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650537"/>
                  </a:ext>
                </a:extLst>
              </a:tr>
              <a:tr h="1580750">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5594765"/>
                  </a:ext>
                </a:extLst>
              </a:tr>
              <a:tr h="1355161">
                <a:tc>
                  <a:txBody>
                    <a:bodyPr/>
                    <a:lstStyle/>
                    <a:p>
                      <a:pPr marL="0" marR="2413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713472"/>
                  </a:ext>
                </a:extLst>
              </a:tr>
              <a:tr h="1355161">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056508"/>
                  </a:ext>
                </a:extLst>
              </a:tr>
              <a:tr h="1154226">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0506370"/>
                  </a:ext>
                </a:extLst>
              </a:tr>
            </a:tbl>
          </a:graphicData>
        </a:graphic>
      </p:graphicFrame>
    </p:spTree>
    <p:extLst>
      <p:ext uri="{BB962C8B-B14F-4D97-AF65-F5344CB8AC3E}">
        <p14:creationId xmlns:p14="http://schemas.microsoft.com/office/powerpoint/2010/main" val="27270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64BCEF7-4821-FCD7-C643-28B7CD03AC2C}"/>
              </a:ext>
            </a:extLst>
          </p:cNvPr>
          <p:cNvGraphicFramePr>
            <a:graphicFrameLocks noGrp="1"/>
          </p:cNvGraphicFramePr>
          <p:nvPr>
            <p:extLst>
              <p:ext uri="{D42A27DB-BD31-4B8C-83A1-F6EECF244321}">
                <p14:modId xmlns:p14="http://schemas.microsoft.com/office/powerpoint/2010/main" val="4116002265"/>
              </p:ext>
            </p:extLst>
          </p:nvPr>
        </p:nvGraphicFramePr>
        <p:xfrm>
          <a:off x="838201" y="800100"/>
          <a:ext cx="16611600" cy="8901729"/>
        </p:xfrm>
        <a:graphic>
          <a:graphicData uri="http://schemas.openxmlformats.org/drawingml/2006/table">
            <a:tbl>
              <a:tblPr firstRow="1" firstCol="1" bandRow="1">
                <a:tableStyleId>{5C22544A-7EE6-4342-B048-85BDC9FD1C3A}</a:tableStyleId>
              </a:tblPr>
              <a:tblGrid>
                <a:gridCol w="7315199">
                  <a:extLst>
                    <a:ext uri="{9D8B030D-6E8A-4147-A177-3AD203B41FA5}">
                      <a16:colId xmlns:a16="http://schemas.microsoft.com/office/drawing/2014/main" val="4076712690"/>
                    </a:ext>
                  </a:extLst>
                </a:gridCol>
                <a:gridCol w="9296401">
                  <a:extLst>
                    <a:ext uri="{9D8B030D-6E8A-4147-A177-3AD203B41FA5}">
                      <a16:colId xmlns:a16="http://schemas.microsoft.com/office/drawing/2014/main" val="2279787748"/>
                    </a:ext>
                  </a:extLst>
                </a:gridCol>
              </a:tblGrid>
              <a:tr h="848883">
                <a:tc>
                  <a:txBody>
                    <a:bodyPr/>
                    <a:lstStyle/>
                    <a:p>
                      <a:pPr marL="0" marR="24130" algn="ctr">
                        <a:lnSpc>
                          <a:spcPct val="120000"/>
                        </a:lnSpc>
                        <a:spcBef>
                          <a:spcPts val="0"/>
                        </a:spcBef>
                        <a:spcAft>
                          <a:spcPts val="0"/>
                        </a:spcAft>
                      </a:pPr>
                      <a:r>
                        <a:rPr lang="vi-VN" sz="3600" dirty="0">
                          <a:solidFill>
                            <a:schemeClr val="bg1"/>
                          </a:solidFill>
                          <a:effectLst/>
                          <a:latin typeface="Cambria" panose="02040503050406030204" pitchFamily="18" charset="0"/>
                          <a:ea typeface="Cambria" panose="02040503050406030204" pitchFamily="18" charset="0"/>
                        </a:rPr>
                        <a:t>Nguyên nhân gây bệnh</a:t>
                      </a:r>
                      <a:endParaRPr lang="en-US" sz="36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24130" algn="ctr">
                        <a:lnSpc>
                          <a:spcPct val="120000"/>
                        </a:lnSpc>
                        <a:spcBef>
                          <a:spcPts val="0"/>
                        </a:spcBef>
                        <a:spcAft>
                          <a:spcPts val="0"/>
                        </a:spcAft>
                      </a:pPr>
                      <a:r>
                        <a:rPr lang="vi-VN" sz="3600" dirty="0">
                          <a:solidFill>
                            <a:schemeClr val="bg1"/>
                          </a:solidFill>
                          <a:effectLst/>
                          <a:latin typeface="Cambria" panose="02040503050406030204" pitchFamily="18" charset="0"/>
                          <a:ea typeface="Cambria" panose="02040503050406030204" pitchFamily="18" charset="0"/>
                        </a:rPr>
                        <a:t>Việc cần làm</a:t>
                      </a:r>
                      <a:endParaRPr lang="en-US" sz="3600" dirty="0">
                        <a:solidFill>
                          <a:schemeClr val="bg1"/>
                        </a:solidFill>
                        <a:effectLst/>
                        <a:latin typeface="Cambria" panose="02040503050406030204" pitchFamily="18" charset="0"/>
                        <a:ea typeface="Cambria" panose="02040503050406030204" pitchFamily="18" charset="0"/>
                      </a:endParaRPr>
                    </a:p>
                  </a:txBody>
                  <a:tcPr marL="28928" marR="15187" marT="1374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950201196"/>
                  </a:ext>
                </a:extLst>
              </a:tr>
              <a:tr h="1413453">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Sử dụng thức ăn, nước uống có chứa vi khuẩn tả.</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vi-VN" sz="3600" dirty="0">
                          <a:solidFill>
                            <a:srgbClr val="002060"/>
                          </a:solidFill>
                          <a:effectLst/>
                          <a:latin typeface="Cambria" panose="02040503050406030204" pitchFamily="18" charset="0"/>
                          <a:ea typeface="Cambria" panose="02040503050406030204" pitchFamily="18" charset="0"/>
                        </a:rPr>
                        <a:t>dụng thức ăn ngay sau khi được nấu chín.</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1930920"/>
                  </a:ext>
                </a:extLst>
              </a:tr>
              <a:tr h="1978021">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Đổ chất thải của người bệnh ra ngoài môi trường.</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Đổ chất thải của người bệnh đúng nơi quy định, sử dụng chất sát khuẩn.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464143"/>
                  </a:ext>
                </a:extLst>
              </a:tr>
              <a:tr h="1695737">
                <a:tc>
                  <a:txBody>
                    <a:bodyPr/>
                    <a:lstStyle/>
                    <a:p>
                      <a:pPr marL="0" marR="2413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Không đeo găng tay, khẩu trang khi chăm sóc người bệnh tả.</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Đeo găng tay, khẩu trang khi chăm sóc người bệnh tả.</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4115504"/>
                  </a:ext>
                </a:extLst>
              </a:tr>
              <a:tr h="1695737">
                <a:tc>
                  <a:txBody>
                    <a:bodyPr/>
                    <a:lstStyle/>
                    <a:p>
                      <a:pPr marL="0" marR="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Tay nhiễm vi khuẩn tả tiếp xúc trực tiếp với thức ăn.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413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Rửa tay bằng xà phòng trước khi ăn và sau khi đi đại tiện.</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013432"/>
                  </a:ext>
                </a:extLst>
              </a:tr>
              <a:tr h="1131168">
                <a:tc>
                  <a:txBody>
                    <a:bodyPr/>
                    <a:lstStyle/>
                    <a:p>
                      <a:pPr marL="0" marR="0" algn="just">
                        <a:lnSpc>
                          <a:spcPct val="120000"/>
                        </a:lnSpc>
                        <a:spcBef>
                          <a:spcPts val="0"/>
                        </a:spcBef>
                        <a:spcAft>
                          <a:spcPts val="0"/>
                        </a:spcAft>
                      </a:pPr>
                      <a:r>
                        <a:rPr lang="vi-VN" sz="3600">
                          <a:solidFill>
                            <a:srgbClr val="002060"/>
                          </a:solidFill>
                          <a:effectLst/>
                          <a:latin typeface="Cambria" panose="02040503050406030204" pitchFamily="18" charset="0"/>
                          <a:ea typeface="Cambria" panose="02040503050406030204" pitchFamily="18" charset="0"/>
                        </a:rPr>
                        <a:t>Ruồi mang vi khuẩn tả tiếp xúc với thức ăn</a:t>
                      </a:r>
                      <a:endParaRPr lang="en-US" sz="360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vi-VN" sz="3600" dirty="0">
                          <a:solidFill>
                            <a:srgbClr val="002060"/>
                          </a:solidFill>
                          <a:effectLst/>
                          <a:latin typeface="Cambria" panose="02040503050406030204" pitchFamily="18" charset="0"/>
                          <a:ea typeface="Cambria" panose="02040503050406030204" pitchFamily="18" charset="0"/>
                        </a:rPr>
                        <a:t>Giữ vệ sinh môi trường. Diệt ruồi.</a:t>
                      </a:r>
                      <a:endParaRPr lang="en-US" sz="3600" dirty="0">
                        <a:solidFill>
                          <a:srgbClr val="002060"/>
                        </a:solidFill>
                        <a:effectLst/>
                        <a:latin typeface="Cambria" panose="02040503050406030204" pitchFamily="18" charset="0"/>
                        <a:ea typeface="Cambria" panose="02040503050406030204" pitchFamily="18" charset="0"/>
                      </a:endParaRPr>
                    </a:p>
                  </a:txBody>
                  <a:tcPr marL="28928" marR="15187" marT="13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44516"/>
                  </a:ext>
                </a:extLst>
              </a:tr>
            </a:tbl>
          </a:graphicData>
        </a:graphic>
      </p:graphicFrame>
    </p:spTree>
    <p:extLst>
      <p:ext uri="{BB962C8B-B14F-4D97-AF65-F5344CB8AC3E}">
        <p14:creationId xmlns:p14="http://schemas.microsoft.com/office/powerpoint/2010/main" val="13670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C702197-5FF4-2BEA-BC5A-C7EEFD4A2215}"/>
              </a:ext>
            </a:extLst>
          </p:cNvPr>
          <p:cNvGrpSpPr/>
          <p:nvPr/>
        </p:nvGrpSpPr>
        <p:grpSpPr>
          <a:xfrm>
            <a:off x="1600200" y="342900"/>
            <a:ext cx="11749656" cy="2590800"/>
            <a:chOff x="0" y="0"/>
            <a:chExt cx="13837408" cy="1577677"/>
          </a:xfrm>
        </p:grpSpPr>
        <p:grpSp>
          <p:nvGrpSpPr>
            <p:cNvPr id="3" name="Group 5">
              <a:extLst>
                <a:ext uri="{FF2B5EF4-FFF2-40B4-BE49-F238E27FC236}">
                  <a16:creationId xmlns:a16="http://schemas.microsoft.com/office/drawing/2014/main" id="{A6A5DD77-008B-95E8-C8CA-253C6758F608}"/>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8D32E53B-E14B-EF9C-A6CE-9195C85630E7}"/>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9D747825-3FFE-EBE7-2157-1FDA8DBC282D}"/>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biện pháp phòng tránh dịch tả là gì</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16">
            <a:extLst>
              <a:ext uri="{FF2B5EF4-FFF2-40B4-BE49-F238E27FC236}">
                <a16:creationId xmlns:a16="http://schemas.microsoft.com/office/drawing/2014/main" id="{1B83ABB3-C9F5-D7BE-84E7-E65918787830}"/>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A87DC26F-9C50-D288-1443-71FB55766F1C}"/>
              </a:ext>
            </a:extLst>
          </p:cNvPr>
          <p:cNvGrpSpPr/>
          <p:nvPr/>
        </p:nvGrpSpPr>
        <p:grpSpPr>
          <a:xfrm>
            <a:off x="1066800" y="3848100"/>
            <a:ext cx="10515600" cy="5029200"/>
            <a:chOff x="0" y="0"/>
            <a:chExt cx="1098500" cy="406400"/>
          </a:xfrm>
        </p:grpSpPr>
        <p:sp>
          <p:nvSpPr>
            <p:cNvPr id="8" name="Freeform 3">
              <a:extLst>
                <a:ext uri="{FF2B5EF4-FFF2-40B4-BE49-F238E27FC236}">
                  <a16:creationId xmlns:a16="http://schemas.microsoft.com/office/drawing/2014/main" id="{C6A861BE-DCE4-3DF0-1A70-E6B137FD201C}"/>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35A8A824-A437-FCD1-7CEC-9DC8DDAFB0D8}"/>
                </a:ext>
              </a:extLst>
            </p:cNvPr>
            <p:cNvSpPr txBox="1"/>
            <p:nvPr/>
          </p:nvSpPr>
          <p:spPr>
            <a:xfrm>
              <a:off x="55721" y="0"/>
              <a:ext cx="1034819"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ăn uống.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cá nhân.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Giữ vệ sinh môi trường.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Diệt ruồi.</a:t>
              </a:r>
            </a:p>
          </p:txBody>
        </p:sp>
      </p:grpSp>
    </p:spTree>
    <p:extLst>
      <p:ext uri="{BB962C8B-B14F-4D97-AF65-F5344CB8AC3E}">
        <p14:creationId xmlns:p14="http://schemas.microsoft.com/office/powerpoint/2010/main" val="5200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EB3E79CA-857A-38FF-5622-2BBCED2876B7}"/>
              </a:ext>
            </a:extLst>
          </p:cNvPr>
          <p:cNvSpPr txBox="1"/>
          <p:nvPr/>
        </p:nvSpPr>
        <p:spPr>
          <a:xfrm>
            <a:off x="838200" y="2552700"/>
            <a:ext cx="14097000" cy="4062651"/>
          </a:xfrm>
          <a:prstGeom prst="rect">
            <a:avLst/>
          </a:prstGeom>
        </p:spPr>
        <p:txBody>
          <a:bodyPr wrap="square" lIns="0" tIns="0" rIns="0" bIns="0" rtlCol="0" anchor="t">
            <a:spAutoFit/>
          </a:bodyPr>
          <a:lstStyle/>
          <a:p>
            <a:pPr lvl="0" algn="just"/>
            <a:r>
              <a:rPr lang="en-US" sz="6600" dirty="0">
                <a:solidFill>
                  <a:srgbClr val="FF0000"/>
                </a:solidFill>
                <a:latin typeface="Cambria" panose="02040503050406030204" pitchFamily="18" charset="0"/>
                <a:ea typeface="Cambria" panose="02040503050406030204" pitchFamily="18" charset="0"/>
              </a:rPr>
              <a:t>   </a:t>
            </a:r>
            <a:r>
              <a:rPr lang="vi-VN" sz="6600" dirty="0">
                <a:solidFill>
                  <a:srgbClr val="FF0000"/>
                </a:solidFill>
                <a:latin typeface="Cambria" panose="02040503050406030204" pitchFamily="18" charset="0"/>
                <a:ea typeface="Cambria" panose="02040503050406030204" pitchFamily="18" charset="0"/>
              </a:rPr>
              <a:t>Việc chăm sóc sức khoẻ cần được thực hiện đầy đủ và thường xuyên thì chúng ta mới có  chất lượng cuộc sống cao. </a:t>
            </a:r>
            <a:endPar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4905BA4-505F-60BE-A455-D81884F67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199" y="190500"/>
            <a:ext cx="7786633" cy="1831934"/>
          </a:xfrm>
          <a:prstGeom prst="rect">
            <a:avLst/>
          </a:prstGeom>
        </p:spPr>
      </p:pic>
    </p:spTree>
    <p:extLst>
      <p:ext uri="{BB962C8B-B14F-4D97-AF65-F5344CB8AC3E}">
        <p14:creationId xmlns:p14="http://schemas.microsoft.com/office/powerpoint/2010/main" val="17170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4A79940-A613-BFA4-44DD-EDB1334E70D1}"/>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7AFB7567-F1FD-8FDE-3035-4A46D7EF7C29}"/>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373E9409-8D12-F089-6299-DF224F5A553E}"/>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14AF9F56-0514-1189-16CE-DD6B3564B0DC}"/>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08ECF62-D280-58E5-E2CD-37D6FA6788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6800" y="2781300"/>
            <a:ext cx="8707966" cy="7010651"/>
          </a:xfrm>
          <a:prstGeom prst="rect">
            <a:avLst/>
          </a:prstGeom>
        </p:spPr>
      </p:pic>
    </p:spTree>
    <p:extLst>
      <p:ext uri="{BB962C8B-B14F-4D97-AF65-F5344CB8AC3E}">
        <p14:creationId xmlns:p14="http://schemas.microsoft.com/office/powerpoint/2010/main" val="3577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5100A1BC-6780-ABE2-1A94-CA48CAF52EBE}"/>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endParaRPr lang="en-US"/>
          </a:p>
        </p:txBody>
      </p:sp>
      <p:sp>
        <p:nvSpPr>
          <p:cNvPr id="3" name="Freeform 10">
            <a:extLst>
              <a:ext uri="{FF2B5EF4-FFF2-40B4-BE49-F238E27FC236}">
                <a16:creationId xmlns:a16="http://schemas.microsoft.com/office/drawing/2014/main" id="{19FFD0C3-55C1-831A-C9CE-41A54C965E40}"/>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11">
            <a:extLst>
              <a:ext uri="{FF2B5EF4-FFF2-40B4-BE49-F238E27FC236}">
                <a16:creationId xmlns:a16="http://schemas.microsoft.com/office/drawing/2014/main" id="{50A6DFF9-552C-1E92-FFA7-B32747E3A037}"/>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12">
            <a:extLst>
              <a:ext uri="{FF2B5EF4-FFF2-40B4-BE49-F238E27FC236}">
                <a16:creationId xmlns:a16="http://schemas.microsoft.com/office/drawing/2014/main" id="{1E647653-D408-9E2E-802A-7D85B3DC0A0D}"/>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A5E31483-3376-6AD5-F88F-489588CCD5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2600" y="2781300"/>
            <a:ext cx="7422285" cy="6261797"/>
          </a:xfrm>
          <a:prstGeom prst="rect">
            <a:avLst/>
          </a:prstGeom>
        </p:spPr>
      </p:pic>
    </p:spTree>
    <p:extLst>
      <p:ext uri="{BB962C8B-B14F-4D97-AF65-F5344CB8AC3E}">
        <p14:creationId xmlns:p14="http://schemas.microsoft.com/office/powerpoint/2010/main" val="16351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483D80B-17F6-51C3-948B-4D10B22815B3}"/>
              </a:ext>
            </a:extLst>
          </p:cNvPr>
          <p:cNvGrpSpPr/>
          <p:nvPr/>
        </p:nvGrpSpPr>
        <p:grpSpPr>
          <a:xfrm>
            <a:off x="5638800" y="2400300"/>
            <a:ext cx="11598163" cy="6858000"/>
            <a:chOff x="-575" y="0"/>
            <a:chExt cx="13838558" cy="2227310"/>
          </a:xfrm>
        </p:grpSpPr>
        <p:grpSp>
          <p:nvGrpSpPr>
            <p:cNvPr id="4" name="Group 5">
              <a:extLst>
                <a:ext uri="{FF2B5EF4-FFF2-40B4-BE49-F238E27FC236}">
                  <a16:creationId xmlns:a16="http://schemas.microsoft.com/office/drawing/2014/main" id="{5E651759-4D78-D7C4-57FA-0257A18794BD}"/>
                </a:ext>
              </a:extLst>
            </p:cNvPr>
            <p:cNvGrpSpPr/>
            <p:nvPr/>
          </p:nvGrpSpPr>
          <p:grpSpPr>
            <a:xfrm>
              <a:off x="-575" y="0"/>
              <a:ext cx="13838558" cy="2227310"/>
              <a:chOff x="-127" y="0"/>
              <a:chExt cx="3056685" cy="491972"/>
            </a:xfrm>
          </p:grpSpPr>
          <p:sp>
            <p:nvSpPr>
              <p:cNvPr id="6" name="Freeform 6">
                <a:extLst>
                  <a:ext uri="{FF2B5EF4-FFF2-40B4-BE49-F238E27FC236}">
                    <a16:creationId xmlns:a16="http://schemas.microsoft.com/office/drawing/2014/main" id="{7E91E3C3-228D-FF9E-4F13-778893C04724}"/>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7">
              <a:extLst>
                <a:ext uri="{FF2B5EF4-FFF2-40B4-BE49-F238E27FC236}">
                  <a16:creationId xmlns:a16="http://schemas.microsoft.com/office/drawing/2014/main" id="{8952AF50-82B0-85A6-F09C-D0068AD72415}"/>
                </a:ext>
              </a:extLst>
            </p:cNvPr>
            <p:cNvSpPr txBox="1"/>
            <p:nvPr/>
          </p:nvSpPr>
          <p:spPr>
            <a:xfrm>
              <a:off x="914399" y="102409"/>
              <a:ext cx="12332809" cy="1913368"/>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việc làm nào trong sinh hoạt hằng ngày của em và người thân có thể dẫn tới lây nhiễm vi khuẩn tả? Em và người 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ân cần thay đổi thói quen gì để phòng tránh bệnh tả?</a:t>
              </a:r>
              <a:endParaRPr kumimoji="0" lang="vi-VN"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2654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3F9D4277-0EBA-4707-E7EF-4C49B144A458}"/>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537ABC8-5F06-B225-1F6C-D3AB92CB44BD}"/>
              </a:ext>
            </a:extLst>
          </p:cNvPr>
          <p:cNvGrpSpPr/>
          <p:nvPr/>
        </p:nvGrpSpPr>
        <p:grpSpPr>
          <a:xfrm>
            <a:off x="457200" y="419100"/>
            <a:ext cx="12115800" cy="8458200"/>
            <a:chOff x="0" y="0"/>
            <a:chExt cx="1098500" cy="406400"/>
          </a:xfrm>
        </p:grpSpPr>
        <p:sp>
          <p:nvSpPr>
            <p:cNvPr id="4" name="Freeform 3">
              <a:extLst>
                <a:ext uri="{FF2B5EF4-FFF2-40B4-BE49-F238E27FC236}">
                  <a16:creationId xmlns:a16="http://schemas.microsoft.com/office/drawing/2014/main" id="{B55117FB-C196-B9F3-281A-4F70F6C4D81A}"/>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0D29D62B-25FD-4A57-D65B-476533317343}"/>
                </a:ext>
              </a:extLst>
            </p:cNvPr>
            <p:cNvSpPr txBox="1"/>
            <p:nvPr/>
          </p:nvSpPr>
          <p:spPr>
            <a:xfrm>
              <a:off x="89814" y="0"/>
              <a:ext cx="925780"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Đi vệ sinh xong quên rửa tay.</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Ăn uống quà vặt ở cổng trường.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Lười dọn dẹp nhà cửa, bếp ăn.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bảo quản đồ ăn cẩn thận,...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ăn thức ăn ôi thiu, không rõ nguồn gốc.</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Dọn dẹp nhà cửa, nhà vệ sinh hằng ngày,...</a:t>
              </a:r>
            </a:p>
          </p:txBody>
        </p:sp>
      </p:grpSp>
    </p:spTree>
    <p:extLst>
      <p:ext uri="{BB962C8B-B14F-4D97-AF65-F5344CB8AC3E}">
        <p14:creationId xmlns:p14="http://schemas.microsoft.com/office/powerpoint/2010/main" val="23348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CF5875B-E550-5065-CD79-88E6681B7849}"/>
              </a:ext>
            </a:extLst>
          </p:cNvPr>
          <p:cNvGrpSpPr/>
          <p:nvPr/>
        </p:nvGrpSpPr>
        <p:grpSpPr>
          <a:xfrm>
            <a:off x="1600200" y="342900"/>
            <a:ext cx="11749656" cy="2590800"/>
            <a:chOff x="0" y="0"/>
            <a:chExt cx="13837408" cy="1577677"/>
          </a:xfrm>
        </p:grpSpPr>
        <p:grpSp>
          <p:nvGrpSpPr>
            <p:cNvPr id="3" name="Group 5">
              <a:extLst>
                <a:ext uri="{FF2B5EF4-FFF2-40B4-BE49-F238E27FC236}">
                  <a16:creationId xmlns:a16="http://schemas.microsoft.com/office/drawing/2014/main" id="{0973BF41-3125-B7F1-C531-DF576FE02AF5}"/>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B8809E26-935E-AEA0-3B97-571CE3006799}"/>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DA922C0A-973D-7588-2F98-A4FE0D903F33}"/>
                </a:ext>
              </a:extLst>
            </p:cNvPr>
            <p:cNvSpPr txBox="1"/>
            <p:nvPr/>
          </p:nvSpPr>
          <p:spPr>
            <a:xfrm>
              <a:off x="538438" y="102409"/>
              <a:ext cx="13191734" cy="102984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bệnh tả, còn có những bệnh nào do vi khuẩn gây ra qua đường ăn uống?</a:t>
              </a:r>
            </a:p>
          </p:txBody>
        </p:sp>
      </p:grpSp>
      <p:sp>
        <p:nvSpPr>
          <p:cNvPr id="6" name="Freeform 16">
            <a:extLst>
              <a:ext uri="{FF2B5EF4-FFF2-40B4-BE49-F238E27FC236}">
                <a16:creationId xmlns:a16="http://schemas.microsoft.com/office/drawing/2014/main" id="{C015B149-2046-5C7A-E104-20A62DDFA921}"/>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12A69F7E-247D-D8DA-97C7-3C7231CA8E1F}"/>
              </a:ext>
            </a:extLst>
          </p:cNvPr>
          <p:cNvGrpSpPr/>
          <p:nvPr/>
        </p:nvGrpSpPr>
        <p:grpSpPr>
          <a:xfrm>
            <a:off x="1066800" y="3848100"/>
            <a:ext cx="10515600" cy="4114800"/>
            <a:chOff x="0" y="0"/>
            <a:chExt cx="1098500" cy="406400"/>
          </a:xfrm>
        </p:grpSpPr>
        <p:sp>
          <p:nvSpPr>
            <p:cNvPr id="8" name="Freeform 3">
              <a:extLst>
                <a:ext uri="{FF2B5EF4-FFF2-40B4-BE49-F238E27FC236}">
                  <a16:creationId xmlns:a16="http://schemas.microsoft.com/office/drawing/2014/main" id="{1FDAF877-D528-E79A-9149-207B897DD1CA}"/>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FD8C693B-095D-330E-8A54-2E4A188EBC63}"/>
                </a:ext>
              </a:extLst>
            </p:cNvPr>
            <p:cNvSpPr txBox="1"/>
            <p:nvPr/>
          </p:nvSpPr>
          <p:spPr>
            <a:xfrm>
              <a:off x="55721" y="0"/>
              <a:ext cx="1026859"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chảy</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viêm</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gan</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dạ</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dày</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kiết</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lị</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5723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A431365-608F-E1EC-4464-7A4F706B076D}"/>
              </a:ext>
            </a:extLst>
          </p:cNvPr>
          <p:cNvGrpSpPr/>
          <p:nvPr/>
        </p:nvGrpSpPr>
        <p:grpSpPr>
          <a:xfrm>
            <a:off x="1600200" y="342900"/>
            <a:ext cx="11749656" cy="3276600"/>
            <a:chOff x="0" y="0"/>
            <a:chExt cx="13837408" cy="1672026"/>
          </a:xfrm>
        </p:grpSpPr>
        <p:grpSp>
          <p:nvGrpSpPr>
            <p:cNvPr id="3" name="Group 5">
              <a:extLst>
                <a:ext uri="{FF2B5EF4-FFF2-40B4-BE49-F238E27FC236}">
                  <a16:creationId xmlns:a16="http://schemas.microsoft.com/office/drawing/2014/main" id="{86BA63E2-4183-5A04-7F55-5BFBFDF1A90B}"/>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9A9A8CE2-1748-3709-4C45-ACAD586389B4}"/>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D24DC912-FFF4-F637-1811-A04F774FCC9C}"/>
                </a:ext>
              </a:extLst>
            </p:cNvPr>
            <p:cNvSpPr txBox="1"/>
            <p:nvPr/>
          </p:nvSpPr>
          <p:spPr>
            <a:xfrm>
              <a:off x="538438" y="102409"/>
              <a:ext cx="13191734" cy="156961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sẽ khuyên mọi người xung quanh như thế nào để phòng tránh các bệnh do vi khuẩn gây ra?</a:t>
              </a:r>
            </a:p>
          </p:txBody>
        </p:sp>
      </p:grpSp>
      <p:sp>
        <p:nvSpPr>
          <p:cNvPr id="6" name="Freeform 16">
            <a:extLst>
              <a:ext uri="{FF2B5EF4-FFF2-40B4-BE49-F238E27FC236}">
                <a16:creationId xmlns:a16="http://schemas.microsoft.com/office/drawing/2014/main" id="{69CCFDD5-0069-9B01-DB99-0E624B55CD8A}"/>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4883A945-D705-9EF4-D3E7-BEC313C6BCE9}"/>
              </a:ext>
            </a:extLst>
          </p:cNvPr>
          <p:cNvGrpSpPr/>
          <p:nvPr/>
        </p:nvGrpSpPr>
        <p:grpSpPr>
          <a:xfrm>
            <a:off x="1066800" y="3848100"/>
            <a:ext cx="10515600" cy="5943600"/>
            <a:chOff x="0" y="0"/>
            <a:chExt cx="1098500" cy="406400"/>
          </a:xfrm>
        </p:grpSpPr>
        <p:sp>
          <p:nvSpPr>
            <p:cNvPr id="8" name="Freeform 3">
              <a:extLst>
                <a:ext uri="{FF2B5EF4-FFF2-40B4-BE49-F238E27FC236}">
                  <a16:creationId xmlns:a16="http://schemas.microsoft.com/office/drawing/2014/main" id="{91A05E31-A5BB-5159-377C-CDB54340374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81FA4E32-DD9D-C11E-DFAD-2B33D8C374F4}"/>
                </a:ext>
              </a:extLst>
            </p:cNvPr>
            <p:cNvSpPr txBox="1"/>
            <p:nvPr/>
          </p:nvSpPr>
          <p:spPr>
            <a:xfrm>
              <a:off x="55721" y="0"/>
              <a:ext cx="979098"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vi-VN" sz="4800" b="0" i="0" dirty="0">
                  <a:solidFill>
                    <a:srgbClr val="FF0000"/>
                  </a:solidFill>
                  <a:effectLst/>
                  <a:latin typeface="Cambria" panose="02040503050406030204" pitchFamily="18" charset="0"/>
                  <a:ea typeface="Cambria" panose="02040503050406030204" pitchFamily="18" charset="0"/>
                </a:rPr>
                <a:t>Em và người t</a:t>
              </a:r>
              <a:r>
                <a:rPr lang="en-US" sz="4800" b="0" i="0" dirty="0">
                  <a:solidFill>
                    <a:srgbClr val="FF0000"/>
                  </a:solidFill>
                  <a:effectLst/>
                  <a:latin typeface="Cambria" panose="02040503050406030204" pitchFamily="18" charset="0"/>
                  <a:ea typeface="Cambria" panose="02040503050406030204" pitchFamily="18" charset="0"/>
                </a:rPr>
                <a:t>h</a:t>
              </a:r>
              <a:r>
                <a:rPr lang="vi-VN" sz="4800" b="0" i="0" dirty="0">
                  <a:solidFill>
                    <a:srgbClr val="FF0000"/>
                  </a:solidFill>
                  <a:effectLst/>
                  <a:latin typeface="Cambria" panose="02040503050406030204" pitchFamily="18" charset="0"/>
                  <a:ea typeface="Cambria" panose="02040503050406030204" pitchFamily="18" charset="0"/>
                </a:rPr>
                <a:t>ân cần thay đổi thói quen để phòng tránh bệnh tả là thường xuyên rửa tay trước khi ăn, sau khi đi vệ sinh, thực hiện ăn chín, uống sôi, sử dụng lồng bàn che đậy mâm cơm,….</a:t>
              </a:r>
              <a:endPar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5802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41C38-F5E0-5B6E-0C82-BC4218F597E0}"/>
              </a:ext>
            </a:extLst>
          </p:cNvPr>
          <p:cNvPicPr>
            <a:picLocks noChangeAspect="1"/>
          </p:cNvPicPr>
          <p:nvPr/>
        </p:nvPicPr>
        <p:blipFill>
          <a:blip r:embed="rId2"/>
          <a:stretch>
            <a:fillRect/>
          </a:stretch>
        </p:blipFill>
        <p:spPr>
          <a:xfrm>
            <a:off x="1600200" y="2247900"/>
            <a:ext cx="15186928"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7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10FEB-643E-01CA-EED8-633FF88864F0}"/>
              </a:ext>
            </a:extLst>
          </p:cNvPr>
          <p:cNvSpPr txBox="1"/>
          <p:nvPr/>
        </p:nvSpPr>
        <p:spPr>
          <a:xfrm>
            <a:off x="685800" y="1727180"/>
            <a:ext cx="16916399" cy="3416320"/>
          </a:xfrm>
          <a:prstGeom prst="rect">
            <a:avLst/>
          </a:prstGeom>
          <a:noFill/>
        </p:spPr>
        <p:txBody>
          <a:bodyPr wrap="square">
            <a:spAutoFit/>
          </a:bodyPr>
          <a:lstStyle/>
          <a:p>
            <a:pPr algn="ctr"/>
            <a:r>
              <a:rPr lang="en-US" sz="5400">
                <a:solidFill>
                  <a:srgbClr val="0000FF"/>
                </a:solidFill>
                <a:latin typeface="+mj-lt"/>
                <a:ea typeface="Cambria" panose="02040503050406030204" pitchFamily="18" charset="0"/>
              </a:rPr>
              <a:t>HS xem video về bệnh tả </a:t>
            </a:r>
          </a:p>
          <a:p>
            <a:pPr algn="just"/>
            <a:r>
              <a:rPr lang="vi-VN" sz="5400">
                <a:solidFill>
                  <a:srgbClr val="FF0000"/>
                </a:solidFill>
                <a:latin typeface="+mj-lt"/>
                <a:ea typeface="Cambria" panose="02040503050406030204" pitchFamily="18" charset="0"/>
              </a:rPr>
              <a:t>Đây là căn bệnh nguy hiểm có thể bùng phát thành dịch trên diện rộng, có thể gây chết người nếu không được điều trị kịp thời.</a:t>
            </a:r>
            <a:endParaRPr lang="en-US" sz="54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315368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DAEF92F8-A654-AB5E-368C-817C8F16A3E4}"/>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A1E3AB94-D202-A5AE-0F80-C92A458731BB}"/>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36BB9700-1E38-1D4D-8D8F-0002D58A9689}"/>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433B6CBF-64B6-3BF5-1B21-506F5F441655}"/>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14EC5C9-BE83-63FD-B3FA-E22A46397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9200" y="2933700"/>
            <a:ext cx="9083872" cy="6803620"/>
          </a:xfrm>
          <a:prstGeom prst="rect">
            <a:avLst/>
          </a:prstGeom>
        </p:spPr>
      </p:pic>
    </p:spTree>
    <p:extLst>
      <p:ext uri="{BB962C8B-B14F-4D97-AF65-F5344CB8AC3E}">
        <p14:creationId xmlns:p14="http://schemas.microsoft.com/office/powerpoint/2010/main" val="5569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9D68106-4517-9B2D-0951-8B094F56B2BF}"/>
              </a:ext>
            </a:extLst>
          </p:cNvPr>
          <p:cNvSpPr txBox="1"/>
          <p:nvPr/>
        </p:nvSpPr>
        <p:spPr>
          <a:xfrm>
            <a:off x="9448800" y="3771900"/>
            <a:ext cx="7772400" cy="1769715"/>
          </a:xfrm>
          <a:prstGeom prst="rect">
            <a:avLst/>
          </a:prstGeom>
        </p:spPr>
        <p:txBody>
          <a:bodyPr wrap="square" lIns="0" tIns="0" rIns="0" bIns="0" rtlCol="0" anchor="t">
            <a:spAutoFit/>
          </a:bodyPr>
          <a:lstStyle/>
          <a:p>
            <a:pPr algn="ctr"/>
            <a:r>
              <a:rPr lang="en-US" sz="11500" b="1" spc="234" dirty="0">
                <a:solidFill>
                  <a:srgbClr val="000000"/>
                </a:solidFill>
                <a:latin typeface="Cambria" panose="02040503050406030204" pitchFamily="18" charset="0"/>
                <a:ea typeface="Cambria" panose="02040503050406030204" pitchFamily="18" charset="0"/>
                <a:cs typeface="Playwrite US Modern"/>
                <a:sym typeface="Playwrite US Modern"/>
              </a:rPr>
              <a:t>2. </a:t>
            </a:r>
            <a:r>
              <a:rPr lang="en-US" sz="115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115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115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tả</a:t>
            </a:r>
            <a:endParaRPr lang="en-US" sz="11500" spc="234" dirty="0">
              <a:solidFill>
                <a:srgbClr val="000000"/>
              </a:solidFill>
              <a:latin typeface="Cambria" panose="02040503050406030204" pitchFamily="18" charset="0"/>
              <a:ea typeface="Cambria" panose="02040503050406030204" pitchFamily="18" charset="0"/>
              <a:cs typeface="Playwrite US Modern"/>
              <a:sym typeface="Playwrite US Modern"/>
            </a:endParaRPr>
          </a:p>
        </p:txBody>
      </p:sp>
      <p:pic>
        <p:nvPicPr>
          <p:cNvPr id="3" name="Picture 2" descr="Dịch Tả Hình ảnh PNG | Vector Và Các Tập Tin PSD | Tải Về Miễn Phí Trên  Pngtree">
            <a:extLst>
              <a:ext uri="{FF2B5EF4-FFF2-40B4-BE49-F238E27FC236}">
                <a16:creationId xmlns:a16="http://schemas.microsoft.com/office/drawing/2014/main" id="{964A32BA-5C94-CCE7-AB5E-D206BD360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76500"/>
            <a:ext cx="70104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D7E44-C41B-A4D4-131B-BDB627FA02EF}"/>
              </a:ext>
            </a:extLst>
          </p:cNvPr>
          <p:cNvSpPr txBox="1"/>
          <p:nvPr/>
        </p:nvSpPr>
        <p:spPr>
          <a:xfrm>
            <a:off x="2057400" y="1333500"/>
            <a:ext cx="13487400" cy="7478970"/>
          </a:xfrm>
          <a:prstGeom prst="rect">
            <a:avLst/>
          </a:prstGeom>
          <a:noFill/>
        </p:spPr>
        <p:txBody>
          <a:bodyPr wrap="square" rtlCol="0">
            <a:spAutoFit/>
          </a:bodyPr>
          <a:lstStyle/>
          <a:p>
            <a:pPr lvl="0" algn="just"/>
            <a:r>
              <a:rPr lang="vi-VN" sz="8000" dirty="0">
                <a:solidFill>
                  <a:srgbClr val="0000FF"/>
                </a:solidFill>
                <a:latin typeface="Cambria" panose="02040503050406030204" pitchFamily="18" charset="0"/>
                <a:ea typeface="Cambria" panose="02040503050406030204" pitchFamily="18" charset="0"/>
              </a:rPr>
              <a:t>Bệnh tả do vi khuẩn tả gây ra. Bệnh lây qua đường tiêu hoá. Ban đầu, người bệnh có biểu hiện đầy bụng, sôi bụng, sau đó là đi ngoài, nôn nhiều gây mất nước, mệt lả.</a:t>
            </a:r>
          </a:p>
        </p:txBody>
      </p:sp>
    </p:spTree>
    <p:extLst>
      <p:ext uri="{BB962C8B-B14F-4D97-AF65-F5344CB8AC3E}">
        <p14:creationId xmlns:p14="http://schemas.microsoft.com/office/powerpoint/2010/main" val="29293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734740-1A55-BCF4-D848-C9BCDA70254B}"/>
              </a:ext>
            </a:extLst>
          </p:cNvPr>
          <p:cNvSpPr txBox="1"/>
          <p:nvPr/>
        </p:nvSpPr>
        <p:spPr>
          <a:xfrm>
            <a:off x="1066800" y="495300"/>
            <a:ext cx="16002000" cy="1754326"/>
          </a:xfrm>
          <a:prstGeom prst="rect">
            <a:avLst/>
          </a:prstGeom>
          <a:noFill/>
        </p:spPr>
        <p:txBody>
          <a:bodyPr wrap="square" rtlCol="0">
            <a:spAutoFit/>
          </a:bodyPr>
          <a:lstStyle/>
          <a:p>
            <a:r>
              <a:rPr lang="vi-VN" sz="5400" b="1" dirty="0">
                <a:latin typeface="Cambria" panose="02040503050406030204" pitchFamily="18" charset="0"/>
                <a:ea typeface="Cambria" panose="02040503050406030204" pitchFamily="18" charset="0"/>
              </a:rPr>
              <a:t>Quan sát hình 5 và cho biết người mắc bệnh tả có những dấu hiệu gì?</a:t>
            </a:r>
            <a:endParaRPr lang="en-US" sz="54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6E8AF32-E2B6-7FA2-4A08-DBDA0D99612E}"/>
              </a:ext>
            </a:extLst>
          </p:cNvPr>
          <p:cNvPicPr>
            <a:picLocks noChangeAspect="1"/>
          </p:cNvPicPr>
          <p:nvPr/>
        </p:nvPicPr>
        <p:blipFill>
          <a:blip r:embed="rId2"/>
          <a:stretch>
            <a:fillRect/>
          </a:stretch>
        </p:blipFill>
        <p:spPr>
          <a:xfrm>
            <a:off x="4190999" y="2933700"/>
            <a:ext cx="10280705" cy="693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DF1371-1815-2E76-1078-63B07B04C4C6}"/>
              </a:ext>
            </a:extLst>
          </p:cNvPr>
          <p:cNvSpPr txBox="1"/>
          <p:nvPr/>
        </p:nvSpPr>
        <p:spPr>
          <a:xfrm>
            <a:off x="1066800" y="495300"/>
            <a:ext cx="16002000" cy="1754326"/>
          </a:xfrm>
          <a:prstGeom prst="rect">
            <a:avLst/>
          </a:prstGeom>
          <a:noFill/>
        </p:spPr>
        <p:txBody>
          <a:bodyPr wrap="square" rtlCol="0">
            <a:spAutoFit/>
          </a:bodyPr>
          <a:lstStyle/>
          <a:p>
            <a:pPr lvl="0"/>
            <a:r>
              <a:rPr lang="vi-VN" sz="5400" b="1" dirty="0">
                <a:solidFill>
                  <a:prstClr val="black"/>
                </a:solidFill>
                <a:latin typeface="Cambria" panose="02040503050406030204" pitchFamily="18" charset="0"/>
                <a:ea typeface="Cambria" panose="02040503050406030204" pitchFamily="18" charset="0"/>
              </a:rPr>
              <a:t>Quan sát hình 6 và cho biết nguyên nhân gây bệnh tả.</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1EDBB2-481F-DF33-2C02-D3A1F814672D}"/>
              </a:ext>
            </a:extLst>
          </p:cNvPr>
          <p:cNvPicPr>
            <a:picLocks noChangeAspect="1"/>
          </p:cNvPicPr>
          <p:nvPr/>
        </p:nvPicPr>
        <p:blipFill>
          <a:blip r:embed="rId2"/>
          <a:stretch>
            <a:fillRect/>
          </a:stretch>
        </p:blipFill>
        <p:spPr>
          <a:xfrm>
            <a:off x="1066800" y="3314700"/>
            <a:ext cx="15748434"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7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077B32F-1CF5-7741-55D9-5EB8CBB5D80F}"/>
              </a:ext>
            </a:extLst>
          </p:cNvPr>
          <p:cNvGrpSpPr/>
          <p:nvPr/>
        </p:nvGrpSpPr>
        <p:grpSpPr>
          <a:xfrm>
            <a:off x="1371600" y="342900"/>
            <a:ext cx="11978256" cy="2590800"/>
            <a:chOff x="0" y="0"/>
            <a:chExt cx="13837408" cy="1577677"/>
          </a:xfrm>
        </p:grpSpPr>
        <p:grpSp>
          <p:nvGrpSpPr>
            <p:cNvPr id="3" name="Group 5">
              <a:extLst>
                <a:ext uri="{FF2B5EF4-FFF2-40B4-BE49-F238E27FC236}">
                  <a16:creationId xmlns:a16="http://schemas.microsoft.com/office/drawing/2014/main" id="{8B5CC4FA-7CF3-9123-2DD2-9A4ABE007A00}"/>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04D7EC59-0B7F-35A3-F353-3AEBA9164DA6}"/>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109C7C94-1EE8-C5F3-CF00-2B74D8A22F0A}"/>
                </a:ext>
              </a:extLst>
            </p:cNvPr>
            <p:cNvSpPr txBox="1"/>
            <p:nvPr/>
          </p:nvSpPr>
          <p:spPr>
            <a:xfrm>
              <a:off x="440135" y="102409"/>
              <a:ext cx="12807073" cy="115857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bị nôn và đi ngoài liên tục như vậy gây nguy hiểm gì cho cơ thể?</a:t>
              </a:r>
            </a:p>
          </p:txBody>
        </p:sp>
      </p:grpSp>
      <p:sp>
        <p:nvSpPr>
          <p:cNvPr id="6" name="Freeform 16">
            <a:extLst>
              <a:ext uri="{FF2B5EF4-FFF2-40B4-BE49-F238E27FC236}">
                <a16:creationId xmlns:a16="http://schemas.microsoft.com/office/drawing/2014/main" id="{ADA2B94F-2271-647F-B07D-C1D1F54873D2}"/>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CE5321C2-CC37-46A5-A050-02EAE8D7D093}"/>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7561A5E8-DD24-5762-9EFA-187F5AF4FCF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23FCE265-1490-E3EC-6767-86B59C4020F9}"/>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Cơ thể bị mất nước, mệt lả, suy kiệt, trụy tim...</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176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774</Words>
  <Application>Microsoft Office PowerPoint</Application>
  <PresentationFormat>Custom</PresentationFormat>
  <Paragraphs>56</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Windows 10</cp:lastModifiedBy>
  <cp:revision>32</cp:revision>
  <dcterms:created xsi:type="dcterms:W3CDTF">2006-08-16T00:00:00Z</dcterms:created>
  <dcterms:modified xsi:type="dcterms:W3CDTF">2025-02-19T05:00:14Z</dcterms:modified>
  <dc:identifier>DAGU8QCx2sU</dc:identifier>
</cp:coreProperties>
</file>