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21" r:id="rId2"/>
    <p:sldId id="301" r:id="rId3"/>
    <p:sldId id="298" r:id="rId4"/>
    <p:sldId id="299" r:id="rId5"/>
    <p:sldId id="302" r:id="rId6"/>
    <p:sldId id="303" r:id="rId7"/>
    <p:sldId id="304" r:id="rId8"/>
    <p:sldId id="305" r:id="rId9"/>
    <p:sldId id="306" r:id="rId10"/>
    <p:sldId id="307" r:id="rId11"/>
    <p:sldId id="308" r:id="rId12"/>
    <p:sldId id="309" r:id="rId13"/>
    <p:sldId id="310" r:id="rId14"/>
    <p:sldId id="311" r:id="rId15"/>
    <p:sldId id="312" r:id="rId16"/>
    <p:sldId id="313" r:id="rId17"/>
    <p:sldId id="314" r:id="rId18"/>
    <p:sldId id="315" r:id="rId19"/>
    <p:sldId id="316" r:id="rId20"/>
    <p:sldId id="317" r:id="rId21"/>
    <p:sldId id="318" r:id="rId22"/>
    <p:sldId id="319" r:id="rId23"/>
    <p:sldId id="320"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22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DCCB4-A48D-41C3-AF29-5E258F93F110}"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50D73-BCD4-4F46-8100-808566F1B4E5}" type="slidenum">
              <a:rPr lang="en-US" smtClean="0"/>
              <a:t>‹#›</a:t>
            </a:fld>
            <a:endParaRPr lang="en-US"/>
          </a:p>
        </p:txBody>
      </p:sp>
    </p:spTree>
    <p:extLst>
      <p:ext uri="{BB962C8B-B14F-4D97-AF65-F5344CB8AC3E}">
        <p14:creationId xmlns:p14="http://schemas.microsoft.com/office/powerpoint/2010/main" val="31440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49B6902-1520-A4FA-2C51-A6D4D65F66B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26857"/>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B26F7F5C-C3AC-B424-8910-E2D39ED91272}"/>
              </a:ext>
            </a:extLst>
          </p:cNvPr>
          <p:cNvGrpSpPr/>
          <p:nvPr/>
        </p:nvGrpSpPr>
        <p:grpSpPr>
          <a:xfrm>
            <a:off x="12605877" y="699388"/>
            <a:ext cx="1790596" cy="1527214"/>
            <a:chOff x="0" y="0"/>
            <a:chExt cx="2387461" cy="2036285"/>
          </a:xfrm>
        </p:grpSpPr>
        <p:sp>
          <p:nvSpPr>
            <p:cNvPr id="3" name="Freeform 11">
              <a:extLst>
                <a:ext uri="{FF2B5EF4-FFF2-40B4-BE49-F238E27FC236}">
                  <a16:creationId xmlns:a16="http://schemas.microsoft.com/office/drawing/2014/main" id="{20DFDCB6-1C1E-35D6-7F32-BE5EEF234113}"/>
                </a:ext>
              </a:extLst>
            </p:cNvPr>
            <p:cNvSpPr/>
            <p:nvPr/>
          </p:nvSpPr>
          <p:spPr>
            <a:xfrm>
              <a:off x="0" y="0"/>
              <a:ext cx="2387461" cy="1783615"/>
            </a:xfrm>
            <a:custGeom>
              <a:avLst/>
              <a:gdLst/>
              <a:ahLst/>
              <a:cxnLst/>
              <a:rect l="l" t="t" r="r" b="b"/>
              <a:pathLst>
                <a:path w="2387461" h="1783615">
                  <a:moveTo>
                    <a:pt x="0" y="0"/>
                  </a:moveTo>
                  <a:lnTo>
                    <a:pt x="2387461" y="0"/>
                  </a:lnTo>
                  <a:lnTo>
                    <a:pt x="2387461" y="1783615"/>
                  </a:lnTo>
                  <a:lnTo>
                    <a:pt x="0" y="178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2">
              <a:extLst>
                <a:ext uri="{FF2B5EF4-FFF2-40B4-BE49-F238E27FC236}">
                  <a16:creationId xmlns:a16="http://schemas.microsoft.com/office/drawing/2014/main" id="{80A89945-CDBE-1B78-BBAA-8FEE637F35CA}"/>
                </a:ext>
              </a:extLst>
            </p:cNvPr>
            <p:cNvSpPr/>
            <p:nvPr/>
          </p:nvSpPr>
          <p:spPr>
            <a:xfrm>
              <a:off x="564548" y="685233"/>
              <a:ext cx="296403" cy="236777"/>
            </a:xfrm>
            <a:custGeom>
              <a:avLst/>
              <a:gdLst/>
              <a:ahLst/>
              <a:cxnLst/>
              <a:rect l="l" t="t" r="r" b="b"/>
              <a:pathLst>
                <a:path w="296403" h="236777">
                  <a:moveTo>
                    <a:pt x="0" y="0"/>
                  </a:moveTo>
                  <a:lnTo>
                    <a:pt x="296404" y="0"/>
                  </a:lnTo>
                  <a:lnTo>
                    <a:pt x="296404" y="236777"/>
                  </a:lnTo>
                  <a:lnTo>
                    <a:pt x="0" y="2367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13">
              <a:extLst>
                <a:ext uri="{FF2B5EF4-FFF2-40B4-BE49-F238E27FC236}">
                  <a16:creationId xmlns:a16="http://schemas.microsoft.com/office/drawing/2014/main" id="{C4427E06-0558-3CF7-2D97-7978C62C4779}"/>
                </a:ext>
              </a:extLst>
            </p:cNvPr>
            <p:cNvSpPr/>
            <p:nvPr/>
          </p:nvSpPr>
          <p:spPr>
            <a:xfrm rot="5678905">
              <a:off x="857532" y="823144"/>
              <a:ext cx="378420" cy="537807"/>
            </a:xfrm>
            <a:custGeom>
              <a:avLst/>
              <a:gdLst/>
              <a:ahLst/>
              <a:cxnLst/>
              <a:rect l="l" t="t" r="r" b="b"/>
              <a:pathLst>
                <a:path w="378420" h="537807">
                  <a:moveTo>
                    <a:pt x="0" y="0"/>
                  </a:moveTo>
                  <a:lnTo>
                    <a:pt x="378420" y="0"/>
                  </a:lnTo>
                  <a:lnTo>
                    <a:pt x="378420" y="537806"/>
                  </a:lnTo>
                  <a:lnTo>
                    <a:pt x="0" y="5378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14">
              <a:extLst>
                <a:ext uri="{FF2B5EF4-FFF2-40B4-BE49-F238E27FC236}">
                  <a16:creationId xmlns:a16="http://schemas.microsoft.com/office/drawing/2014/main" id="{9D23BA5B-1F4C-84C2-6137-70A601A25CB0}"/>
                </a:ext>
              </a:extLst>
            </p:cNvPr>
            <p:cNvSpPr/>
            <p:nvPr/>
          </p:nvSpPr>
          <p:spPr>
            <a:xfrm rot="4452390">
              <a:off x="1122465" y="380874"/>
              <a:ext cx="797400" cy="585727"/>
            </a:xfrm>
            <a:custGeom>
              <a:avLst/>
              <a:gdLst/>
              <a:ahLst/>
              <a:cxnLst/>
              <a:rect l="l" t="t" r="r" b="b"/>
              <a:pathLst>
                <a:path w="797400" h="585727">
                  <a:moveTo>
                    <a:pt x="0" y="0"/>
                  </a:moveTo>
                  <a:lnTo>
                    <a:pt x="797401" y="0"/>
                  </a:lnTo>
                  <a:lnTo>
                    <a:pt x="797401" y="585727"/>
                  </a:lnTo>
                  <a:lnTo>
                    <a:pt x="0" y="5857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5">
              <a:extLst>
                <a:ext uri="{FF2B5EF4-FFF2-40B4-BE49-F238E27FC236}">
                  <a16:creationId xmlns:a16="http://schemas.microsoft.com/office/drawing/2014/main" id="{12721B36-F2F5-E11F-4B6A-D30939A8C826}"/>
                </a:ext>
              </a:extLst>
            </p:cNvPr>
            <p:cNvSpPr/>
            <p:nvPr/>
          </p:nvSpPr>
          <p:spPr>
            <a:xfrm flipH="1">
              <a:off x="1273235" y="1295101"/>
              <a:ext cx="951681" cy="741184"/>
            </a:xfrm>
            <a:custGeom>
              <a:avLst/>
              <a:gdLst/>
              <a:ahLst/>
              <a:cxnLst/>
              <a:rect l="l" t="t" r="r" b="b"/>
              <a:pathLst>
                <a:path w="951681" h="741184">
                  <a:moveTo>
                    <a:pt x="951681" y="0"/>
                  </a:moveTo>
                  <a:lnTo>
                    <a:pt x="0" y="0"/>
                  </a:lnTo>
                  <a:lnTo>
                    <a:pt x="0" y="741184"/>
                  </a:lnTo>
                  <a:lnTo>
                    <a:pt x="951681" y="741184"/>
                  </a:lnTo>
                  <a:lnTo>
                    <a:pt x="9516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17">
            <a:extLst>
              <a:ext uri="{FF2B5EF4-FFF2-40B4-BE49-F238E27FC236}">
                <a16:creationId xmlns:a16="http://schemas.microsoft.com/office/drawing/2014/main" id="{71A452C2-6183-0E81-83A8-3CB8276DD809}"/>
              </a:ext>
            </a:extLst>
          </p:cNvPr>
          <p:cNvSpPr/>
          <p:nvPr/>
        </p:nvSpPr>
        <p:spPr>
          <a:xfrm>
            <a:off x="1448622" y="1075778"/>
            <a:ext cx="2855194" cy="1809479"/>
          </a:xfrm>
          <a:custGeom>
            <a:avLst/>
            <a:gdLst/>
            <a:ahLst/>
            <a:cxnLst/>
            <a:rect l="l" t="t" r="r" b="b"/>
            <a:pathLst>
              <a:path w="2855194" h="1809479">
                <a:moveTo>
                  <a:pt x="0" y="0"/>
                </a:moveTo>
                <a:lnTo>
                  <a:pt x="2855194" y="0"/>
                </a:lnTo>
                <a:lnTo>
                  <a:pt x="2855194" y="1809479"/>
                </a:lnTo>
                <a:lnTo>
                  <a:pt x="0" y="18094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8">
            <a:extLst>
              <a:ext uri="{FF2B5EF4-FFF2-40B4-BE49-F238E27FC236}">
                <a16:creationId xmlns:a16="http://schemas.microsoft.com/office/drawing/2014/main" id="{6A02B153-76BF-A253-B6DB-B6BA833C475B}"/>
              </a:ext>
            </a:extLst>
          </p:cNvPr>
          <p:cNvSpPr/>
          <p:nvPr/>
        </p:nvSpPr>
        <p:spPr>
          <a:xfrm>
            <a:off x="13501174" y="5872844"/>
            <a:ext cx="2829920" cy="2532778"/>
          </a:xfrm>
          <a:custGeom>
            <a:avLst/>
            <a:gdLst/>
            <a:ahLst/>
            <a:cxnLst/>
            <a:rect l="l" t="t" r="r" b="b"/>
            <a:pathLst>
              <a:path w="2829920" h="2532778">
                <a:moveTo>
                  <a:pt x="0" y="0"/>
                </a:moveTo>
                <a:lnTo>
                  <a:pt x="2829920" y="0"/>
                </a:lnTo>
                <a:lnTo>
                  <a:pt x="2829920" y="2532779"/>
                </a:lnTo>
                <a:lnTo>
                  <a:pt x="0" y="25327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83AB98F-ED52-D593-8FC4-15C2ACD58AB0}"/>
              </a:ext>
            </a:extLst>
          </p:cNvPr>
          <p:cNvPicPr>
            <a:picLocks noChangeAspect="1"/>
          </p:cNvPicPr>
          <p:nvPr/>
        </p:nvPicPr>
        <p:blipFill>
          <a:blip r:embed="rId16"/>
          <a:stretch>
            <a:fillRect/>
          </a:stretch>
        </p:blipFill>
        <p:spPr>
          <a:xfrm>
            <a:off x="3429000" y="2857500"/>
            <a:ext cx="11997968" cy="3359187"/>
          </a:xfrm>
          <a:prstGeom prst="rect">
            <a:avLst/>
          </a:prstGeom>
        </p:spPr>
      </p:pic>
      <p:pic>
        <p:nvPicPr>
          <p:cNvPr id="12" name="Picture 11">
            <a:extLst>
              <a:ext uri="{FF2B5EF4-FFF2-40B4-BE49-F238E27FC236}">
                <a16:creationId xmlns:a16="http://schemas.microsoft.com/office/drawing/2014/main" id="{27F6C5FA-8110-7A16-BA7E-F483B5BC8A5F}"/>
              </a:ext>
            </a:extLst>
          </p:cNvPr>
          <p:cNvPicPr>
            <a:picLocks noChangeAspect="1"/>
          </p:cNvPicPr>
          <p:nvPr/>
        </p:nvPicPr>
        <p:blipFill>
          <a:blip r:embed="rId17"/>
          <a:stretch>
            <a:fillRect/>
          </a:stretch>
        </p:blipFill>
        <p:spPr>
          <a:xfrm>
            <a:off x="7315200" y="5524500"/>
            <a:ext cx="3688400" cy="1926503"/>
          </a:xfrm>
          <a:prstGeom prst="rect">
            <a:avLst/>
          </a:prstGeom>
        </p:spPr>
      </p:pic>
    </p:spTree>
    <p:extLst>
      <p:ext uri="{BB962C8B-B14F-4D97-AF65-F5344CB8AC3E}">
        <p14:creationId xmlns:p14="http://schemas.microsoft.com/office/powerpoint/2010/main" val="250794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F1F656E2-07DD-C2F4-CBDD-0D1B962D7D00}"/>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1828C3DD-66C8-FCFF-C4AB-60F1DB07DB3E}"/>
              </a:ext>
            </a:extLst>
          </p:cNvPr>
          <p:cNvSpPr txBox="1"/>
          <p:nvPr/>
        </p:nvSpPr>
        <p:spPr>
          <a:xfrm>
            <a:off x="6477000" y="1257300"/>
            <a:ext cx="6629400" cy="3077766"/>
          </a:xfrm>
          <a:prstGeom prst="rect">
            <a:avLst/>
          </a:prstGeom>
        </p:spPr>
        <p:txBody>
          <a:bodyPr wrap="square" lIns="0" tIns="0" rIns="0" bIns="0" rtlCol="0" anchor="t">
            <a:spAutoFit/>
          </a:bodyPr>
          <a:lstStyle/>
          <a:p>
            <a:pPr lvl="0" algn="ctr">
              <a:lnSpc>
                <a:spcPts val="6000"/>
              </a:lnSpc>
              <a:spcBef>
                <a:spcPct val="0"/>
              </a:spcBef>
            </a:pPr>
            <a:r>
              <a:rPr lang="vi-VN" sz="6000" b="1" dirty="0">
                <a:solidFill>
                  <a:srgbClr val="000000"/>
                </a:solidFill>
                <a:latin typeface="Cambria" panose="02040503050406030204" pitchFamily="18" charset="0"/>
                <a:ea typeface="Cambria" panose="02040503050406030204" pitchFamily="18" charset="0"/>
                <a:cs typeface="Cabin Bold"/>
                <a:sym typeface="Cabin Bold"/>
              </a:rPr>
              <a:t>Vì sao cần cho sữa chua vào sữa tươi (hoặc sữa đặc đã pha loãng)?</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3A6B73BF-83B8-6E1C-06D7-651A034163D8}"/>
              </a:ext>
            </a:extLst>
          </p:cNvPr>
          <p:cNvGrpSpPr/>
          <p:nvPr/>
        </p:nvGrpSpPr>
        <p:grpSpPr>
          <a:xfrm>
            <a:off x="1371600" y="6362700"/>
            <a:ext cx="10134600" cy="3088228"/>
            <a:chOff x="0" y="0"/>
            <a:chExt cx="1098500" cy="406400"/>
          </a:xfrm>
        </p:grpSpPr>
        <p:sp>
          <p:nvSpPr>
            <p:cNvPr id="5" name="Freeform 3">
              <a:extLst>
                <a:ext uri="{FF2B5EF4-FFF2-40B4-BE49-F238E27FC236}">
                  <a16:creationId xmlns:a16="http://schemas.microsoft.com/office/drawing/2014/main" id="{744C72FE-44C7-4F46-ED9C-8CD53B416D8A}"/>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5120EDA4-7538-4FFA-D174-03721957EC13}"/>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lên men, nhanh chóng tạo vi khuẩn có lợi</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115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620D98CB-8EA0-DC40-0FC0-E22E9C517E7F}"/>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BD2BAEBB-67E0-9F87-3CF8-7AB6A1301692}"/>
              </a:ext>
            </a:extLst>
          </p:cNvPr>
          <p:cNvSpPr txBox="1"/>
          <p:nvPr/>
        </p:nvSpPr>
        <p:spPr>
          <a:xfrm>
            <a:off x="6477000" y="1333500"/>
            <a:ext cx="6629400" cy="2031325"/>
          </a:xfrm>
          <a:prstGeom prst="rect">
            <a:avLst/>
          </a:prstGeom>
        </p:spPr>
        <p:txBody>
          <a:bodyPr wrap="square" lIns="0" tIns="0" rIns="0" bIns="0" rtlCol="0" anchor="t">
            <a:spAutoFit/>
          </a:bodyPr>
          <a:lstStyle/>
          <a:p>
            <a:pPr algn="ctr"/>
            <a:r>
              <a:rPr lang="en-US" sz="4400" dirty="0" err="1">
                <a:solidFill>
                  <a:srgbClr val="FF0000"/>
                </a:solidFill>
                <a:latin typeface="Cambria" panose="02040503050406030204" pitchFamily="18" charset="0"/>
                <a:ea typeface="Cambria" panose="02040503050406030204" pitchFamily="18" charset="0"/>
              </a:rPr>
              <a:t>Vì</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trong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quá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cần</a:t>
            </a:r>
            <a:r>
              <a:rPr lang="en-US" sz="4400" dirty="0">
                <a:solidFill>
                  <a:srgbClr val="FF0000"/>
                </a:solidFill>
                <a:latin typeface="Cambria" panose="02040503050406030204" pitchFamily="18" charset="0"/>
                <a:ea typeface="Cambria" panose="02040503050406030204" pitchFamily="18" charset="0"/>
              </a:rPr>
              <a:t> ủ </a:t>
            </a:r>
            <a:r>
              <a:rPr lang="en-US" sz="4400" dirty="0" err="1">
                <a:solidFill>
                  <a:srgbClr val="FF0000"/>
                </a:solidFill>
                <a:latin typeface="Cambria" panose="02040503050406030204" pitchFamily="18" charset="0"/>
                <a:ea typeface="Cambria" panose="02040503050406030204" pitchFamily="18" charset="0"/>
              </a:rPr>
              <a:t>ấm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sữa</a:t>
            </a:r>
            <a:r>
              <a:rPr lang="en-US" sz="4400" dirty="0">
                <a:solidFill>
                  <a:srgbClr val="FF0000"/>
                </a:solidFill>
                <a:latin typeface="Cambria" panose="02040503050406030204" pitchFamily="18" charset="0"/>
                <a:ea typeface="Cambria" panose="02040503050406030204" pitchFamily="18" charset="0"/>
              </a:rPr>
              <a:t> ở </a:t>
            </a:r>
            <a:r>
              <a:rPr lang="en-US" sz="4400" dirty="0" err="1">
                <a:solidFill>
                  <a:srgbClr val="FF0000"/>
                </a:solidFill>
                <a:latin typeface="Cambria" panose="02040503050406030204" pitchFamily="18" charset="0"/>
                <a:ea typeface="Cambria" panose="02040503050406030204" pitchFamily="18" charset="0"/>
              </a:rPr>
              <a:t>nhiệt</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độ</a:t>
            </a:r>
            <a:r>
              <a:rPr lang="en-US" sz="4400" dirty="0">
                <a:solidFill>
                  <a:srgbClr val="FF0000"/>
                </a:solidFill>
                <a:latin typeface="Cambria" panose="02040503050406030204" pitchFamily="18" charset="0"/>
                <a:ea typeface="Cambria" panose="02040503050406030204" pitchFamily="18" charset="0"/>
              </a:rPr>
              <a:t> 40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 </a:t>
            </a:r>
            <a:r>
              <a:rPr lang="en-US" sz="4400" dirty="0" err="1">
                <a:solidFill>
                  <a:srgbClr val="FF0000"/>
                </a:solidFill>
                <a:latin typeface="Cambria" panose="02040503050406030204" pitchFamily="18" charset="0"/>
                <a:ea typeface="Cambria" panose="02040503050406030204" pitchFamily="18" charset="0"/>
              </a:rPr>
              <a:t>đến</a:t>
            </a:r>
            <a:r>
              <a:rPr lang="en-US" sz="4400" dirty="0">
                <a:solidFill>
                  <a:srgbClr val="FF0000"/>
                </a:solidFill>
                <a:latin typeface="Cambria" panose="02040503050406030204" pitchFamily="18" charset="0"/>
                <a:ea typeface="Cambria" panose="02040503050406030204" pitchFamily="18" charset="0"/>
              </a:rPr>
              <a:t> 50</a:t>
            </a:r>
            <a:r>
              <a:rPr lang="en-US" sz="4400" baseline="30000" dirty="0">
                <a:solidFill>
                  <a:srgbClr val="FF0000"/>
                </a:solidFill>
                <a:latin typeface="Cambria" panose="02040503050406030204" pitchFamily="18" charset="0"/>
                <a:ea typeface="Cambria" panose="02040503050406030204" pitchFamily="18" charset="0"/>
              </a:rPr>
              <a:t>o</a:t>
            </a:r>
            <a:r>
              <a:rPr lang="en-US" sz="4400" dirty="0">
                <a:solidFill>
                  <a:srgbClr val="FF0000"/>
                </a:solidFill>
                <a:latin typeface="Cambria" panose="02040503050406030204" pitchFamily="18" charset="0"/>
                <a:ea typeface="Cambria" panose="02040503050406030204" pitchFamily="18" charset="0"/>
              </a:rPr>
              <a:t>C?</a:t>
            </a:r>
          </a:p>
        </p:txBody>
      </p:sp>
      <p:grpSp>
        <p:nvGrpSpPr>
          <p:cNvPr id="4" name="Group 2">
            <a:extLst>
              <a:ext uri="{FF2B5EF4-FFF2-40B4-BE49-F238E27FC236}">
                <a16:creationId xmlns:a16="http://schemas.microsoft.com/office/drawing/2014/main" id="{1FE5CD57-0DEB-9DD3-BDD9-5AFBA3250BDA}"/>
              </a:ext>
            </a:extLst>
          </p:cNvPr>
          <p:cNvGrpSpPr/>
          <p:nvPr/>
        </p:nvGrpSpPr>
        <p:grpSpPr>
          <a:xfrm>
            <a:off x="1371600" y="6362700"/>
            <a:ext cx="10134600" cy="3088228"/>
            <a:chOff x="0" y="0"/>
            <a:chExt cx="1098500" cy="406400"/>
          </a:xfrm>
        </p:grpSpPr>
        <p:sp>
          <p:nvSpPr>
            <p:cNvPr id="5" name="Freeform 3">
              <a:extLst>
                <a:ext uri="{FF2B5EF4-FFF2-40B4-BE49-F238E27FC236}">
                  <a16:creationId xmlns:a16="http://schemas.microsoft.com/office/drawing/2014/main" id="{C8BB2F29-0D48-BF80-4854-AA6F525AFD7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17CEE631-67DB-C309-02BA-FFAFFBDA4A6C}"/>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Để biến đổi sữa chua.</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57984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38288E3-722E-3479-29FC-8202F64F8D9C}"/>
              </a:ext>
            </a:extLst>
          </p:cNvPr>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4">
            <a:extLst>
              <a:ext uri="{FF2B5EF4-FFF2-40B4-BE49-F238E27FC236}">
                <a16:creationId xmlns:a16="http://schemas.microsoft.com/office/drawing/2014/main" id="{8A995DFF-B72E-1219-B3F6-B9C9E72ACAB1}"/>
              </a:ext>
            </a:extLst>
          </p:cNvPr>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5">
            <a:extLst>
              <a:ext uri="{FF2B5EF4-FFF2-40B4-BE49-F238E27FC236}">
                <a16:creationId xmlns:a16="http://schemas.microsoft.com/office/drawing/2014/main" id="{98AE1697-5ECD-3DF6-2B69-BB7E2FE2C747}"/>
              </a:ext>
            </a:extLst>
          </p:cNvPr>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6">
            <a:extLst>
              <a:ext uri="{FF2B5EF4-FFF2-40B4-BE49-F238E27FC236}">
                <a16:creationId xmlns:a16="http://schemas.microsoft.com/office/drawing/2014/main" id="{8C575DCD-7DD5-41BD-20E4-55E3E5C8113C}"/>
              </a:ext>
            </a:extLst>
          </p:cNvPr>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9">
            <a:extLst>
              <a:ext uri="{FF2B5EF4-FFF2-40B4-BE49-F238E27FC236}">
                <a16:creationId xmlns:a16="http://schemas.microsoft.com/office/drawing/2014/main" id="{7AA4596C-8BB7-D727-E7FE-9FFAEA5B3604}"/>
              </a:ext>
            </a:extLst>
          </p:cNvPr>
          <p:cNvSpPr txBox="1"/>
          <p:nvPr/>
        </p:nvSpPr>
        <p:spPr>
          <a:xfrm>
            <a:off x="838200" y="2552700"/>
            <a:ext cx="11506200" cy="3693319"/>
          </a:xfrm>
          <a:prstGeom prst="rect">
            <a:avLst/>
          </a:prstGeom>
        </p:spPr>
        <p:txBody>
          <a:bodyPr wrap="square" lIns="0" tIns="0" rIns="0" bIns="0" rtlCol="0" anchor="t">
            <a:spAutoFit/>
          </a:bodyPr>
          <a:lstStyle/>
          <a:p>
            <a:pPr algn="just"/>
            <a:r>
              <a:rPr lang="en-US" sz="6000" dirty="0">
                <a:solidFill>
                  <a:srgbClr val="FF0000"/>
                </a:solidFill>
                <a:latin typeface="Cambria" panose="02040503050406030204" pitchFamily="18" charset="0"/>
                <a:ea typeface="Cambria" panose="02040503050406030204" pitchFamily="18" charset="0"/>
              </a:rPr>
              <a:t>Vi </a:t>
            </a:r>
            <a:r>
              <a:rPr lang="en-US" sz="6000" dirty="0" err="1">
                <a:solidFill>
                  <a:srgbClr val="FF0000"/>
                </a:solidFill>
                <a:latin typeface="Cambria" panose="02040503050406030204" pitchFamily="18" charset="0"/>
                <a:ea typeface="Cambria" panose="02040503050406030204" pitchFamily="18" charset="0"/>
              </a:rPr>
              <a:t>khuẩn</a:t>
            </a:r>
            <a:r>
              <a:rPr lang="en-US" sz="6000" dirty="0">
                <a:solidFill>
                  <a:srgbClr val="FF0000"/>
                </a:solidFill>
                <a:latin typeface="Cambria" panose="02040503050406030204" pitchFamily="18" charset="0"/>
                <a:ea typeface="Cambria" panose="02040503050406030204" pitchFamily="18" charset="0"/>
              </a:rPr>
              <a:t> lactic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dung </a:t>
            </a:r>
            <a:r>
              <a:rPr lang="en-US" sz="6000" dirty="0" err="1">
                <a:solidFill>
                  <a:srgbClr val="FF0000"/>
                </a:solidFill>
                <a:latin typeface="Cambria" panose="02040503050406030204" pitchFamily="18" charset="0"/>
                <a:ea typeface="Cambria" panose="02040503050406030204" pitchFamily="18" charset="0"/>
              </a:rPr>
              <a:t>dịch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được</a:t>
            </a:r>
            <a:r>
              <a:rPr lang="en-US" sz="6000" dirty="0">
                <a:solidFill>
                  <a:srgbClr val="FF0000"/>
                </a:solidFill>
                <a:latin typeface="Cambria" panose="02040503050406030204" pitchFamily="18" charset="0"/>
                <a:ea typeface="Cambria" panose="02040503050406030204" pitchFamily="18" charset="0"/>
              </a:rPr>
              <a:t> ủ </a:t>
            </a:r>
            <a:r>
              <a:rPr lang="en-US" sz="6000" dirty="0" err="1">
                <a:solidFill>
                  <a:srgbClr val="FF0000"/>
                </a:solidFill>
                <a:latin typeface="Cambria" panose="02040503050406030204" pitchFamily="18" charset="0"/>
                <a:ea typeface="Cambria" panose="02040503050406030204" pitchFamily="18" charset="0"/>
              </a:rPr>
              <a:t>trong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môi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trường</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có</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nhiệt</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độ</a:t>
            </a:r>
            <a:r>
              <a:rPr lang="en-US" sz="6000" dirty="0">
                <a:solidFill>
                  <a:srgbClr val="FF0000"/>
                </a:solidFill>
                <a:latin typeface="Cambria" panose="02040503050406030204" pitchFamily="18" charset="0"/>
                <a:ea typeface="Cambria" panose="02040503050406030204" pitchFamily="18" charset="0"/>
              </a:rPr>
              <a:t> 40 </a:t>
            </a:r>
            <a:r>
              <a:rPr lang="en-US" sz="6000" baseline="30000" dirty="0" err="1">
                <a:solidFill>
                  <a:srgbClr val="FF0000"/>
                </a:solidFill>
                <a:latin typeface="Cambria" panose="02040503050406030204" pitchFamily="18" charset="0"/>
                <a:ea typeface="Cambria" panose="02040503050406030204" pitchFamily="18" charset="0"/>
              </a:rPr>
              <a:t>o</a:t>
            </a:r>
            <a:r>
              <a:rPr lang="en-US" sz="6000" dirty="0" err="1">
                <a:solidFill>
                  <a:srgbClr val="FF0000"/>
                </a:solidFill>
                <a:latin typeface="Cambria" panose="02040503050406030204" pitchFamily="18" charset="0"/>
                <a:ea typeface="Cambria" panose="02040503050406030204" pitchFamily="18" charset="0"/>
              </a:rPr>
              <a:t>C</a:t>
            </a:r>
            <a:r>
              <a:rPr lang="en-US" sz="6000" dirty="0">
                <a:solidFill>
                  <a:srgbClr val="FF0000"/>
                </a:solidFill>
                <a:latin typeface="Cambria" panose="02040503050406030204" pitchFamily="18" charset="0"/>
                <a:ea typeface="Cambria" panose="02040503050406030204" pitchFamily="18" charset="0"/>
              </a:rPr>
              <a:t> – 50 </a:t>
            </a:r>
            <a:r>
              <a:rPr lang="en-US" sz="6000" baseline="30000" dirty="0">
                <a:solidFill>
                  <a:srgbClr val="FF0000"/>
                </a:solidFill>
                <a:latin typeface="Cambria" panose="02040503050406030204" pitchFamily="18" charset="0"/>
                <a:ea typeface="Cambria" panose="02040503050406030204" pitchFamily="18" charset="0"/>
              </a:rPr>
              <a:t>0</a:t>
            </a:r>
            <a:r>
              <a:rPr lang="en-US" sz="6000" dirty="0">
                <a:solidFill>
                  <a:srgbClr val="FF0000"/>
                </a:solidFill>
                <a:latin typeface="Cambria" panose="02040503050406030204" pitchFamily="18" charset="0"/>
                <a:ea typeface="Cambria" panose="02040503050406030204" pitchFamily="18" charset="0"/>
              </a:rPr>
              <a:t>C </a:t>
            </a:r>
            <a:r>
              <a:rPr lang="en-US" sz="6000" dirty="0" err="1">
                <a:solidFill>
                  <a:srgbClr val="FF0000"/>
                </a:solidFill>
                <a:latin typeface="Cambria" panose="02040503050406030204" pitchFamily="18" charset="0"/>
                <a:ea typeface="Cambria" panose="02040503050406030204" pitchFamily="18" charset="0"/>
              </a:rPr>
              <a:t>từ</a:t>
            </a:r>
            <a:r>
              <a:rPr lang="en-US" sz="6000" dirty="0">
                <a:solidFill>
                  <a:srgbClr val="FF0000"/>
                </a:solidFill>
                <a:latin typeface="Cambria" panose="02040503050406030204" pitchFamily="18" charset="0"/>
                <a:ea typeface="Cambria" panose="02040503050406030204" pitchFamily="18" charset="0"/>
              </a:rPr>
              <a:t> 8 đến12 </a:t>
            </a:r>
            <a:r>
              <a:rPr lang="en-US" sz="6000" dirty="0" err="1">
                <a:solidFill>
                  <a:srgbClr val="FF0000"/>
                </a:solidFill>
                <a:latin typeface="Cambria" panose="02040503050406030204" pitchFamily="18" charset="0"/>
                <a:ea typeface="Cambria" panose="02040503050406030204" pitchFamily="18" charset="0"/>
              </a:rPr>
              <a:t>giờ</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đã</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biến</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đổi</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thành</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sữa</a:t>
            </a:r>
            <a:r>
              <a:rPr lang="en-US" sz="6000" dirty="0">
                <a:solidFill>
                  <a:srgbClr val="FF0000"/>
                </a:solidFill>
                <a:latin typeface="Cambria" panose="02040503050406030204" pitchFamily="18" charset="0"/>
                <a:ea typeface="Cambria" panose="02040503050406030204" pitchFamily="18" charset="0"/>
              </a:rPr>
              <a:t> </a:t>
            </a:r>
            <a:r>
              <a:rPr lang="en-US" sz="6000" dirty="0" err="1">
                <a:solidFill>
                  <a:srgbClr val="FF0000"/>
                </a:solidFill>
                <a:latin typeface="Cambria" panose="02040503050406030204" pitchFamily="18" charset="0"/>
                <a:ea typeface="Cambria" panose="02040503050406030204" pitchFamily="18" charset="0"/>
              </a:rPr>
              <a:t>chua</a:t>
            </a:r>
            <a:r>
              <a:rPr lang="en-US" sz="6000" dirty="0">
                <a:solidFill>
                  <a:srgbClr val="FF0000"/>
                </a:solidFill>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1618B6A7-0F5F-8ADE-BA97-3185D1F8F0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spTree>
    <p:extLst>
      <p:ext uri="{BB962C8B-B14F-4D97-AF65-F5344CB8AC3E}">
        <p14:creationId xmlns:p14="http://schemas.microsoft.com/office/powerpoint/2010/main" val="269652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E18BB81F-B796-BDC0-B6F0-A19DC9CFB730}"/>
              </a:ext>
            </a:extLst>
          </p:cNvPr>
          <p:cNvSpPr txBox="1"/>
          <p:nvPr/>
        </p:nvSpPr>
        <p:spPr>
          <a:xfrm>
            <a:off x="228600" y="190500"/>
            <a:ext cx="17830800" cy="2215991"/>
          </a:xfrm>
          <a:prstGeom prst="rect">
            <a:avLst/>
          </a:prstGeom>
        </p:spPr>
        <p:txBody>
          <a:bodyPr wrap="square" lIns="0" tIns="0" rIns="0" bIns="0" rtlCol="0" anchor="t">
            <a:spAutoFit/>
          </a:bodyPr>
          <a:lstStyle/>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Đọc thông tin ở hình 4 và cho biết:</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Giá trị dinh dưỡng của sữa chua và sữa tươi có gì khác nhau?</a:t>
            </a:r>
          </a:p>
          <a:p>
            <a:pPr marL="439895" lvl="1" algn="just"/>
            <a:r>
              <a:rPr lang="vi-VN" sz="4800" b="1" dirty="0">
                <a:solidFill>
                  <a:srgbClr val="000000"/>
                </a:solidFill>
                <a:latin typeface="Cambria" panose="02040503050406030204" pitchFamily="18" charset="0"/>
                <a:ea typeface="Cambria" panose="02040503050406030204" pitchFamily="18" charset="0"/>
                <a:cs typeface="Cabin"/>
                <a:sym typeface="Cabin"/>
              </a:rPr>
              <a:t>- Vì sao sữa chua có lợi cho tiêu hoá?</a:t>
            </a:r>
            <a:endPar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221C3E8D-4EEC-C8E9-18BE-9F9EF77B4D42}"/>
              </a:ext>
            </a:extLst>
          </p:cNvPr>
          <p:cNvPicPr>
            <a:picLocks noChangeAspect="1"/>
          </p:cNvPicPr>
          <p:nvPr/>
        </p:nvPicPr>
        <p:blipFill>
          <a:blip r:embed="rId2"/>
          <a:stretch>
            <a:fillRect/>
          </a:stretch>
        </p:blipFill>
        <p:spPr>
          <a:xfrm>
            <a:off x="2514600" y="3162300"/>
            <a:ext cx="12954000" cy="64627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140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8FE3D34F-820A-FEBB-E1A7-F937883C681F}"/>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7B1C0735-A2C0-CF4F-A5EC-3437F838D1D1}"/>
              </a:ext>
            </a:extLst>
          </p:cNvPr>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Giá trị dinh dưỡng của sữa chua và sữa tươi có gì khác nhau?</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1508CF76-7A89-DA32-C7EC-C5F698EEB12B}"/>
              </a:ext>
            </a:extLst>
          </p:cNvPr>
          <p:cNvGrpSpPr/>
          <p:nvPr/>
        </p:nvGrpSpPr>
        <p:grpSpPr>
          <a:xfrm>
            <a:off x="685800" y="5829300"/>
            <a:ext cx="10820400" cy="3621628"/>
            <a:chOff x="0" y="0"/>
            <a:chExt cx="1098500" cy="406400"/>
          </a:xfrm>
        </p:grpSpPr>
        <p:sp>
          <p:nvSpPr>
            <p:cNvPr id="5" name="Freeform 3">
              <a:extLst>
                <a:ext uri="{FF2B5EF4-FFF2-40B4-BE49-F238E27FC236}">
                  <a16:creationId xmlns:a16="http://schemas.microsoft.com/office/drawing/2014/main" id="{35ADE1B3-891E-BE1C-771B-95E99C442C3C}"/>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2A44FEB6-C092-8E0D-7094-2D746250EC1E}"/>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chua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giàu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dinh</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dưỡng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cung</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cấp</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cho</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cơ</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thể</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nhiều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đạm</a:t>
              </a:r>
              <a:r>
                <a:rPr lang="en-US" sz="4800" dirty="0">
                  <a:solidFill>
                    <a:srgbClr val="FF0000"/>
                  </a:solidFill>
                  <a:effectLst/>
                  <a:latin typeface="Cambria" panose="02040503050406030204" pitchFamily="18" charset="0"/>
                  <a:ea typeface="Cambria" panose="02040503050406030204" pitchFamily="18" charset="0"/>
                </a:rPr>
                <a:t>, can-xi </a:t>
              </a:r>
              <a:r>
                <a:rPr lang="en-US" sz="4800" dirty="0" err="1">
                  <a:solidFill>
                    <a:srgbClr val="FF0000"/>
                  </a:solidFill>
                  <a:effectLst/>
                  <a:latin typeface="Cambria" panose="02040503050406030204" pitchFamily="18" charset="0"/>
                  <a:ea typeface="Cambria" panose="02040503050406030204" pitchFamily="18" charset="0"/>
                </a:rPr>
                <a:t>và</a:t>
              </a:r>
              <a:r>
                <a:rPr lang="en-US" sz="4800" dirty="0">
                  <a:solidFill>
                    <a:srgbClr val="FF0000"/>
                  </a:solidFill>
                  <a:effectLst/>
                  <a:latin typeface="Cambria" panose="02040503050406030204" pitchFamily="18" charset="0"/>
                  <a:ea typeface="Cambria" panose="02040503050406030204" pitchFamily="18" charset="0"/>
                </a:rPr>
                <a:t> vitamin </a:t>
              </a:r>
              <a:r>
                <a:rPr lang="en-US" sz="4800" dirty="0" err="1">
                  <a:solidFill>
                    <a:srgbClr val="FF0000"/>
                  </a:solidFill>
                  <a:effectLst/>
                  <a:latin typeface="Cambria" panose="02040503050406030204" pitchFamily="18" charset="0"/>
                  <a:ea typeface="Cambria" panose="02040503050406030204" pitchFamily="18" charset="0"/>
                </a:rPr>
                <a:t>hơn</a:t>
              </a:r>
              <a:r>
                <a:rPr lang="en-US" sz="4800" dirty="0">
                  <a:solidFill>
                    <a:srgbClr val="FF0000"/>
                  </a:solidFill>
                  <a:effectLst/>
                  <a:latin typeface="Cambria" panose="02040503050406030204" pitchFamily="18" charset="0"/>
                  <a:ea typeface="Cambria" panose="02040503050406030204" pitchFamily="18" charset="0"/>
                </a:rPr>
                <a:t> so </a:t>
              </a:r>
              <a:r>
                <a:rPr lang="en-US" sz="4800" dirty="0" err="1">
                  <a:solidFill>
                    <a:srgbClr val="FF0000"/>
                  </a:solidFill>
                  <a:effectLst/>
                  <a:latin typeface="Cambria" panose="02040503050406030204" pitchFamily="18" charset="0"/>
                  <a:ea typeface="Cambria" panose="02040503050406030204" pitchFamily="18" charset="0"/>
                </a:rPr>
                <a:t>với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sữa</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tươi</a:t>
              </a:r>
              <a:r>
                <a:rPr lang="en-US" sz="48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54092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69269AE0-499C-8CD6-19FD-224C99967B61}"/>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35C55A3B-BE84-F373-C795-EC6FF32ABB06}"/>
              </a:ext>
            </a:extLst>
          </p:cNvPr>
          <p:cNvSpPr txBox="1"/>
          <p:nvPr/>
        </p:nvSpPr>
        <p:spPr>
          <a:xfrm>
            <a:off x="6553200" y="876300"/>
            <a:ext cx="6629400" cy="3693319"/>
          </a:xfrm>
          <a:prstGeom prst="rect">
            <a:avLst/>
          </a:prstGeom>
        </p:spPr>
        <p:txBody>
          <a:bodyPr wrap="square" lIns="0" tIns="0" rIns="0" bIns="0" rtlCol="0" anchor="t">
            <a:spAutoFit/>
          </a:bodyPr>
          <a:lstStyle/>
          <a:p>
            <a:pPr lvl="0" algn="ctr">
              <a:spcBef>
                <a:spcPct val="0"/>
              </a:spcBef>
            </a:pPr>
            <a:r>
              <a:rPr lang="vi-VN" sz="8000" b="1" dirty="0">
                <a:solidFill>
                  <a:srgbClr val="000000"/>
                </a:solidFill>
                <a:latin typeface="Cambria" panose="02040503050406030204" pitchFamily="18" charset="0"/>
                <a:ea typeface="Cambria" panose="02040503050406030204" pitchFamily="18" charset="0"/>
                <a:cs typeface="Cabin Bold"/>
                <a:sym typeface="Cabin Bold"/>
              </a:rPr>
              <a:t>Vì sao sữa chua có lợi cho tiêu hoá?</a:t>
            </a:r>
          </a:p>
        </p:txBody>
      </p:sp>
      <p:grpSp>
        <p:nvGrpSpPr>
          <p:cNvPr id="4" name="Group 2">
            <a:extLst>
              <a:ext uri="{FF2B5EF4-FFF2-40B4-BE49-F238E27FC236}">
                <a16:creationId xmlns:a16="http://schemas.microsoft.com/office/drawing/2014/main" id="{0C12BBDC-8199-AD38-BC4A-174CD6AC77DC}"/>
              </a:ext>
            </a:extLst>
          </p:cNvPr>
          <p:cNvGrpSpPr/>
          <p:nvPr/>
        </p:nvGrpSpPr>
        <p:grpSpPr>
          <a:xfrm>
            <a:off x="685800" y="5829300"/>
            <a:ext cx="11658600" cy="3621628"/>
            <a:chOff x="0" y="0"/>
            <a:chExt cx="1098500" cy="406400"/>
          </a:xfrm>
        </p:grpSpPr>
        <p:sp>
          <p:nvSpPr>
            <p:cNvPr id="5" name="Freeform 3">
              <a:extLst>
                <a:ext uri="{FF2B5EF4-FFF2-40B4-BE49-F238E27FC236}">
                  <a16:creationId xmlns:a16="http://schemas.microsoft.com/office/drawing/2014/main" id="{7AE22B8B-10D5-38E4-1981-7BB813CA1099}"/>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C556062C-90E1-97AF-07C5-0A19156449E1}"/>
                </a:ext>
              </a:extLst>
            </p:cNvPr>
            <p:cNvSpPr txBox="1"/>
            <p:nvPr/>
          </p:nvSpPr>
          <p:spPr>
            <a:xfrm>
              <a:off x="0" y="0"/>
              <a:ext cx="1098500" cy="406400"/>
            </a:xfrm>
            <a:prstGeom prst="rect">
              <a:avLst/>
            </a:prstGeom>
          </p:spPr>
          <p:txBody>
            <a:bodyPr lIns="50800" tIns="50800" rIns="50800" bIns="50800" rtlCol="0" anchor="ctr"/>
            <a:lstStyle/>
            <a:p>
              <a:pPr marL="0" marR="0" algn="ctr">
                <a:lnSpc>
                  <a:spcPct val="120000"/>
                </a:lnSpc>
                <a:spcBef>
                  <a:spcPts val="0"/>
                </a:spcBef>
                <a:spcAft>
                  <a:spcPts val="0"/>
                </a:spcAft>
              </a:pPr>
              <a:r>
                <a:rPr lang="vi-VN" sz="4800" dirty="0">
                  <a:solidFill>
                    <a:srgbClr val="FF0000"/>
                  </a:solidFill>
                  <a:effectLst/>
                  <a:latin typeface="Cambria" panose="02040503050406030204" pitchFamily="18" charset="0"/>
                  <a:ea typeface="Cambria" panose="02040503050406030204" pitchFamily="18" charset="0"/>
                </a:rPr>
                <a:t>Vì sữa chua còn chứa nhiều vi khuẩn có ích cho đường ruột nên hỗ trợ tiêu hoá tốt, tăng cường khả năng miễn dịch cho cơ thể.</a:t>
              </a:r>
              <a:endParaRPr lang="en-US" sz="48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91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D47E4FF1-5C0C-CAD8-917B-00147F227624}"/>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290AF5F0-E226-0EDB-451C-410B57B9E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705100"/>
            <a:ext cx="9992065" cy="7721141"/>
          </a:xfrm>
          <a:prstGeom prst="rect">
            <a:avLst/>
          </a:prstGeom>
        </p:spPr>
      </p:pic>
    </p:spTree>
    <p:extLst>
      <p:ext uri="{BB962C8B-B14F-4D97-AF65-F5344CB8AC3E}">
        <p14:creationId xmlns:p14="http://schemas.microsoft.com/office/powerpoint/2010/main" val="22690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2AE0323E-8ACF-2252-777A-B4C762BDC091}"/>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490117CB-5201-FD10-AE83-6AE7303F3013}"/>
              </a:ext>
            </a:extLst>
          </p:cNvPr>
          <p:cNvSpPr txBox="1"/>
          <p:nvPr/>
        </p:nvSpPr>
        <p:spPr>
          <a:xfrm>
            <a:off x="6400800" y="800100"/>
            <a:ext cx="7162800" cy="3323987"/>
          </a:xfrm>
          <a:prstGeom prst="rect">
            <a:avLst/>
          </a:prstGeom>
        </p:spPr>
        <p:txBody>
          <a:bodyPr wrap="square" lIns="0" tIns="0" rIns="0" bIns="0" rtlCol="0" anchor="t">
            <a:spAutoFit/>
          </a:bodyPr>
          <a:lstStyle/>
          <a:p>
            <a:pPr lvl="0" algn="ctr">
              <a:spcBef>
                <a:spcPct val="0"/>
              </a:spcBef>
            </a:pPr>
            <a:r>
              <a:rPr lang="vi-VN" sz="7200" b="1" dirty="0">
                <a:solidFill>
                  <a:srgbClr val="000000"/>
                </a:solidFill>
                <a:latin typeface="Cambria" panose="02040503050406030204" pitchFamily="18" charset="0"/>
                <a:ea typeface="Cambria" panose="02040503050406030204" pitchFamily="18" charset="0"/>
                <a:cs typeface="Cabin Bold"/>
                <a:sym typeface="Cabin Bold"/>
              </a:rPr>
              <a:t>Sữa chua thường được bảo quản ở đâu?</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pic>
        <p:nvPicPr>
          <p:cNvPr id="4" name="Picture 2" descr="Vì sao ngăn mát tủ lạnh có đèn nhưng ngăn đá thì không?">
            <a:extLst>
              <a:ext uri="{FF2B5EF4-FFF2-40B4-BE49-F238E27FC236}">
                <a16:creationId xmlns:a16="http://schemas.microsoft.com/office/drawing/2014/main" id="{F009AECB-CA98-8E3A-854B-74CD5AF84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334000"/>
            <a:ext cx="74295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6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BC9B17EF-6F7A-88B1-72F4-029EBF8FD895}"/>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16F96784-6C77-0E0A-D13A-C9FF97B5DC33}"/>
              </a:ext>
            </a:extLst>
          </p:cNvPr>
          <p:cNvSpPr txBox="1"/>
          <p:nvPr/>
        </p:nvSpPr>
        <p:spPr>
          <a:xfrm>
            <a:off x="6400800" y="1333500"/>
            <a:ext cx="67056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Bảo quản sữa chua sau khi ủ trong ngăn mát tủ lạnh có tác dụng gì?</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C266D362-1754-020C-DE6C-FE5B45608206}"/>
              </a:ext>
            </a:extLst>
          </p:cNvPr>
          <p:cNvGrpSpPr/>
          <p:nvPr/>
        </p:nvGrpSpPr>
        <p:grpSpPr>
          <a:xfrm>
            <a:off x="685800" y="5829300"/>
            <a:ext cx="10820400" cy="3621628"/>
            <a:chOff x="0" y="0"/>
            <a:chExt cx="1098500" cy="406400"/>
          </a:xfrm>
        </p:grpSpPr>
        <p:sp>
          <p:nvSpPr>
            <p:cNvPr id="5" name="Freeform 3">
              <a:extLst>
                <a:ext uri="{FF2B5EF4-FFF2-40B4-BE49-F238E27FC236}">
                  <a16:creationId xmlns:a16="http://schemas.microsoft.com/office/drawing/2014/main" id="{6DBC001A-C1AC-2B38-2278-26C358227C03}"/>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9842CA7A-FBD5-0589-7FF4-A4A110850C18}"/>
                </a:ext>
              </a:extLst>
            </p:cNvPr>
            <p:cNvSpPr txBox="1"/>
            <p:nvPr/>
          </p:nvSpPr>
          <p:spPr>
            <a:xfrm>
              <a:off x="0" y="0"/>
              <a:ext cx="1052085" cy="406400"/>
            </a:xfrm>
            <a:prstGeom prst="rect">
              <a:avLst/>
            </a:prstGeom>
          </p:spPr>
          <p:txBody>
            <a:bodyPr lIns="50800" tIns="50800" rIns="50800" bIns="508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Tác dụng làm chậm sự phát triển của vi khuẩn lactic giúp sữa không bị chua nhanh, giữ được vị ngon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2855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2E0FB219-652B-CE94-9083-CDC3EFCB6DC9}"/>
              </a:ext>
            </a:extLst>
          </p:cNvPr>
          <p:cNvSpPr txBox="1"/>
          <p:nvPr/>
        </p:nvSpPr>
        <p:spPr>
          <a:xfrm>
            <a:off x="7772400" y="2857500"/>
            <a:ext cx="8763000" cy="4154984"/>
          </a:xfrm>
          <a:prstGeom prst="rect">
            <a:avLst/>
          </a:prstGeom>
        </p:spPr>
        <p:txBody>
          <a:bodyPr wrap="square" lIns="0" tIns="0" rIns="0" bIns="0" rtlCol="0" anchor="t">
            <a:spAutoFit/>
          </a:bodyPr>
          <a:lstStyle/>
          <a:p>
            <a:pPr lvl="0" algn="ctr"/>
            <a:r>
              <a:rPr lang="vi-VN" sz="5400" dirty="0">
                <a:solidFill>
                  <a:srgbClr val="FF0000"/>
                </a:solidFill>
                <a:latin typeface="Cambria" panose="02040503050406030204" pitchFamily="18" charset="0"/>
                <a:ea typeface="Cambria" panose="02040503050406030204" pitchFamily="18" charset="0"/>
                <a:cs typeface="Cabin"/>
                <a:sym typeface="Cabin"/>
              </a:rPr>
              <a:t>Sữa chua sau khi ủ cần được bảo quản ở nhiệt độ thấp để làm chậm sự phát triển của vi khuẩn lactic, giúp bảo quản sữa chua ngon và lâu hơn.</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54D46A8A-8716-3EDD-14C3-EF424B112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342900"/>
            <a:ext cx="6895174" cy="1987468"/>
          </a:xfrm>
          <a:prstGeom prst="rect">
            <a:avLst/>
          </a:prstGeom>
        </p:spPr>
      </p:pic>
    </p:spTree>
    <p:extLst>
      <p:ext uri="{BB962C8B-B14F-4D97-AF65-F5344CB8AC3E}">
        <p14:creationId xmlns:p14="http://schemas.microsoft.com/office/powerpoint/2010/main" val="202599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2BA2D24-9BE4-D78C-C0D3-2F8AC8C60504}"/>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CC9A2D52-8A19-4D45-4B78-7C3255840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324100"/>
            <a:ext cx="9276743" cy="7148041"/>
          </a:xfrm>
          <a:prstGeom prst="rect">
            <a:avLst/>
          </a:prstGeom>
        </p:spPr>
      </p:pic>
    </p:spTree>
    <p:extLst>
      <p:ext uri="{BB962C8B-B14F-4D97-AF65-F5344CB8AC3E}">
        <p14:creationId xmlns:p14="http://schemas.microsoft.com/office/powerpoint/2010/main" val="186385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242760-3F7C-2891-CDC7-3B846395BAC1}"/>
              </a:ext>
            </a:extLst>
          </p:cNvPr>
          <p:cNvGrpSpPr/>
          <p:nvPr/>
        </p:nvGrpSpPr>
        <p:grpSpPr>
          <a:xfrm>
            <a:off x="1066800" y="1034374"/>
            <a:ext cx="14042136" cy="4363634"/>
            <a:chOff x="7432880" y="455902"/>
            <a:chExt cx="3869104" cy="2909089"/>
          </a:xfrm>
        </p:grpSpPr>
        <p:sp>
          <p:nvSpPr>
            <p:cNvPr id="3" name="Freeform 18">
              <a:extLst>
                <a:ext uri="{FF2B5EF4-FFF2-40B4-BE49-F238E27FC236}">
                  <a16:creationId xmlns:a16="http://schemas.microsoft.com/office/drawing/2014/main" id="{51BC8AFC-0480-6C40-03F3-33AAD465A192}"/>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800">
                <a:solidFill>
                  <a:prstClr val="black"/>
                </a:solidFill>
                <a:latin typeface="Arial" panose="020B0604020202020204" pitchFamily="34" charset="0"/>
              </a:endParaRPr>
            </a:p>
          </p:txBody>
        </p:sp>
        <p:sp>
          <p:nvSpPr>
            <p:cNvPr id="4" name="TextBox 3">
              <a:extLst>
                <a:ext uri="{FF2B5EF4-FFF2-40B4-BE49-F238E27FC236}">
                  <a16:creationId xmlns:a16="http://schemas.microsoft.com/office/drawing/2014/main" id="{3DE6F6A5-D19D-07BB-66AA-38680C01A937}"/>
                </a:ext>
              </a:extLst>
            </p:cNvPr>
            <p:cNvSpPr txBox="1"/>
            <p:nvPr/>
          </p:nvSpPr>
          <p:spPr>
            <a:xfrm>
              <a:off x="7999766" y="909319"/>
              <a:ext cx="2902788" cy="19950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Một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hiện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nhà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như</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Đun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đang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sôi</a:t>
              </a:r>
              <a:r>
                <a:rPr lang="en-US" sz="3200" b="1" dirty="0">
                  <a:effectLst/>
                  <a:latin typeface="Cambria" panose="02040503050406030204" pitchFamily="18" charset="0"/>
                  <a:ea typeface="Cambria" panose="02040503050406030204" pitchFamily="18" charset="0"/>
                </a:rPr>
                <a:t>, ủ ở </a:t>
              </a:r>
              <a:r>
                <a:rPr lang="en-US" sz="3200" b="1" dirty="0" err="1">
                  <a:effectLst/>
                  <a:latin typeface="Cambria" panose="02040503050406030204" pitchFamily="18" charset="0"/>
                  <a:ea typeface="Cambria" panose="02040503050406030204" pitchFamily="18" charset="0"/>
                </a:rPr>
                <a:t>nhiệt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40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50 </a:t>
              </a:r>
              <a:r>
                <a:rPr lang="en-US" sz="3200" b="1" baseline="30000" dirty="0" err="1">
                  <a:effectLst/>
                  <a:latin typeface="Cambria" panose="02040503050406030204" pitchFamily="18" charset="0"/>
                  <a:ea typeface="Cambria" panose="02040503050406030204" pitchFamily="18" charset="0"/>
                </a:rPr>
                <a:t>o</a:t>
              </a:r>
              <a:r>
                <a:rPr lang="en-US" sz="3200" b="1" dirty="0" err="1">
                  <a:effectLst/>
                  <a:latin typeface="Cambria" panose="02040503050406030204" pitchFamily="18" charset="0"/>
                  <a:ea typeface="Cambria" panose="02040503050406030204" pitchFamily="18" charset="0"/>
                </a:rPr>
                <a:t>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8 </a:t>
              </a:r>
              <a:r>
                <a:rPr lang="en-US" sz="3200" b="1" dirty="0" err="1">
                  <a:effectLst/>
                  <a:latin typeface="Cambria" panose="02040503050406030204" pitchFamily="18" charset="0"/>
                  <a:ea typeface="Cambria" panose="02040503050406030204" pitchFamily="18" charset="0"/>
                </a:rPr>
                <a:t>giờ</a:t>
              </a:r>
              <a:r>
                <a:rPr lang="en-US" sz="3200" b="1" dirty="0">
                  <a:effectLst/>
                  <a:latin typeface="Cambria" panose="02040503050406030204" pitchFamily="18" charset="0"/>
                  <a:ea typeface="Cambria" panose="02040503050406030204" pitchFamily="18" charset="0"/>
                </a:rPr>
                <a:t>. Sau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ủ,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tạo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Em </a:t>
              </a: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thích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sữa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chua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không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công</a:t>
              </a:r>
              <a:r>
                <a:rPr lang="en-US" sz="3200" b="1" dirty="0">
                  <a:effectLst/>
                  <a:latin typeface="Cambria" panose="02040503050406030204" pitchFamily="18" charset="0"/>
                  <a:ea typeface="Cambria" panose="02040503050406030204" pitchFamily="18" charset="0"/>
                </a:rPr>
                <a:t>.</a:t>
              </a:r>
            </a:p>
          </p:txBody>
        </p:sp>
      </p:grpSp>
      <p:grpSp>
        <p:nvGrpSpPr>
          <p:cNvPr id="5" name="Group 4">
            <a:extLst>
              <a:ext uri="{FF2B5EF4-FFF2-40B4-BE49-F238E27FC236}">
                <a16:creationId xmlns:a16="http://schemas.microsoft.com/office/drawing/2014/main" id="{A056019A-7FDA-EEF2-0392-FC4058D92956}"/>
              </a:ext>
            </a:extLst>
          </p:cNvPr>
          <p:cNvGrpSpPr/>
          <p:nvPr/>
        </p:nvGrpSpPr>
        <p:grpSpPr>
          <a:xfrm>
            <a:off x="12573000" y="4686300"/>
            <a:ext cx="5029200" cy="4191000"/>
            <a:chOff x="196763" y="169690"/>
            <a:chExt cx="3505200" cy="2971800"/>
          </a:xfrm>
        </p:grpSpPr>
        <p:sp>
          <p:nvSpPr>
            <p:cNvPr id="6" name="Freeform 10">
              <a:extLst>
                <a:ext uri="{FF2B5EF4-FFF2-40B4-BE49-F238E27FC236}">
                  <a16:creationId xmlns:a16="http://schemas.microsoft.com/office/drawing/2014/main" id="{6556062C-04ED-F154-AC22-20FB57EFA4E3}"/>
                </a:ext>
              </a:extLst>
            </p:cNvPr>
            <p:cNvSpPr/>
            <p:nvPr/>
          </p:nvSpPr>
          <p:spPr>
            <a:xfrm rot="20994778">
              <a:off x="196763" y="169690"/>
              <a:ext cx="3505200" cy="2971800"/>
            </a:xfrm>
            <a:custGeom>
              <a:avLst/>
              <a:gdLst/>
              <a:ahLst/>
              <a:cxnLst/>
              <a:rect l="l" t="t" r="r" b="b"/>
              <a:pathLst>
                <a:path w="2185817" h="2057400">
                  <a:moveTo>
                    <a:pt x="0" y="0"/>
                  </a:moveTo>
                  <a:lnTo>
                    <a:pt x="2185817" y="0"/>
                  </a:lnTo>
                  <a:lnTo>
                    <a:pt x="2185817"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2661B6F1-2799-17F7-A4BD-3468953A199D}"/>
                </a:ext>
              </a:extLst>
            </p:cNvPr>
            <p:cNvSpPr txBox="1"/>
            <p:nvPr/>
          </p:nvSpPr>
          <p:spPr>
            <a:xfrm rot="20989747">
              <a:off x="802681" y="1940477"/>
              <a:ext cx="2522962" cy="785670"/>
            </a:xfrm>
            <a:prstGeom prst="rect">
              <a:avLst/>
            </a:prstGeom>
            <a:noFill/>
          </p:spPr>
          <p:txBody>
            <a:bodyPr wrap="none" rtlCol="0">
              <a:spAutoFit/>
            </a:bodyPr>
            <a:lstStyle/>
            <a:p>
              <a:r>
                <a:rPr lang="en-US" sz="6600" dirty="0" err="1">
                  <a:solidFill>
                    <a:srgbClr val="C00000"/>
                  </a:solidFill>
                  <a:latin typeface="#9Slide03 IcielUni Sans Heavy" panose="00000500000000000000" pitchFamily="2" charset="-93"/>
                </a:rPr>
                <a:t>Thảo</a:t>
              </a:r>
              <a:r>
                <a:rPr lang="en-US" sz="6600" dirty="0">
                  <a:solidFill>
                    <a:srgbClr val="C00000"/>
                  </a:solidFill>
                  <a:latin typeface="#9Slide03 IcielUni Sans Heavy" panose="00000500000000000000" pitchFamily="2" charset="-93"/>
                </a:rPr>
                <a:t> </a:t>
              </a:r>
              <a:r>
                <a:rPr lang="en-US" sz="6600" dirty="0" err="1">
                  <a:solidFill>
                    <a:srgbClr val="C00000"/>
                  </a:solidFill>
                  <a:latin typeface="#9Slide03 IcielUni Sans Heavy" panose="00000500000000000000" pitchFamily="2" charset="-93"/>
                </a:rPr>
                <a:t>luận</a:t>
              </a:r>
              <a:endParaRPr lang="vi-VN" sz="6600" dirty="0">
                <a:solidFill>
                  <a:srgbClr val="C00000"/>
                </a:solidFill>
                <a:latin typeface="#9Slide03 IcielUni Sans Heavy" panose="00000500000000000000" pitchFamily="2" charset="-93"/>
              </a:endParaRPr>
            </a:p>
          </p:txBody>
        </p:sp>
      </p:grpSp>
      <p:grpSp>
        <p:nvGrpSpPr>
          <p:cNvPr id="8" name="Group 2">
            <a:extLst>
              <a:ext uri="{FF2B5EF4-FFF2-40B4-BE49-F238E27FC236}">
                <a16:creationId xmlns:a16="http://schemas.microsoft.com/office/drawing/2014/main" id="{D4652C20-DB43-254F-F407-170F72EB2A3E}"/>
              </a:ext>
            </a:extLst>
          </p:cNvPr>
          <p:cNvGrpSpPr/>
          <p:nvPr/>
        </p:nvGrpSpPr>
        <p:grpSpPr>
          <a:xfrm>
            <a:off x="838200" y="5829300"/>
            <a:ext cx="11049000" cy="4191000"/>
            <a:chOff x="0" y="0"/>
            <a:chExt cx="1098500" cy="406400"/>
          </a:xfrm>
        </p:grpSpPr>
        <p:sp>
          <p:nvSpPr>
            <p:cNvPr id="9" name="Freeform 3">
              <a:extLst>
                <a:ext uri="{FF2B5EF4-FFF2-40B4-BE49-F238E27FC236}">
                  <a16:creationId xmlns:a16="http://schemas.microsoft.com/office/drawing/2014/main" id="{D75A866E-5127-BE31-D9EF-9A1B02EA877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chemeClr val="accent4">
                <a:lumMod val="20000"/>
                <a:lumOff val="80000"/>
              </a:schemeClr>
            </a:solidFill>
          </p:spPr>
          <p:txBody>
            <a:bodyPr/>
            <a:lstStyle/>
            <a:p>
              <a:endParaRPr lang="en-US" b="1">
                <a:solidFill>
                  <a:srgbClr val="FF0000"/>
                </a:solidFill>
              </a:endParaRPr>
            </a:p>
          </p:txBody>
        </p:sp>
        <p:sp>
          <p:nvSpPr>
            <p:cNvPr id="10" name="TextBox 4">
              <a:extLst>
                <a:ext uri="{FF2B5EF4-FFF2-40B4-BE49-F238E27FC236}">
                  <a16:creationId xmlns:a16="http://schemas.microsoft.com/office/drawing/2014/main" id="{6F955D09-81C5-F995-CAE4-C863A39FB2B1}"/>
                </a:ext>
              </a:extLst>
            </p:cNvPr>
            <p:cNvSpPr txBox="1"/>
            <p:nvPr/>
          </p:nvSpPr>
          <p:spPr>
            <a:xfrm>
              <a:off x="21681" y="0"/>
              <a:ext cx="1030404" cy="406400"/>
            </a:xfrm>
            <a:prstGeom prst="rect">
              <a:avLst/>
            </a:prstGeom>
          </p:spPr>
          <p:txBody>
            <a:bodyPr lIns="50800" tIns="50800" rIns="50800" bIns="50800" rtlCol="0" anchor="ctr"/>
            <a:lstStyle/>
            <a:p>
              <a:pPr marL="0" marR="0" algn="ctr">
                <a:lnSpc>
                  <a:spcPct val="120000"/>
                </a:lnSpc>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Cho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vào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ngay</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vừa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đun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sôi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trên</a:t>
              </a:r>
              <a:r>
                <a:rPr lang="en-US" sz="4000" b="1" dirty="0">
                  <a:solidFill>
                    <a:srgbClr val="FF0000"/>
                  </a:solidFill>
                  <a:latin typeface="Cambria" panose="02040503050406030204" pitchFamily="18" charset="0"/>
                  <a:ea typeface="Cambria" panose="02040503050406030204" pitchFamily="18" charset="0"/>
                </a:rPr>
                <a:t> </a:t>
              </a:r>
              <a:r>
                <a:rPr lang="en-US" sz="4000" b="1" dirty="0">
                  <a:solidFill>
                    <a:srgbClr val="FF0000"/>
                  </a:solidFill>
                  <a:effectLst/>
                  <a:latin typeface="Cambria" panose="02040503050406030204" pitchFamily="18" charset="0"/>
                  <a:ea typeface="Cambria" panose="02040503050406030204" pitchFamily="18" charset="0"/>
                </a:rPr>
                <a:t>90 </a:t>
              </a:r>
              <a:r>
                <a:rPr lang="en-US" sz="4000" b="1" baseline="30000" dirty="0">
                  <a:solidFill>
                    <a:srgbClr val="FF0000"/>
                  </a:solidFill>
                  <a:effectLst/>
                  <a:latin typeface="Cambria" panose="02040503050406030204" pitchFamily="18" charset="0"/>
                  <a:ea typeface="Cambria" panose="02040503050406030204" pitchFamily="18" charset="0"/>
                </a:rPr>
                <a:t>0</a:t>
              </a:r>
              <a:r>
                <a:rPr lang="en-US" sz="4000" b="1" dirty="0">
                  <a:solidFill>
                    <a:srgbClr val="FF0000"/>
                  </a:solidFill>
                  <a:effectLst/>
                  <a:latin typeface="Cambria" panose="02040503050406030204" pitchFamily="18" charset="0"/>
                  <a:ea typeface="Cambria" panose="02040503050406030204" pitchFamily="18" charset="0"/>
                </a:rPr>
                <a:t>C → vi </a:t>
              </a:r>
              <a:r>
                <a:rPr lang="en-US" sz="4000" b="1" dirty="0" err="1">
                  <a:solidFill>
                    <a:srgbClr val="FF0000"/>
                  </a:solidFill>
                  <a:effectLst/>
                  <a:latin typeface="Cambria" panose="02040503050406030204" pitchFamily="18" charset="0"/>
                  <a:ea typeface="Cambria" panose="02040503050406030204" pitchFamily="18" charset="0"/>
                </a:rPr>
                <a:t>khuẩn</a:t>
              </a:r>
              <a:r>
                <a:rPr lang="en-US" sz="4000" b="1" dirty="0">
                  <a:solidFill>
                    <a:srgbClr val="FF0000"/>
                  </a:solidFill>
                  <a:effectLst/>
                  <a:latin typeface="Cambria" panose="02040503050406030204" pitchFamily="18" charset="0"/>
                  <a:ea typeface="Cambria" panose="02040503050406030204" pitchFamily="18" charset="0"/>
                </a:rPr>
                <a:t>, Lactic </a:t>
              </a:r>
              <a:r>
                <a:rPr lang="en-US" sz="4000" b="1" dirty="0" err="1">
                  <a:solidFill>
                    <a:srgbClr val="FF0000"/>
                  </a:solidFill>
                  <a:effectLst/>
                  <a:latin typeface="Cambria" panose="02040503050406030204" pitchFamily="18" charset="0"/>
                  <a:ea typeface="Cambria" panose="02040503050406030204" pitchFamily="18" charset="0"/>
                </a:rPr>
                <a:t>có</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trong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quả</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sau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khi</a:t>
              </a:r>
              <a:r>
                <a:rPr lang="en-US" sz="4000" b="1" dirty="0">
                  <a:solidFill>
                    <a:srgbClr val="FF0000"/>
                  </a:solidFill>
                  <a:effectLst/>
                  <a:latin typeface="Cambria" panose="02040503050406030204" pitchFamily="18" charset="0"/>
                  <a:ea typeface="Cambria" panose="02040503050406030204" pitchFamily="18" charset="0"/>
                </a:rPr>
                <a:t> ủ,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tạo</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 </a:t>
              </a:r>
              <a:r>
                <a:rPr lang="en-US" sz="4000" b="1" dirty="0" err="1">
                  <a:solidFill>
                    <a:srgbClr val="FF0000"/>
                  </a:solidFill>
                  <a:effectLst/>
                  <a:latin typeface="Cambria" panose="02040503050406030204" pitchFamily="18" charset="0"/>
                  <a:ea typeface="Cambria" panose="02040503050406030204" pitchFamily="18" charset="0"/>
                </a:rPr>
                <a:t>bạn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làm</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sữa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chua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không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thành</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công</a:t>
              </a:r>
              <a:r>
                <a:rPr lang="en-US" sz="4000" b="1" dirty="0">
                  <a:solidFill>
                    <a:srgbClr val="FF0000"/>
                  </a:solidFill>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3363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24355-0D3C-2800-724E-8F4A43ADA369}"/>
              </a:ext>
            </a:extLst>
          </p:cNvPr>
          <p:cNvPicPr>
            <a:picLocks noChangeAspect="1"/>
          </p:cNvPicPr>
          <p:nvPr/>
        </p:nvPicPr>
        <p:blipFill>
          <a:blip r:embed="rId2"/>
          <a:stretch>
            <a:fillRect/>
          </a:stretch>
        </p:blipFill>
        <p:spPr>
          <a:xfrm>
            <a:off x="838200" y="3009900"/>
            <a:ext cx="16791969" cy="4724400"/>
          </a:xfrm>
          <a:prstGeom prst="rect">
            <a:avLst/>
          </a:prstGeom>
        </p:spPr>
      </p:pic>
    </p:spTree>
    <p:extLst>
      <p:ext uri="{BB962C8B-B14F-4D97-AF65-F5344CB8AC3E}">
        <p14:creationId xmlns:p14="http://schemas.microsoft.com/office/powerpoint/2010/main" val="367012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09EAE078-0D44-5531-ECE4-A6F161C01DB7}"/>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50DAE95B-3A32-F262-1625-FA437EDA9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24100"/>
            <a:ext cx="8897574" cy="7163302"/>
          </a:xfrm>
          <a:prstGeom prst="rect">
            <a:avLst/>
          </a:prstGeom>
        </p:spPr>
      </p:pic>
    </p:spTree>
    <p:extLst>
      <p:ext uri="{BB962C8B-B14F-4D97-AF65-F5344CB8AC3E}">
        <p14:creationId xmlns:p14="http://schemas.microsoft.com/office/powerpoint/2010/main" val="180311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C18D7E-E9DA-F772-DB75-737E6CF48EB1}"/>
              </a:ext>
            </a:extLst>
          </p:cNvPr>
          <p:cNvGrpSpPr/>
          <p:nvPr/>
        </p:nvGrpSpPr>
        <p:grpSpPr>
          <a:xfrm>
            <a:off x="2895600" y="419100"/>
            <a:ext cx="12213336" cy="4191000"/>
            <a:chOff x="7432880" y="455902"/>
            <a:chExt cx="3869104" cy="2909089"/>
          </a:xfrm>
        </p:grpSpPr>
        <p:sp>
          <p:nvSpPr>
            <p:cNvPr id="3" name="Freeform 18">
              <a:extLst>
                <a:ext uri="{FF2B5EF4-FFF2-40B4-BE49-F238E27FC236}">
                  <a16:creationId xmlns:a16="http://schemas.microsoft.com/office/drawing/2014/main" id="{738C85DF-C5C4-17AA-7764-A244F41CDE7A}"/>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7137B07F-6667-365F-4365-89B3F7B5ABC2}"/>
                </a:ext>
              </a:extLst>
            </p:cNvPr>
            <p:cNvSpPr txBox="1"/>
            <p:nvPr/>
          </p:nvSpPr>
          <p:spPr>
            <a:xfrm>
              <a:off x="7729069" y="1264919"/>
              <a:ext cx="3339446" cy="114015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hãy giải thích được cách làm sữa chua, muối chua rau, củ, quả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5" name="Freeform 9">
            <a:extLst>
              <a:ext uri="{FF2B5EF4-FFF2-40B4-BE49-F238E27FC236}">
                <a16:creationId xmlns:a16="http://schemas.microsoft.com/office/drawing/2014/main" id="{CBA9B34E-6A74-AC6C-52AD-3E3A59D8EE23}"/>
              </a:ext>
            </a:extLst>
          </p:cNvPr>
          <p:cNvSpPr/>
          <p:nvPr/>
        </p:nvSpPr>
        <p:spPr>
          <a:xfrm>
            <a:off x="11597184" y="5143502"/>
            <a:ext cx="6165519" cy="51435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Rounded Corners 5">
            <a:extLst>
              <a:ext uri="{FF2B5EF4-FFF2-40B4-BE49-F238E27FC236}">
                <a16:creationId xmlns:a16="http://schemas.microsoft.com/office/drawing/2014/main" id="{5A9D60D8-6A7A-04BD-9FF6-F400AA19C451}"/>
              </a:ext>
            </a:extLst>
          </p:cNvPr>
          <p:cNvSpPr/>
          <p:nvPr/>
        </p:nvSpPr>
        <p:spPr>
          <a:xfrm>
            <a:off x="1143000" y="5067300"/>
            <a:ext cx="11277600" cy="4495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rPr>
              <a:t>Muối chua là phương pháp được ứng dụng rộng rãi để bảo quản rau quả. Các loại vi</a:t>
            </a:r>
            <a:r>
              <a:rPr lang="en-US" sz="3200" dirty="0">
                <a:solidFill>
                  <a:srgbClr val="FF0000"/>
                </a:solidFill>
              </a:rPr>
              <a:t> </a:t>
            </a:r>
            <a:r>
              <a:rPr lang="vi-VN" sz="3200" dirty="0">
                <a:solidFill>
                  <a:srgbClr val="FF0000"/>
                </a:solidFill>
              </a:rPr>
              <a:t>sinh vật sống trên rau quả thực phẩm có nhiều loại khác nhau. Người ta có thể tạo điều</a:t>
            </a:r>
            <a:r>
              <a:rPr lang="en-US" sz="3200" dirty="0">
                <a:solidFill>
                  <a:srgbClr val="FF0000"/>
                </a:solidFill>
              </a:rPr>
              <a:t> </a:t>
            </a:r>
            <a:r>
              <a:rPr lang="vi-VN" sz="3200" dirty="0">
                <a:solidFill>
                  <a:srgbClr val="FF0000"/>
                </a:solidFill>
              </a:rPr>
              <a:t>kiện thuận lợi cho loại này phát triển, đồng thời hạn chế sự phát triển của loại khác. Các</a:t>
            </a:r>
            <a:r>
              <a:rPr lang="en-US" sz="3200" dirty="0">
                <a:solidFill>
                  <a:srgbClr val="FF0000"/>
                </a:solidFill>
              </a:rPr>
              <a:t> </a:t>
            </a:r>
            <a:r>
              <a:rPr lang="vi-VN" sz="3200" dirty="0">
                <a:solidFill>
                  <a:srgbClr val="FF0000"/>
                </a:solidFill>
              </a:rPr>
              <a:t>loại vi sinh vật có điều kiện phát triển đó lại biến một số chất dinh</a:t>
            </a:r>
            <a:r>
              <a:rPr lang="en-US" sz="3200" dirty="0">
                <a:solidFill>
                  <a:srgbClr val="FF0000"/>
                </a:solidFill>
              </a:rPr>
              <a:t> </a:t>
            </a:r>
            <a:r>
              <a:rPr lang="vi-VN" sz="3200" dirty="0">
                <a:solidFill>
                  <a:srgbClr val="FF0000"/>
                </a:solidFill>
              </a:rPr>
              <a:t>dưỡng của nông sản,</a:t>
            </a:r>
            <a:r>
              <a:rPr lang="en-US" sz="3200" dirty="0">
                <a:solidFill>
                  <a:srgbClr val="FF0000"/>
                </a:solidFill>
              </a:rPr>
              <a:t> </a:t>
            </a:r>
            <a:r>
              <a:rPr lang="vi-VN" sz="3200" dirty="0">
                <a:solidFill>
                  <a:srgbClr val="FF0000"/>
                </a:solidFill>
              </a:rPr>
              <a:t>thực phẩm thành một số chất có hại đối với vi sinh vật gây hại. Rau, quả cho lên men</a:t>
            </a:r>
            <a:r>
              <a:rPr lang="en-US" sz="3200" dirty="0">
                <a:solidFill>
                  <a:srgbClr val="FF0000"/>
                </a:solidFill>
              </a:rPr>
              <a:t> </a:t>
            </a:r>
            <a:r>
              <a:rPr lang="vi-VN" sz="3200" dirty="0">
                <a:solidFill>
                  <a:srgbClr val="FF0000"/>
                </a:solidFill>
              </a:rPr>
              <a:t>chính là tạo điều kiện cho quá trình lên men lactic. </a:t>
            </a:r>
          </a:p>
        </p:txBody>
      </p:sp>
    </p:spTree>
    <p:extLst>
      <p:ext uri="{BB962C8B-B14F-4D97-AF65-F5344CB8AC3E}">
        <p14:creationId xmlns:p14="http://schemas.microsoft.com/office/powerpoint/2010/main" val="127041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C7DC8EA-207F-9B47-7AE1-CDE096A6AFD0}"/>
              </a:ext>
            </a:extLst>
          </p:cNvPr>
          <p:cNvGrpSpPr/>
          <p:nvPr/>
        </p:nvGrpSpPr>
        <p:grpSpPr>
          <a:xfrm>
            <a:off x="2971800" y="342900"/>
            <a:ext cx="10378056" cy="2590800"/>
            <a:chOff x="0" y="0"/>
            <a:chExt cx="13837408" cy="1577677"/>
          </a:xfrm>
        </p:grpSpPr>
        <p:grpSp>
          <p:nvGrpSpPr>
            <p:cNvPr id="3" name="Group 5">
              <a:extLst>
                <a:ext uri="{FF2B5EF4-FFF2-40B4-BE49-F238E27FC236}">
                  <a16:creationId xmlns:a16="http://schemas.microsoft.com/office/drawing/2014/main" id="{B5019C4B-BF8B-B4FF-AF81-738ED16C6FA2}"/>
                </a:ext>
              </a:extLst>
            </p:cNvPr>
            <p:cNvGrpSpPr/>
            <p:nvPr/>
          </p:nvGrpSpPr>
          <p:grpSpPr>
            <a:xfrm>
              <a:off x="0" y="0"/>
              <a:ext cx="13837408" cy="1577677"/>
              <a:chOff x="0" y="0"/>
              <a:chExt cx="3056431" cy="348480"/>
            </a:xfrm>
          </p:grpSpPr>
          <p:sp>
            <p:nvSpPr>
              <p:cNvPr id="5" name="Freeform 6">
                <a:extLst>
                  <a:ext uri="{FF2B5EF4-FFF2-40B4-BE49-F238E27FC236}">
                    <a16:creationId xmlns:a16="http://schemas.microsoft.com/office/drawing/2014/main" id="{64A7CB01-7F8E-3603-BB3B-C04166DA9E10}"/>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E9648363-41F9-8242-1FAD-6FE70575B2A1}"/>
                </a:ext>
              </a:extLst>
            </p:cNvPr>
            <p:cNvSpPr txBox="1"/>
            <p:nvPr/>
          </p:nvSpPr>
          <p:spPr>
            <a:xfrm>
              <a:off x="914400" y="102409"/>
              <a:ext cx="12332809" cy="947023"/>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Sữa chua được làm từ nguyên liệu gì?</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Freeform 16">
            <a:extLst>
              <a:ext uri="{FF2B5EF4-FFF2-40B4-BE49-F238E27FC236}">
                <a16:creationId xmlns:a16="http://schemas.microsoft.com/office/drawing/2014/main" id="{1F0C807F-269B-58EA-7FBF-836AAF6A999C}"/>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4" descr="Sữa chua có đường Vinamilk">
            <a:extLst>
              <a:ext uri="{FF2B5EF4-FFF2-40B4-BE49-F238E27FC236}">
                <a16:creationId xmlns:a16="http://schemas.microsoft.com/office/drawing/2014/main" id="{D150C529-EE12-BE51-1F7B-0A4F4AD443B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
            <a:extLst>
              <a:ext uri="{FF2B5EF4-FFF2-40B4-BE49-F238E27FC236}">
                <a16:creationId xmlns:a16="http://schemas.microsoft.com/office/drawing/2014/main" id="{43C611CB-859C-AC36-CE6D-963B844FE2CA}"/>
              </a:ext>
            </a:extLst>
          </p:cNvPr>
          <p:cNvGrpSpPr/>
          <p:nvPr/>
        </p:nvGrpSpPr>
        <p:grpSpPr>
          <a:xfrm>
            <a:off x="1447800" y="4686300"/>
            <a:ext cx="10134600" cy="4343400"/>
            <a:chOff x="0" y="0"/>
            <a:chExt cx="1098500" cy="406400"/>
          </a:xfrm>
        </p:grpSpPr>
        <p:sp>
          <p:nvSpPr>
            <p:cNvPr id="9" name="Freeform 3">
              <a:extLst>
                <a:ext uri="{FF2B5EF4-FFF2-40B4-BE49-F238E27FC236}">
                  <a16:creationId xmlns:a16="http://schemas.microsoft.com/office/drawing/2014/main" id="{553AD15C-9A10-CE72-43C6-860ED2978C0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4">
              <a:extLst>
                <a:ext uri="{FF2B5EF4-FFF2-40B4-BE49-F238E27FC236}">
                  <a16:creationId xmlns:a16="http://schemas.microsoft.com/office/drawing/2014/main" id="{69CE576F-ACCD-13F3-B512-6652B44F7984}"/>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a:t>
              </a:r>
              <a:r>
                <a:rPr kumimoji="0" lang="vi-VN"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ữa tươi hoặc sữa đặc có đường pha ra, thêm sữa chua vào,...</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06425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7659363-DD1D-DBE2-CC93-180CBF299C7B}"/>
              </a:ext>
            </a:extLst>
          </p:cNvPr>
          <p:cNvGrpSpPr/>
          <p:nvPr/>
        </p:nvGrpSpPr>
        <p:grpSpPr>
          <a:xfrm>
            <a:off x="2971800" y="342900"/>
            <a:ext cx="10378056" cy="4572000"/>
            <a:chOff x="0" y="0"/>
            <a:chExt cx="13837408" cy="2064440"/>
          </a:xfrm>
        </p:grpSpPr>
        <p:grpSp>
          <p:nvGrpSpPr>
            <p:cNvPr id="3" name="Group 5">
              <a:extLst>
                <a:ext uri="{FF2B5EF4-FFF2-40B4-BE49-F238E27FC236}">
                  <a16:creationId xmlns:a16="http://schemas.microsoft.com/office/drawing/2014/main" id="{F78C9986-0A05-CE05-B7A6-F34C6DFAA031}"/>
                </a:ext>
              </a:extLst>
            </p:cNvPr>
            <p:cNvGrpSpPr/>
            <p:nvPr/>
          </p:nvGrpSpPr>
          <p:grpSpPr>
            <a:xfrm>
              <a:off x="0" y="0"/>
              <a:ext cx="13837408" cy="1577677"/>
              <a:chOff x="0" y="0"/>
              <a:chExt cx="3056431" cy="348480"/>
            </a:xfrm>
          </p:grpSpPr>
          <p:sp>
            <p:nvSpPr>
              <p:cNvPr id="5" name="Freeform 6">
                <a:extLst>
                  <a:ext uri="{FF2B5EF4-FFF2-40B4-BE49-F238E27FC236}">
                    <a16:creationId xmlns:a16="http://schemas.microsoft.com/office/drawing/2014/main" id="{31785800-D1F5-0155-B7BB-FF6A56D259F1}"/>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FD38053-F39B-2207-22C6-362D2946AFBD}"/>
                </a:ext>
              </a:extLst>
            </p:cNvPr>
            <p:cNvSpPr txBox="1"/>
            <p:nvPr/>
          </p:nvSpPr>
          <p:spPr>
            <a:xfrm>
              <a:off x="914400" y="102409"/>
              <a:ext cx="12332809" cy="196203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Dựa vào kiến thức đã học, vi khuẩn nào giúp cho sữa biến thành sữa chua?</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Freeform 16">
            <a:extLst>
              <a:ext uri="{FF2B5EF4-FFF2-40B4-BE49-F238E27FC236}">
                <a16:creationId xmlns:a16="http://schemas.microsoft.com/office/drawing/2014/main" id="{A466F9F9-09D8-9081-44B1-1861F29BEFA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4" descr="Sữa chua có đường Vinamilk">
            <a:extLst>
              <a:ext uri="{FF2B5EF4-FFF2-40B4-BE49-F238E27FC236}">
                <a16:creationId xmlns:a16="http://schemas.microsoft.com/office/drawing/2014/main" id="{147542A7-911B-5745-4EDD-2D742DA6A70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2850">
                        <a14:foregroundMark x1="23150" y1="69500" x2="27450" y2="76200"/>
                        <a14:foregroundMark x1="27450" y1="76200" x2="30950" y2="75400"/>
                        <a14:foregroundMark x1="76050" y1="55400" x2="92850" y2="47450"/>
                        <a14:foregroundMark x1="19350" y1="26200" x2="19350"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495300"/>
            <a:ext cx="5448300" cy="54483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2">
            <a:extLst>
              <a:ext uri="{FF2B5EF4-FFF2-40B4-BE49-F238E27FC236}">
                <a16:creationId xmlns:a16="http://schemas.microsoft.com/office/drawing/2014/main" id="{3B24FDBB-1F20-A6F4-7628-86FC09532F1D}"/>
              </a:ext>
            </a:extLst>
          </p:cNvPr>
          <p:cNvGrpSpPr/>
          <p:nvPr/>
        </p:nvGrpSpPr>
        <p:grpSpPr>
          <a:xfrm>
            <a:off x="3276600" y="5067300"/>
            <a:ext cx="7924800" cy="2667000"/>
            <a:chOff x="0" y="0"/>
            <a:chExt cx="1098500" cy="406400"/>
          </a:xfrm>
        </p:grpSpPr>
        <p:sp>
          <p:nvSpPr>
            <p:cNvPr id="9" name="Freeform 3">
              <a:extLst>
                <a:ext uri="{FF2B5EF4-FFF2-40B4-BE49-F238E27FC236}">
                  <a16:creationId xmlns:a16="http://schemas.microsoft.com/office/drawing/2014/main" id="{8F8C5967-F02B-5216-28A6-23B435455D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4">
              <a:extLst>
                <a:ext uri="{FF2B5EF4-FFF2-40B4-BE49-F238E27FC236}">
                  <a16:creationId xmlns:a16="http://schemas.microsoft.com/office/drawing/2014/main" id="{E29947F5-59DA-83D8-D1B0-5F428671B850}"/>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a:t>
              </a:r>
              <a:r>
                <a:rPr kumimoji="0" lang="en-US" sz="8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khuẩn</a:t>
              </a:r>
              <a:r>
                <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lactic.</a:t>
              </a:r>
              <a:endParaRPr kumimoji="0" lang="en-US" sz="1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57253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F0A1211D-7953-A550-2040-EAFE0F78D2AE}"/>
              </a:ext>
            </a:extLst>
          </p:cNvPr>
          <p:cNvSpPr/>
          <p:nvPr/>
        </p:nvSpPr>
        <p:spPr>
          <a:xfrm>
            <a:off x="11887200" y="4533900"/>
            <a:ext cx="5211327" cy="5495098"/>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2">
            <a:extLst>
              <a:ext uri="{FF2B5EF4-FFF2-40B4-BE49-F238E27FC236}">
                <a16:creationId xmlns:a16="http://schemas.microsoft.com/office/drawing/2014/main" id="{6FFF7CC5-F422-CB06-AC58-238DAD4C61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2324100"/>
            <a:ext cx="9490827" cy="7108420"/>
          </a:xfrm>
          <a:prstGeom prst="rect">
            <a:avLst/>
          </a:prstGeom>
        </p:spPr>
      </p:pic>
    </p:spTree>
    <p:extLst>
      <p:ext uri="{BB962C8B-B14F-4D97-AF65-F5344CB8AC3E}">
        <p14:creationId xmlns:p14="http://schemas.microsoft.com/office/powerpoint/2010/main" val="33339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8764868-E2CA-85E2-6862-24B91268EFA0}"/>
              </a:ext>
            </a:extLst>
          </p:cNvPr>
          <p:cNvGrpSpPr/>
          <p:nvPr/>
        </p:nvGrpSpPr>
        <p:grpSpPr>
          <a:xfrm>
            <a:off x="2286000" y="1790700"/>
            <a:ext cx="10378056" cy="3521745"/>
            <a:chOff x="0" y="0"/>
            <a:chExt cx="13837408" cy="1577677"/>
          </a:xfrm>
        </p:grpSpPr>
        <p:grpSp>
          <p:nvGrpSpPr>
            <p:cNvPr id="3" name="Group 5">
              <a:extLst>
                <a:ext uri="{FF2B5EF4-FFF2-40B4-BE49-F238E27FC236}">
                  <a16:creationId xmlns:a16="http://schemas.microsoft.com/office/drawing/2014/main" id="{60E14681-3C72-34C7-EBDF-203EA1F44984}"/>
                </a:ext>
              </a:extLst>
            </p:cNvPr>
            <p:cNvGrpSpPr/>
            <p:nvPr/>
          </p:nvGrpSpPr>
          <p:grpSpPr>
            <a:xfrm>
              <a:off x="0" y="0"/>
              <a:ext cx="13837408" cy="1577677"/>
              <a:chOff x="0" y="0"/>
              <a:chExt cx="3056431" cy="348480"/>
            </a:xfrm>
          </p:grpSpPr>
          <p:sp>
            <p:nvSpPr>
              <p:cNvPr id="5" name="Freeform 6">
                <a:extLst>
                  <a:ext uri="{FF2B5EF4-FFF2-40B4-BE49-F238E27FC236}">
                    <a16:creationId xmlns:a16="http://schemas.microsoft.com/office/drawing/2014/main" id="{F539E36B-B1B1-20D7-BEFE-EA4A50986E8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33BA0FE0-9D32-ED50-982A-12F773A60C3A}"/>
                </a:ext>
              </a:extLst>
            </p:cNvPr>
            <p:cNvSpPr txBox="1"/>
            <p:nvPr/>
          </p:nvSpPr>
          <p:spPr>
            <a:xfrm>
              <a:off x="981721" y="388807"/>
              <a:ext cx="12332809" cy="8523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vi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khuẩn</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ích</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chua</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6" name="Freeform 16">
            <a:extLst>
              <a:ext uri="{FF2B5EF4-FFF2-40B4-BE49-F238E27FC236}">
                <a16:creationId xmlns:a16="http://schemas.microsoft.com/office/drawing/2014/main" id="{150BF924-4302-4439-4D6B-A1BFAF387671}"/>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2" descr="Sữa chua phô mai Blédina - Vị Dâu (570g) - 6 month+">
            <a:extLst>
              <a:ext uri="{FF2B5EF4-FFF2-40B4-BE49-F238E27FC236}">
                <a16:creationId xmlns:a16="http://schemas.microsoft.com/office/drawing/2014/main" id="{54C47BAB-92AA-070C-54F8-0A172559E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152900"/>
            <a:ext cx="56007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6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7AD93C-C64F-D4D1-8309-6F087D2FE6AE}"/>
              </a:ext>
            </a:extLst>
          </p:cNvPr>
          <p:cNvSpPr txBox="1"/>
          <p:nvPr/>
        </p:nvSpPr>
        <p:spPr>
          <a:xfrm>
            <a:off x="838200" y="2019300"/>
            <a:ext cx="16611600" cy="7478970"/>
          </a:xfrm>
          <a:prstGeom prst="rect">
            <a:avLst/>
          </a:prstGeom>
          <a:noFill/>
        </p:spPr>
        <p:txBody>
          <a:bodyPr wrap="square" rtlCol="0">
            <a:spAutoFit/>
          </a:bodyPr>
          <a:lstStyle/>
          <a:p>
            <a:pPr algn="just"/>
            <a:r>
              <a:rPr lang="vi-VN" sz="4800" dirty="0">
                <a:solidFill>
                  <a:srgbClr val="0000FF"/>
                </a:solidFill>
                <a:latin typeface="Cambria" panose="02040503050406030204" pitchFamily="18" charset="0"/>
                <a:ea typeface="Cambria" panose="02040503050406030204" pitchFamily="18" charset="0"/>
              </a:rPr>
              <a:t>Sữa chua được chế biến từ sữa bằng cách sử dụng vi khuẩn lactic.</a:t>
            </a:r>
          </a:p>
          <a:p>
            <a:pPr algn="just"/>
            <a:r>
              <a:rPr lang="vi-VN" sz="4800" dirty="0">
                <a:solidFill>
                  <a:srgbClr val="0000FF"/>
                </a:solidFill>
                <a:latin typeface="Cambria" panose="02040503050406030204" pitchFamily="18" charset="0"/>
                <a:ea typeface="Cambria" panose="02040503050406030204" pitchFamily="18" charset="0"/>
              </a:rPr>
              <a:t>Cho sữa chua (đã có sẵn vi khuẩn lactic) vào sữa tươi hoặc sữa đặc đã pha loãng, khuấy đều. Ủ ở nhiệt độ khoảng 40°C đến 50°C trong thời gian từ 8 đến 12 giờ. Sau khi ủ, sữa chuyển sang trạng thái đặc, có mùi thơm và vị chua nhẹ.</a:t>
            </a:r>
          </a:p>
          <a:p>
            <a:pPr algn="just"/>
            <a:r>
              <a:rPr lang="vi-VN" sz="4800" dirty="0">
                <a:solidFill>
                  <a:srgbClr val="0000FF"/>
                </a:solidFill>
                <a:latin typeface="Cambria" panose="02040503050406030204" pitchFamily="18" charset="0"/>
                <a:ea typeface="Cambria" panose="02040503050406030204" pitchFamily="18" charset="0"/>
              </a:rPr>
              <a:t>Sữa chua được tạo thành sau khi ủ nên bảo quản trong ngăn mát tủ lạnh. Sữa chua có nhiều dinh dưỡng và vi khuẩn có ích giúp tăng cường sức khoẻ, hỗ trợ hệ tiêu hoá hoạt động tốt hơn.</a:t>
            </a:r>
          </a:p>
        </p:txBody>
      </p:sp>
    </p:spTree>
    <p:extLst>
      <p:ext uri="{BB962C8B-B14F-4D97-AF65-F5344CB8AC3E}">
        <p14:creationId xmlns:p14="http://schemas.microsoft.com/office/powerpoint/2010/main" val="169723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
            <a:extLst>
              <a:ext uri="{FF2B5EF4-FFF2-40B4-BE49-F238E27FC236}">
                <a16:creationId xmlns:a16="http://schemas.microsoft.com/office/drawing/2014/main" id="{C84883DC-2D1A-D8E8-F8D6-D08907D3329E}"/>
              </a:ext>
            </a:extLst>
          </p:cNvPr>
          <p:cNvSpPr txBox="1"/>
          <p:nvPr/>
        </p:nvSpPr>
        <p:spPr>
          <a:xfrm>
            <a:off x="762000" y="190500"/>
            <a:ext cx="16535400" cy="1846659"/>
          </a:xfrm>
          <a:prstGeom prst="rect">
            <a:avLst/>
          </a:prstGeom>
        </p:spPr>
        <p:txBody>
          <a:bodyPr wrap="square" lIns="0" tIns="0" rIns="0" bIns="0" rtlCol="0" anchor="t">
            <a:spAutoFit/>
          </a:bodyPr>
          <a:lstStyle/>
          <a:p>
            <a:pPr marL="879790" lvl="1" indent="-439895" algn="just">
              <a:buFont typeface="Arial"/>
              <a:buChar char="•"/>
            </a:pPr>
            <a:r>
              <a:rPr lang="vi-VN" sz="6000" b="1" dirty="0">
                <a:solidFill>
                  <a:srgbClr val="000000"/>
                </a:solidFill>
                <a:latin typeface="Cambria" panose="02040503050406030204" pitchFamily="18" charset="0"/>
                <a:ea typeface="Cambria" panose="02040503050406030204" pitchFamily="18" charset="0"/>
                <a:cs typeface="Cabin"/>
                <a:sym typeface="Cabin"/>
              </a:rPr>
              <a:t>Đọc thông tin ở trên, quan sát hình 3 và trả lời câu hỏi:</a:t>
            </a:r>
            <a:endParaRPr lang="en-US" sz="6000" b="1" dirty="0">
              <a:solidFill>
                <a:srgbClr val="000000"/>
              </a:solidFill>
              <a:latin typeface="Cambria" panose="02040503050406030204" pitchFamily="18" charset="0"/>
              <a:ea typeface="Cambria" panose="02040503050406030204" pitchFamily="18" charset="0"/>
              <a:cs typeface="Cabin"/>
              <a:sym typeface="Cabin"/>
            </a:endParaRPr>
          </a:p>
        </p:txBody>
      </p:sp>
      <p:pic>
        <p:nvPicPr>
          <p:cNvPr id="3" name="Picture 2">
            <a:extLst>
              <a:ext uri="{FF2B5EF4-FFF2-40B4-BE49-F238E27FC236}">
                <a16:creationId xmlns:a16="http://schemas.microsoft.com/office/drawing/2014/main" id="{BDA660E3-4356-8068-412F-D531F78E3B33}"/>
              </a:ext>
            </a:extLst>
          </p:cNvPr>
          <p:cNvPicPr>
            <a:picLocks noChangeAspect="1"/>
          </p:cNvPicPr>
          <p:nvPr/>
        </p:nvPicPr>
        <p:blipFill>
          <a:blip r:embed="rId2"/>
          <a:stretch>
            <a:fillRect/>
          </a:stretch>
        </p:blipFill>
        <p:spPr>
          <a:xfrm>
            <a:off x="4114800" y="2705100"/>
            <a:ext cx="10091629"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3452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5B256B6-39B6-46E0-B24A-65939C261B5D}"/>
              </a:ext>
            </a:extLst>
          </p:cNvPr>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10">
            <a:extLst>
              <a:ext uri="{FF2B5EF4-FFF2-40B4-BE49-F238E27FC236}">
                <a16:creationId xmlns:a16="http://schemas.microsoft.com/office/drawing/2014/main" id="{9F9CEFC4-E774-B876-3F3C-09E7D25D60BC}"/>
              </a:ext>
            </a:extLst>
          </p:cNvPr>
          <p:cNvSpPr txBox="1"/>
          <p:nvPr/>
        </p:nvSpPr>
        <p:spPr>
          <a:xfrm>
            <a:off x="6477000" y="10287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Sữa chua và sữa trước khi ủ có những khác biệt gì về mùi, vị, độ đặc?</a:t>
            </a:r>
            <a:endParaRPr lang="en-US" sz="5400" b="1" u="none" dirty="0">
              <a:solidFill>
                <a:srgbClr val="000000"/>
              </a:solidFill>
              <a:latin typeface="Cambria" panose="02040503050406030204" pitchFamily="18" charset="0"/>
              <a:ea typeface="Cambria" panose="02040503050406030204" pitchFamily="18" charset="0"/>
              <a:cs typeface="Cabin Bold"/>
              <a:sym typeface="Cabin Bold"/>
            </a:endParaRPr>
          </a:p>
        </p:txBody>
      </p:sp>
      <p:grpSp>
        <p:nvGrpSpPr>
          <p:cNvPr id="4" name="Group 2">
            <a:extLst>
              <a:ext uri="{FF2B5EF4-FFF2-40B4-BE49-F238E27FC236}">
                <a16:creationId xmlns:a16="http://schemas.microsoft.com/office/drawing/2014/main" id="{BEEC0D18-D504-8834-B130-77DBC4B579DF}"/>
              </a:ext>
            </a:extLst>
          </p:cNvPr>
          <p:cNvGrpSpPr/>
          <p:nvPr/>
        </p:nvGrpSpPr>
        <p:grpSpPr>
          <a:xfrm>
            <a:off x="1371600" y="5676900"/>
            <a:ext cx="10134600" cy="3774028"/>
            <a:chOff x="0" y="0"/>
            <a:chExt cx="1098500" cy="406400"/>
          </a:xfrm>
        </p:grpSpPr>
        <p:sp>
          <p:nvSpPr>
            <p:cNvPr id="5" name="Freeform 3">
              <a:extLst>
                <a:ext uri="{FF2B5EF4-FFF2-40B4-BE49-F238E27FC236}">
                  <a16:creationId xmlns:a16="http://schemas.microsoft.com/office/drawing/2014/main" id="{4B89BBA3-4455-9870-8E0C-974577FB181B}"/>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endParaRPr lang="en-US"/>
            </a:p>
          </p:txBody>
        </p:sp>
        <p:sp>
          <p:nvSpPr>
            <p:cNvPr id="6" name="TextBox 4">
              <a:extLst>
                <a:ext uri="{FF2B5EF4-FFF2-40B4-BE49-F238E27FC236}">
                  <a16:creationId xmlns:a16="http://schemas.microsoft.com/office/drawing/2014/main" id="{D28D9E98-D084-5D00-0FA9-D742CC3B5B12}"/>
                </a:ext>
              </a:extLst>
            </p:cNvPr>
            <p:cNvSpPr txBox="1"/>
            <p:nvPr/>
          </p:nvSpPr>
          <p:spPr>
            <a:xfrm>
              <a:off x="0" y="0"/>
              <a:ext cx="1098500" cy="406400"/>
            </a:xfrm>
            <a:prstGeom prst="rect">
              <a:avLst/>
            </a:prstGeom>
          </p:spPr>
          <p:txBody>
            <a:bodyPr lIns="50800" tIns="50800" rIns="50800" bIns="50800" rtlCol="0" anchor="ctr"/>
            <a:lstStyle/>
            <a:p>
              <a:pPr marL="0" lvl="1" indent="0" algn="ctr"/>
              <a:r>
                <a:rPr lang="vi-VN" sz="6600" b="0" i="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Sữa trước khi ủ loãng, vẫn giữ nguyên vị sữa. Sữa sau khi ủ đặc sánh, chua dịu</a:t>
              </a:r>
              <a:endParaRPr lang="en-US" sz="115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80410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772</Words>
  <Application>Microsoft Office PowerPoint</Application>
  <PresentationFormat>Custom</PresentationFormat>
  <Paragraphs>32</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#9Slide03 IcielUni Sans Heavy</vt:lpstr>
      <vt:lpstr>Arial</vt:lpstr>
      <vt:lpstr>Calibri</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10</cp:lastModifiedBy>
  <cp:revision>33</cp:revision>
  <dcterms:created xsi:type="dcterms:W3CDTF">2006-08-16T00:00:00Z</dcterms:created>
  <dcterms:modified xsi:type="dcterms:W3CDTF">2025-02-11T06:13:52Z</dcterms:modified>
  <dc:identifier>DAGU8QCx2sU</dc:identifier>
</cp:coreProperties>
</file>