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04" r:id="rId3"/>
    <p:sldMasterId id="2147483747" r:id="rId4"/>
  </p:sldMasterIdLst>
  <p:notesMasterIdLst>
    <p:notesMasterId r:id="rId20"/>
  </p:notesMasterIdLst>
  <p:sldIdLst>
    <p:sldId id="256" r:id="rId5"/>
    <p:sldId id="2898" r:id="rId6"/>
    <p:sldId id="2899" r:id="rId7"/>
    <p:sldId id="2900" r:id="rId8"/>
    <p:sldId id="2901" r:id="rId9"/>
    <p:sldId id="2902" r:id="rId10"/>
    <p:sldId id="2903" r:id="rId11"/>
    <p:sldId id="2893" r:id="rId12"/>
    <p:sldId id="2904" r:id="rId13"/>
    <p:sldId id="2905" r:id="rId14"/>
    <p:sldId id="2906" r:id="rId15"/>
    <p:sldId id="2907" r:id="rId16"/>
    <p:sldId id="2908" r:id="rId17"/>
    <p:sldId id="2909" r:id="rId18"/>
    <p:sldId id="2911"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t>‹#›</a:t>
            </a:fld>
            <a:endParaRPr lang="en-US"/>
          </a:p>
        </p:txBody>
      </p:sp>
    </p:spTree>
    <p:extLst>
      <p:ext uri="{BB962C8B-B14F-4D97-AF65-F5344CB8AC3E}">
        <p14:creationId xmlns:p14="http://schemas.microsoft.com/office/powerpoint/2010/main" val="6983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4275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9800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097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90059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7224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1648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64367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5888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7334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2666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25230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75894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1753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57271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9437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936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424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680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6195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2924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7516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3914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7957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5046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04309"/>
      </p:ext>
    </p:extLst>
  </p:cSld>
  <p:clrMapOvr>
    <a:masterClrMapping/>
  </p:clrMapOvr>
  <p:transition spd="slow" advClick="0" advTm="200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5632259"/>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542577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89190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10491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87521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198745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23221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449084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8716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9160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621133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1/3/2025</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847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8457CF31-853D-3A13-2187-E8AC267226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4762"/>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1/3/2025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298615058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9" r:id="rId4"/>
    <p:sldLayoutId id="2147483680" r:id="rId5"/>
    <p:sldLayoutId id="2147483681" r:id="rId6"/>
    <p:sldLayoutId id="2147483682" r:id="rId7"/>
    <p:sldLayoutId id="2147483698" r:id="rId8"/>
    <p:sldLayoutId id="2147483699" r:id="rId9"/>
    <p:sldLayoutId id="2147483700" r:id="rId10"/>
    <p:sldLayoutId id="2147483701" r:id="rId11"/>
    <p:sldLayoutId id="2147483702" r:id="rId12"/>
    <p:sldLayoutId id="214748370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2025/1/3</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67952147"/>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37"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404818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184946" y="2002367"/>
            <a:ext cx="7401778" cy="8471277"/>
          </a:xfrm>
          <a:custGeom>
            <a:avLst/>
            <a:gdLst/>
            <a:ahLst/>
            <a:cxnLst/>
            <a:rect l="l" t="t" r="r" b="b"/>
            <a:pathLst>
              <a:path w="7401778" h="8471277">
                <a:moveTo>
                  <a:pt x="0" y="0"/>
                </a:moveTo>
                <a:lnTo>
                  <a:pt x="7401778" y="0"/>
                </a:lnTo>
                <a:lnTo>
                  <a:pt x="7401778" y="8471276"/>
                </a:lnTo>
                <a:lnTo>
                  <a:pt x="0" y="8471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169699" y="699262"/>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561DF1E-24CE-F5D7-74C3-823632146266}"/>
              </a:ext>
            </a:extLst>
          </p:cNvPr>
          <p:cNvPicPr>
            <a:picLocks noChangeAspect="1"/>
          </p:cNvPicPr>
          <p:nvPr/>
        </p:nvPicPr>
        <p:blipFill>
          <a:blip r:embed="rId10"/>
          <a:stretch>
            <a:fillRect/>
          </a:stretch>
        </p:blipFill>
        <p:spPr>
          <a:xfrm>
            <a:off x="2209800" y="0"/>
            <a:ext cx="5104411" cy="1330494"/>
          </a:xfrm>
          <a:prstGeom prst="rect">
            <a:avLst/>
          </a:prstGeom>
        </p:spPr>
      </p:pic>
      <p:pic>
        <p:nvPicPr>
          <p:cNvPr id="11" name="Picture 10">
            <a:extLst>
              <a:ext uri="{FF2B5EF4-FFF2-40B4-BE49-F238E27FC236}">
                <a16:creationId xmlns:a16="http://schemas.microsoft.com/office/drawing/2014/main" id="{0461379F-D7C7-967D-6FEE-C9C8FF6053E1}"/>
              </a:ext>
            </a:extLst>
          </p:cNvPr>
          <p:cNvPicPr>
            <a:picLocks noChangeAspect="1"/>
          </p:cNvPicPr>
          <p:nvPr/>
        </p:nvPicPr>
        <p:blipFill>
          <a:blip r:embed="rId11"/>
          <a:stretch>
            <a:fillRect/>
          </a:stretch>
        </p:blipFill>
        <p:spPr>
          <a:xfrm>
            <a:off x="990600" y="2628900"/>
            <a:ext cx="7980356" cy="4578493"/>
          </a:xfrm>
          <a:prstGeom prst="rect">
            <a:avLst/>
          </a:prstGeom>
        </p:spPr>
      </p:pic>
      <p:pic>
        <p:nvPicPr>
          <p:cNvPr id="13" name="Picture 12">
            <a:extLst>
              <a:ext uri="{FF2B5EF4-FFF2-40B4-BE49-F238E27FC236}">
                <a16:creationId xmlns:a16="http://schemas.microsoft.com/office/drawing/2014/main" id="{C1A04FC9-7E0E-9AFD-4515-8276481C8B15}"/>
              </a:ext>
            </a:extLst>
          </p:cNvPr>
          <p:cNvPicPr>
            <a:picLocks noChangeAspect="1"/>
          </p:cNvPicPr>
          <p:nvPr/>
        </p:nvPicPr>
        <p:blipFill>
          <a:blip r:embed="rId12"/>
          <a:stretch>
            <a:fillRect/>
          </a:stretch>
        </p:blipFill>
        <p:spPr>
          <a:xfrm>
            <a:off x="228600" y="1943100"/>
            <a:ext cx="3036071" cy="1072989"/>
          </a:xfrm>
          <a:prstGeom prst="rect">
            <a:avLst/>
          </a:prstGeom>
        </p:spPr>
      </p:pic>
      <p:pic>
        <p:nvPicPr>
          <p:cNvPr id="7" name="Picture 6">
            <a:extLst>
              <a:ext uri="{FF2B5EF4-FFF2-40B4-BE49-F238E27FC236}">
                <a16:creationId xmlns:a16="http://schemas.microsoft.com/office/drawing/2014/main" id="{D228A821-C086-2934-5F86-DA3B07610959}"/>
              </a:ext>
            </a:extLst>
          </p:cNvPr>
          <p:cNvPicPr>
            <a:picLocks noChangeAspect="1"/>
          </p:cNvPicPr>
          <p:nvPr/>
        </p:nvPicPr>
        <p:blipFill>
          <a:blip r:embed="rId13"/>
          <a:stretch>
            <a:fillRect/>
          </a:stretch>
        </p:blipFill>
        <p:spPr>
          <a:xfrm>
            <a:off x="3962400" y="6515100"/>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a black background&#10;&#10;Description automatically generated">
            <a:extLst>
              <a:ext uri="{FF2B5EF4-FFF2-40B4-BE49-F238E27FC236}">
                <a16:creationId xmlns:a16="http://schemas.microsoft.com/office/drawing/2014/main" id="{2C4F25BB-36E0-43DF-6F90-E7DA361E9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extLst>
      <p:ext uri="{BB962C8B-B14F-4D97-AF65-F5344CB8AC3E}">
        <p14:creationId xmlns:p14="http://schemas.microsoft.com/office/powerpoint/2010/main" val="13069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1A6D4-A3B5-EE54-3496-2C4D62A5C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228600" y="419100"/>
            <a:ext cx="13106401" cy="9897918"/>
          </a:xfrm>
          <a:prstGeom prst="rect">
            <a:avLst/>
          </a:prstGeom>
        </p:spPr>
      </p:pic>
      <p:sp>
        <p:nvSpPr>
          <p:cNvPr id="4" name="TextBox 3">
            <a:extLst>
              <a:ext uri="{FF2B5EF4-FFF2-40B4-BE49-F238E27FC236}">
                <a16:creationId xmlns:a16="http://schemas.microsoft.com/office/drawing/2014/main" id="{900C55D7-0456-C2FB-AB99-C790135BB172}"/>
              </a:ext>
            </a:extLst>
          </p:cNvPr>
          <p:cNvSpPr txBox="1"/>
          <p:nvPr/>
        </p:nvSpPr>
        <p:spPr>
          <a:xfrm>
            <a:off x="2209800" y="2628900"/>
            <a:ext cx="9677400" cy="5530296"/>
          </a:xfrm>
          <a:prstGeom prst="rect">
            <a:avLst/>
          </a:prstGeom>
          <a:noFill/>
        </p:spPr>
        <p:txBody>
          <a:bodyPr wrap="square" rtlCol="0">
            <a:spAutoFit/>
          </a:bodyPr>
          <a:lstStyle/>
          <a:p>
            <a:pPr algn="just">
              <a:lnSpc>
                <a:spcPct val="120000"/>
              </a:lnSpc>
            </a:pPr>
            <a:r>
              <a:rPr lang="en-US" sz="6000" b="1" dirty="0" err="1">
                <a:latin typeface="Cambria" panose="02040503050406030204" pitchFamily="18" charset="0"/>
                <a:ea typeface="Cambria" panose="02040503050406030204" pitchFamily="18" charset="0"/>
              </a:rPr>
              <a:t>Tìm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hiểu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sự</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phát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triển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con </a:t>
            </a:r>
            <a:r>
              <a:rPr lang="en-US" sz="6000" b="1" dirty="0" err="1">
                <a:latin typeface="Cambria" panose="02040503050406030204" pitchFamily="18" charset="0"/>
                <a:ea typeface="Cambria" panose="02040503050406030204" pitchFamily="18" charset="0"/>
              </a:rPr>
              <a:t>vật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theo</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gợi</a:t>
            </a:r>
            <a:r>
              <a:rPr lang="en-US" sz="6000" b="1" dirty="0">
                <a:latin typeface="Cambria" panose="02040503050406030204" pitchFamily="18" charset="0"/>
                <a:ea typeface="Cambria" panose="02040503050406030204" pitchFamily="18" charset="0"/>
              </a:rPr>
              <a:t> ý:</a:t>
            </a: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Tên</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endParaRPr lang="en-US" sz="6000"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đoạn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trong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206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DF52E372-8B0B-2995-27C8-21B987AD978E}"/>
              </a:ext>
            </a:extLst>
          </p:cNvPr>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p>
        </p:txBody>
      </p:sp>
      <p:pic>
        <p:nvPicPr>
          <p:cNvPr id="3" name="Picture 2" descr="A close up of a logo&#10;&#10;Description automatically generated">
            <a:extLst>
              <a:ext uri="{FF2B5EF4-FFF2-40B4-BE49-F238E27FC236}">
                <a16:creationId xmlns:a16="http://schemas.microsoft.com/office/drawing/2014/main" id="{564E78B4-988F-C84E-D350-A91CA13A4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spTree>
    <p:extLst>
      <p:ext uri="{BB962C8B-B14F-4D97-AF65-F5344CB8AC3E}">
        <p14:creationId xmlns:p14="http://schemas.microsoft.com/office/powerpoint/2010/main" val="28912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2ECC9-6388-7438-5C10-F15E1EF21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extLst>
      <p:ext uri="{BB962C8B-B14F-4D97-AF65-F5344CB8AC3E}">
        <p14:creationId xmlns:p14="http://schemas.microsoft.com/office/powerpoint/2010/main" val="90903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D2923-62A1-ABED-E9AB-9EF3D4569697}"/>
              </a:ext>
            </a:extLst>
          </p:cNvPr>
          <p:cNvSpPr txBox="1"/>
          <p:nvPr/>
        </p:nvSpPr>
        <p:spPr>
          <a:xfrm>
            <a:off x="1981200" y="3314700"/>
            <a:ext cx="12877799" cy="769441"/>
          </a:xfrm>
          <a:prstGeom prst="rect">
            <a:avLst/>
          </a:prstGeom>
          <a:noFill/>
        </p:spPr>
        <p:txBody>
          <a:bodyPr wrap="square">
            <a:spAutoFit/>
          </a:bodyPr>
          <a:lstStyle/>
          <a:p>
            <a:pPr lvl="0" algn="ctr" defTabSz="1371600"/>
            <a:r>
              <a:rPr lang="en-US" sz="44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t>
            </a:r>
            <a:r>
              <a:rPr lang="vi-VN" sz="44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ẽ và trình bày được vòng đời của một số động vật.</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4027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7D4446-E1AE-DCFC-3B6D-8699DD9FA1D7}"/>
              </a:ext>
            </a:extLst>
          </p:cNvPr>
          <p:cNvGrpSpPr/>
          <p:nvPr/>
        </p:nvGrpSpPr>
        <p:grpSpPr>
          <a:xfrm>
            <a:off x="1503830" y="3652139"/>
            <a:ext cx="5566442" cy="4316205"/>
            <a:chOff x="8875987" y="2273361"/>
            <a:chExt cx="2915391" cy="2075566"/>
          </a:xfrm>
        </p:grpSpPr>
        <p:pic>
          <p:nvPicPr>
            <p:cNvPr id="3" name="Picture 2" descr="Text&#10;&#10;Description automatically generated">
              <a:extLst>
                <a:ext uri="{FF2B5EF4-FFF2-40B4-BE49-F238E27FC236}">
                  <a16:creationId xmlns:a16="http://schemas.microsoft.com/office/drawing/2014/main" id="{68586050-8974-C28C-D41F-70CC31953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4" name="文本框 31">
              <a:extLst>
                <a:ext uri="{FF2B5EF4-FFF2-40B4-BE49-F238E27FC236}">
                  <a16:creationId xmlns:a16="http://schemas.microsoft.com/office/drawing/2014/main" id="{B14E58B0-BCA6-DC2A-CC49-B4C977A7E66B}"/>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13716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5" name="Straight Connector 4">
            <a:extLst>
              <a:ext uri="{FF2B5EF4-FFF2-40B4-BE49-F238E27FC236}">
                <a16:creationId xmlns:a16="http://schemas.microsoft.com/office/drawing/2014/main" id="{81F53743-EF92-77CF-CE52-67525F0513FE}"/>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D716AB8C-D930-B2B8-2B1A-DB83A1D5F4EF}"/>
              </a:ext>
            </a:extLst>
          </p:cNvPr>
          <p:cNvSpPr/>
          <p:nvPr/>
        </p:nvSpPr>
        <p:spPr>
          <a:xfrm>
            <a:off x="7984672" y="647701"/>
            <a:ext cx="9541328"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trứng, con non nở ra từ trứng phát triển thành con trưởng thành hoặc ấu trùng nở ra từ trứng phát triển thành nhộng, nhộng phát triển thành con trưởng thành.</a:t>
            </a:r>
          </a:p>
        </p:txBody>
      </p:sp>
      <p:cxnSp>
        <p:nvCxnSpPr>
          <p:cNvPr id="7" name="Straight Connector 6">
            <a:extLst>
              <a:ext uri="{FF2B5EF4-FFF2-40B4-BE49-F238E27FC236}">
                <a16:creationId xmlns:a16="http://schemas.microsoft.com/office/drawing/2014/main" id="{B7747D45-5CC9-4CFF-3329-0FD1B1B3A099}"/>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EE4C571-FF89-22A0-88FB-4090BF1C425A}"/>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con, con non mới được sinh ra thường được nuôi bằng sữa mẹ cho đến khi có thể tự kiếm ăn và phát triển thành con trưởng thành.</a:t>
            </a:r>
          </a:p>
        </p:txBody>
      </p:sp>
    </p:spTree>
    <p:extLst>
      <p:ext uri="{BB962C8B-B14F-4D97-AF65-F5344CB8AC3E}">
        <p14:creationId xmlns:p14="http://schemas.microsoft.com/office/powerpoint/2010/main" val="315606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28CF3F-B991-55F7-783B-14F43638A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extLst>
      <p:ext uri="{BB962C8B-B14F-4D97-AF65-F5344CB8AC3E}">
        <p14:creationId xmlns:p14="http://schemas.microsoft.com/office/powerpoint/2010/main" val="362392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22E8E-54B4-111E-F13D-C6A223176876}"/>
              </a:ext>
            </a:extLst>
          </p:cNvPr>
          <p:cNvPicPr>
            <a:picLocks noChangeAspect="1"/>
          </p:cNvPicPr>
          <p:nvPr/>
        </p:nvPicPr>
        <p:blipFill>
          <a:blip r:embed="rId2"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spTree>
    <p:extLst>
      <p:ext uri="{BB962C8B-B14F-4D97-AF65-F5344CB8AC3E}">
        <p14:creationId xmlns:p14="http://schemas.microsoft.com/office/powerpoint/2010/main" val="14075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5A06DB-5D1A-D167-357E-116DAB99E1D0}"/>
              </a:ext>
            </a:extLst>
          </p:cNvPr>
          <p:cNvSpPr txBox="1"/>
          <p:nvPr/>
        </p:nvSpPr>
        <p:spPr>
          <a:xfrm>
            <a:off x="3810000" y="1132828"/>
            <a:ext cx="11201400" cy="7478970"/>
          </a:xfrm>
          <a:prstGeom prst="rect">
            <a:avLst/>
          </a:prstGeom>
          <a:solidFill>
            <a:schemeClr val="accent6">
              <a:lumMod val="20000"/>
              <a:lumOff val="80000"/>
            </a:schemeClr>
          </a:solidFill>
          <a:ln w="38100">
            <a:solidFill>
              <a:srgbClr val="0070C0"/>
            </a:solidFill>
            <a:prstDash val="dash"/>
          </a:ln>
        </p:spPr>
        <p:txBody>
          <a:bodyPr wrap="square" rtlCol="0">
            <a:spAutoFit/>
          </a:bodyPr>
          <a:lstStyle/>
          <a:p>
            <a:pPr lvl="0" algn="just" defTabSz="1371600"/>
            <a:r>
              <a:rPr lang="vi-VN" sz="4800" dirty="0">
                <a:solidFill>
                  <a:prstClr val="black"/>
                </a:solidFill>
                <a:latin typeface="Cambria" panose="02040503050406030204" pitchFamily="18" charset="0"/>
                <a:ea typeface="Cambria" panose="02040503050406030204" pitchFamily="18" charset="0"/>
              </a:rPr>
              <a:t>+ GV cho 2 đội chơi, mỗi đội 4 – 5 em.</a:t>
            </a:r>
            <a:endParaRPr lang="en-US" sz="4800" dirty="0">
              <a:solidFill>
                <a:prstClr val="black"/>
              </a:solidFill>
              <a:latin typeface="Cambria" panose="02040503050406030204" pitchFamily="18" charset="0"/>
              <a:ea typeface="Cambria" panose="02040503050406030204" pitchFamily="18" charset="0"/>
            </a:endParaRPr>
          </a:p>
          <a:p>
            <a:pPr lvl="0" algn="just" defTabSz="1371600"/>
            <a:r>
              <a:rPr lang="vi-VN" sz="4800" dirty="0">
                <a:solidFill>
                  <a:prstClr val="black"/>
                </a:solidFill>
                <a:latin typeface="Cambria" panose="02040503050406030204" pitchFamily="18" charset="0"/>
                <a:ea typeface="Cambria" panose="02040503050406030204" pitchFamily="18" charset="0"/>
              </a:rPr>
              <a:t>+ GV sẽ nêu tên một con vật rồi chạm tay vào vai 1 HS trong nhóm, HS trong nhóm ngay lập tức sẽ nêu tên một giai đoạn trong vòng đời của động vật đó rồi chạm vào HS tiếp theo trong nhóm, HS tiếp</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theo sẽ nêu tên giai đoạn phát triển kế tiếp trong vòng đời của động vật đó trong thời gian không quá 5 giây, cứ như thế đến giai đoạn ban đầu thì dừng lại.</a:t>
            </a:r>
          </a:p>
        </p:txBody>
      </p:sp>
    </p:spTree>
    <p:extLst>
      <p:ext uri="{BB962C8B-B14F-4D97-AF65-F5344CB8AC3E}">
        <p14:creationId xmlns:p14="http://schemas.microsoft.com/office/powerpoint/2010/main" val="9386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C894D-BACA-8C46-1AB6-9B5ADEF20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extLst>
      <p:ext uri="{BB962C8B-B14F-4D97-AF65-F5344CB8AC3E}">
        <p14:creationId xmlns:p14="http://schemas.microsoft.com/office/powerpoint/2010/main" val="360234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4F82B-104A-E764-A7BA-2F4FE4306213}"/>
              </a:ext>
            </a:extLst>
          </p:cNvPr>
          <p:cNvPicPr>
            <a:picLocks noChangeAspect="1"/>
          </p:cNvPicPr>
          <p:nvPr/>
        </p:nvPicPr>
        <p:blipFill>
          <a:blip r:embed="rId2"/>
          <a:stretch>
            <a:fillRect/>
          </a:stretch>
        </p:blipFill>
        <p:spPr>
          <a:xfrm>
            <a:off x="5562600" y="3238499"/>
            <a:ext cx="8610600" cy="6659647"/>
          </a:xfrm>
          <a:prstGeom prst="rect">
            <a:avLst/>
          </a:prstGeom>
        </p:spPr>
      </p:pic>
      <p:sp>
        <p:nvSpPr>
          <p:cNvPr id="4" name="TextBox 3">
            <a:extLst>
              <a:ext uri="{FF2B5EF4-FFF2-40B4-BE49-F238E27FC236}">
                <a16:creationId xmlns:a16="http://schemas.microsoft.com/office/drawing/2014/main" id="{3541E441-C7F2-37FB-D420-0890C9185BC7}"/>
              </a:ext>
            </a:extLst>
          </p:cNvPr>
          <p:cNvSpPr txBox="1"/>
          <p:nvPr/>
        </p:nvSpPr>
        <p:spPr>
          <a:xfrm>
            <a:off x="1066800" y="876300"/>
            <a:ext cx="16306800" cy="2554545"/>
          </a:xfrm>
          <a:prstGeom prst="rect">
            <a:avLst/>
          </a:prstGeom>
          <a:noFill/>
        </p:spPr>
        <p:txBody>
          <a:bodyPr wrap="square">
            <a:spAutoFit/>
          </a:bodyPr>
          <a:lstStyle/>
          <a:p>
            <a:pPr lvl="0" algn="ctr"/>
            <a:r>
              <a:rPr lang="vi-VN" sz="4000" b="1">
                <a:solidFill>
                  <a:srgbClr val="FF0000"/>
                </a:solidFill>
                <a:latin typeface="Cambria" panose="02040503050406030204" pitchFamily="18" charset="0"/>
                <a:ea typeface="Cambria" panose="02040503050406030204" pitchFamily="18" charset="0"/>
              </a:rPr>
              <a:t>Quan sát hình 4, đọc thông tin và thực hiện:</a:t>
            </a:r>
          </a:p>
          <a:p>
            <a:pPr lvl="0" algn="just"/>
            <a:r>
              <a:rPr lang="vi-VN" sz="4000">
                <a:solidFill>
                  <a:srgbClr val="FF0000"/>
                </a:solidFill>
                <a:latin typeface="Cambria" panose="02040503050406030204" pitchFamily="18" charset="0"/>
                <a:ea typeface="Cambria" panose="02040503050406030204" pitchFamily="18" charset="0"/>
              </a:rPr>
              <a:t>- Nêu tên các giai đoạn phát triển chính trong vòng đời của chó.</a:t>
            </a:r>
          </a:p>
          <a:p>
            <a:pPr lvl="0" algn="just"/>
            <a:r>
              <a:rPr lang="vi-VN" sz="4000">
                <a:solidFill>
                  <a:srgbClr val="FF0000"/>
                </a:solidFill>
                <a:latin typeface="Cambria" panose="02040503050406030204" pitchFamily="18" charset="0"/>
                <a:ea typeface="Cambria" panose="02040503050406030204" pitchFamily="18" charset="0"/>
              </a:rPr>
              <a:t>- Nhận xét về hình dạng của chó con so với chó trưởng thành.</a:t>
            </a:r>
          </a:p>
          <a:p>
            <a:pPr lvl="0" algn="just"/>
            <a:r>
              <a:rPr lang="vi-VN" sz="4000">
                <a:solidFill>
                  <a:srgbClr val="FF0000"/>
                </a:solidFill>
                <a:latin typeface="Cambria" panose="02040503050406030204" pitchFamily="18" charset="0"/>
                <a:ea typeface="Cambria" panose="02040503050406030204" pitchFamily="18" charset="0"/>
              </a:rPr>
              <a:t>- Trình bày sự phát triển của chó con mới sinh đến khi trưởng thành.</a:t>
            </a:r>
            <a:endParaRPr lang="vi-VN"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821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1C6123E-5F1D-77EF-B945-8EFB43E26442}"/>
              </a:ext>
            </a:extLst>
          </p:cNvPr>
          <p:cNvSpPr/>
          <p:nvPr/>
        </p:nvSpPr>
        <p:spPr>
          <a:xfrm>
            <a:off x="8915400" y="2628900"/>
            <a:ext cx="8534400" cy="556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p>
          <a:p>
            <a:pPr lvl="0" algn="just" defTabSz="1371600"/>
            <a:r>
              <a:rPr lang="vi-VN" sz="4800" dirty="0">
                <a:solidFill>
                  <a:srgbClr val="FF0000"/>
                </a:solidFill>
                <a:latin typeface="Cambria" panose="02040503050406030204" pitchFamily="18" charset="0"/>
                <a:ea typeface="Cambria" panose="02040503050406030204" pitchFamily="18" charset="0"/>
              </a:rPr>
              <a:t>+ Thai.</a:t>
            </a:r>
          </a:p>
          <a:p>
            <a:pPr lvl="0" algn="just" defTabSz="1371600"/>
            <a:r>
              <a:rPr lang="vi-VN" sz="4800" dirty="0">
                <a:solidFill>
                  <a:srgbClr val="FF0000"/>
                </a:solidFill>
                <a:latin typeface="Cambria" panose="02040503050406030204" pitchFamily="18" charset="0"/>
                <a:ea typeface="Cambria" panose="02040503050406030204" pitchFamily="18" charset="0"/>
              </a:rPr>
              <a:t>+ Chó con mới được sinh ra.</a:t>
            </a:r>
          </a:p>
          <a:p>
            <a:pPr lvl="0" algn="just" defTabSz="1371600"/>
            <a:r>
              <a:rPr lang="vi-VN" sz="4800" dirty="0">
                <a:solidFill>
                  <a:srgbClr val="FF0000"/>
                </a:solidFill>
                <a:latin typeface="Cambria" panose="02040503050406030204" pitchFamily="18" charset="0"/>
                <a:ea typeface="Cambria" panose="02040503050406030204" pitchFamily="18" charset="0"/>
              </a:rPr>
              <a:t>+ Chó con.</a:t>
            </a:r>
          </a:p>
          <a:p>
            <a:pPr lvl="0" algn="just" defTabSz="1371600"/>
            <a:r>
              <a:rPr lang="vi-VN" sz="4800" dirty="0">
                <a:solidFill>
                  <a:srgbClr val="FF0000"/>
                </a:solidFill>
                <a:latin typeface="Cambria" panose="02040503050406030204" pitchFamily="18" charset="0"/>
                <a:ea typeface="Cambria" panose="02040503050406030204" pitchFamily="18" charset="0"/>
              </a:rPr>
              <a:t>+ Chó trưởng thành.</a:t>
            </a:r>
          </a:p>
        </p:txBody>
      </p:sp>
      <p:pic>
        <p:nvPicPr>
          <p:cNvPr id="3" name="Picture 2">
            <a:extLst>
              <a:ext uri="{FF2B5EF4-FFF2-40B4-BE49-F238E27FC236}">
                <a16:creationId xmlns:a16="http://schemas.microsoft.com/office/drawing/2014/main" id="{1773B63D-1C3F-5F2A-5977-A2CA452FC628}"/>
              </a:ext>
            </a:extLst>
          </p:cNvPr>
          <p:cNvPicPr>
            <a:picLocks noChangeAspect="1"/>
          </p:cNvPicPr>
          <p:nvPr/>
        </p:nvPicPr>
        <p:blipFill>
          <a:blip r:embed="rId2"/>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40795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4000500"/>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4243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4F1454-A3BE-043B-84DD-93534B7C546B}"/>
              </a:ext>
            </a:extLst>
          </p:cNvPr>
          <p:cNvSpPr/>
          <p:nvPr/>
        </p:nvSpPr>
        <p:spPr>
          <a:xfrm>
            <a:off x="8915400" y="1638300"/>
            <a:ext cx="8534400" cy="6858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48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8867282-9BF1-F4D5-2E40-362F62A80B50}"/>
              </a:ext>
            </a:extLst>
          </p:cNvPr>
          <p:cNvPicPr>
            <a:picLocks noChangeAspect="1"/>
          </p:cNvPicPr>
          <p:nvPr/>
        </p:nvPicPr>
        <p:blipFill>
          <a:blip r:embed="rId2"/>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312704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443</Words>
  <Application>Microsoft Office PowerPoint</Application>
  <PresentationFormat>Custom</PresentationFormat>
  <Paragraphs>22</Paragraphs>
  <Slides>15</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Aptos</vt:lpstr>
      <vt:lpstr>Arial</vt:lpstr>
      <vt:lpstr>Calibri</vt:lpstr>
      <vt:lpstr>Calibri Light</vt:lpstr>
      <vt:lpstr>Cambria</vt:lpstr>
      <vt:lpstr>Times New Roman</vt:lpstr>
      <vt:lpstr>Office Theme</vt:lpstr>
      <vt:lpstr>3_Office Theme</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Windows 10</cp:lastModifiedBy>
  <cp:revision>36</cp:revision>
  <dcterms:created xsi:type="dcterms:W3CDTF">2006-08-16T00:00:00Z</dcterms:created>
  <dcterms:modified xsi:type="dcterms:W3CDTF">2025-01-03T07:27:50Z</dcterms:modified>
  <dc:identifier>DAGR2Yeb-4Y</dc:identifier>
</cp:coreProperties>
</file>