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7807-777B-1D5E-ADF1-8E7D1C094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DC8586-74BA-64D7-868C-958D2F7F6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20505C-5ADD-FFEC-2CB9-55943313D927}"/>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8397C278-4ECF-D590-B408-594516ABC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A634C-36F5-E262-6DFC-7AE28C673879}"/>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15538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415E-3232-C698-55B6-E753E4FCD9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6CCFBC-F00E-7FE6-4A99-2CE002F7B8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F2088-5703-AE63-0F60-4BC917DF62A8}"/>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54E05C85-F469-03F2-8A70-27A635F4C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8D170-34EF-3A84-2C87-9AE6E7BA502A}"/>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177283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5A73C-F919-088C-4514-1EA0E545B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16BA1-C287-C47A-3130-D17888BA44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9A426-8DE1-72D3-308F-92C3733FE8F4}"/>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053C7F2E-B6A8-B09E-50E4-ADF5B8E5A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B3EF4-2FA4-192D-D4CF-4B8A782E820D}"/>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382027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3167-A447-238D-9EC5-98BB045C8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69614-DE79-0EBB-32C2-D3D8A4D3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C8DB6-988E-5F74-6A60-C816DBBAE644}"/>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A453FC60-54D6-DDAA-F77D-4B7ABFDD6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0B933-5C8D-D32C-BFE9-FCAD8456A163}"/>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91322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0F7B-7643-B60B-B065-556E68747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50B842-176C-FCCD-A922-808868397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23392-0110-425B-5EBA-A5F674176720}"/>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5E6B547E-6603-9EB1-FF4E-D52CD7192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94FB4-E4BB-5E66-05F8-57459DAE68C4}"/>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168713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18A0-2901-6392-FA24-B2D7811BA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F9A67-7C1E-B67B-514C-21AA21207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1EB526-1001-3883-34E3-8B241E79C9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8B8714-F467-B9A4-880E-F8275A6726AF}"/>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6" name="Footer Placeholder 5">
            <a:extLst>
              <a:ext uri="{FF2B5EF4-FFF2-40B4-BE49-F238E27FC236}">
                <a16:creationId xmlns:a16="http://schemas.microsoft.com/office/drawing/2014/main" id="{280F4A26-C651-E629-6C59-0265ADE51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B3143-004B-2CF6-88CF-87FEB9A968A8}"/>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650270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F9BC-A576-11FD-69C7-C91FCA641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02FC1-A467-0F46-6E05-58DC8DB65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CAA385-DF50-3448-D3EB-A004D3238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A2072-5225-A3DC-F7C8-6278E2DAB4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3143E-6859-C855-7F2D-8C1EC7F6D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055693-BF48-9C1F-A759-9D6D73996ED8}"/>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8" name="Footer Placeholder 7">
            <a:extLst>
              <a:ext uri="{FF2B5EF4-FFF2-40B4-BE49-F238E27FC236}">
                <a16:creationId xmlns:a16="http://schemas.microsoft.com/office/drawing/2014/main" id="{72199FBE-54ED-3B8A-5E09-58C1A36B13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74776D-E4E3-7287-2CCF-D488A10B0B26}"/>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230227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EE7C-25BF-1630-9175-5144DA6D5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7C4A30-B062-B6DA-DF10-442F50820119}"/>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4" name="Footer Placeholder 3">
            <a:extLst>
              <a:ext uri="{FF2B5EF4-FFF2-40B4-BE49-F238E27FC236}">
                <a16:creationId xmlns:a16="http://schemas.microsoft.com/office/drawing/2014/main" id="{E5545CF1-7107-C981-7C49-8CA78C12EE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3CD33D-3490-4578-6529-B2C6B7E679E3}"/>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56626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8CB87-0A56-8359-0AA4-5D25A817A3EC}"/>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3" name="Footer Placeholder 2">
            <a:extLst>
              <a:ext uri="{FF2B5EF4-FFF2-40B4-BE49-F238E27FC236}">
                <a16:creationId xmlns:a16="http://schemas.microsoft.com/office/drawing/2014/main" id="{0AB5EF4C-322C-A795-444D-542EA5F7E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E4C0AA-0E01-6F6C-A5FE-74D51477A8D4}"/>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274168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4E11-2BD8-1E8D-0FFE-759F44750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36B976-9939-194A-CEE5-D67CD27D01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E6C90-7198-9158-62F9-78D73BE57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B3695D-DCBA-DE4E-2C49-8B1E37B0B717}"/>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6" name="Footer Placeholder 5">
            <a:extLst>
              <a:ext uri="{FF2B5EF4-FFF2-40B4-BE49-F238E27FC236}">
                <a16:creationId xmlns:a16="http://schemas.microsoft.com/office/drawing/2014/main" id="{A9260F6D-63F6-96D4-5CA4-28AD1354B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C373F-CE55-1E6D-FFB5-C4321718BECE}"/>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18002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1AAA-790F-9335-0849-65F649254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0275B-CBC9-8258-5022-13B1B8B55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17A45-B2FD-D76B-FE37-ACFE509D1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F9F86-6394-83CA-0809-056E50A5193A}"/>
              </a:ext>
            </a:extLst>
          </p:cNvPr>
          <p:cNvSpPr>
            <a:spLocks noGrp="1"/>
          </p:cNvSpPr>
          <p:nvPr>
            <p:ph type="dt" sz="half" idx="10"/>
          </p:nvPr>
        </p:nvSpPr>
        <p:spPr/>
        <p:txBody>
          <a:bodyPr/>
          <a:lstStyle/>
          <a:p>
            <a:fld id="{D0279139-6982-4CD2-B81D-022E17414535}" type="datetimeFigureOut">
              <a:rPr lang="en-US" smtClean="0"/>
              <a:t>1/14/2025</a:t>
            </a:fld>
            <a:endParaRPr lang="en-US"/>
          </a:p>
        </p:txBody>
      </p:sp>
      <p:sp>
        <p:nvSpPr>
          <p:cNvPr id="6" name="Footer Placeholder 5">
            <a:extLst>
              <a:ext uri="{FF2B5EF4-FFF2-40B4-BE49-F238E27FC236}">
                <a16:creationId xmlns:a16="http://schemas.microsoft.com/office/drawing/2014/main" id="{16ED577B-534A-15C3-4466-522A158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3ACB6F-C831-654F-DAFC-059B2475AE9E}"/>
              </a:ext>
            </a:extLst>
          </p:cNvPr>
          <p:cNvSpPr>
            <a:spLocks noGrp="1"/>
          </p:cNvSpPr>
          <p:nvPr>
            <p:ph type="sldNum" sz="quarter" idx="12"/>
          </p:nvPr>
        </p:nvSpPr>
        <p:spPr/>
        <p:txBody>
          <a:bodyPr/>
          <a:lstStyle/>
          <a:p>
            <a:fld id="{BD4C026C-9ABC-41E5-B511-724998B5A7A9}" type="slidenum">
              <a:rPr lang="en-US" smtClean="0"/>
              <a:t>‹#›</a:t>
            </a:fld>
            <a:endParaRPr lang="en-US"/>
          </a:p>
        </p:txBody>
      </p:sp>
    </p:spTree>
    <p:extLst>
      <p:ext uri="{BB962C8B-B14F-4D97-AF65-F5344CB8AC3E}">
        <p14:creationId xmlns:p14="http://schemas.microsoft.com/office/powerpoint/2010/main" val="249638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B4FDE5-9C8C-7572-BFA7-B726DDD9EF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A688A-A6F8-EF92-8FE5-D6478119B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889AC-FFA5-BDA4-77D0-F0E523FD0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79139-6982-4CD2-B81D-022E17414535}" type="datetimeFigureOut">
              <a:rPr lang="en-US" smtClean="0"/>
              <a:t>1/14/2025</a:t>
            </a:fld>
            <a:endParaRPr lang="en-US"/>
          </a:p>
        </p:txBody>
      </p:sp>
      <p:sp>
        <p:nvSpPr>
          <p:cNvPr id="5" name="Footer Placeholder 4">
            <a:extLst>
              <a:ext uri="{FF2B5EF4-FFF2-40B4-BE49-F238E27FC236}">
                <a16:creationId xmlns:a16="http://schemas.microsoft.com/office/drawing/2014/main" id="{40BDD3FC-D43A-2B2A-BAF8-5226CCF8BD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DE2DD3-3285-A663-9D8D-840A42F5D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C026C-9ABC-41E5-B511-724998B5A7A9}" type="slidenum">
              <a:rPr lang="en-US" smtClean="0"/>
              <a:t>‹#›</a:t>
            </a:fld>
            <a:endParaRPr lang="en-US"/>
          </a:p>
        </p:txBody>
      </p:sp>
    </p:spTree>
    <p:extLst>
      <p:ext uri="{BB962C8B-B14F-4D97-AF65-F5344CB8AC3E}">
        <p14:creationId xmlns:p14="http://schemas.microsoft.com/office/powerpoint/2010/main" val="21915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56462" y1="77060" x2="58078" y2="76616"/>
                        <a14:foregroundMark x1="40428" y1="54685" x2="57593" y2="57391"/>
                        <a14:foregroundMark x1="66438" y1="46082" x2="61228" y2="49960"/>
                        <a14:foregroundMark x1="54685" y1="76817" x2="57391" y2="76373"/>
                        <a14:foregroundMark x1="59208" y1="56502" x2="56018" y2="60097"/>
                      </a14:backgroundRemoval>
                    </a14:imgEffect>
                  </a14:imgLayer>
                </a14:imgProps>
              </a:ext>
              <a:ext uri="{28A0092B-C50C-407E-A947-70E740481C1C}">
                <a14:useLocalDpi xmlns:a14="http://schemas.microsoft.com/office/drawing/2010/main" val="0"/>
              </a:ext>
            </a:extLst>
          </a:blip>
          <a:stretch>
            <a:fillRect/>
          </a:stretch>
        </p:blipFill>
        <p:spPr>
          <a:xfrm>
            <a:off x="8114340" y="2647589"/>
            <a:ext cx="4835471" cy="4835471"/>
          </a:xfrm>
          <a:prstGeom prst="rect">
            <a:avLst/>
          </a:prstGeom>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backgroundRemoval t="9984" b="100000" l="9994" r="89974">
                        <a14:foregroundMark x1="42335" y1="23808" x2="34929" y2="41431"/>
                      </a14:backgroundRemoval>
                    </a14:imgEffect>
                  </a14:imgLayer>
                </a14:imgProps>
              </a:ext>
              <a:ext uri="{28A0092B-C50C-407E-A947-70E740481C1C}">
                <a14:useLocalDpi xmlns:a14="http://schemas.microsoft.com/office/drawing/2010/main" val="0"/>
              </a:ext>
            </a:extLst>
          </a:blip>
          <a:stretch>
            <a:fillRect/>
          </a:stretch>
        </p:blipFill>
        <p:spPr>
          <a:xfrm>
            <a:off x="-350812" y="3015990"/>
            <a:ext cx="4830076" cy="3864061"/>
          </a:xfrm>
          <a:prstGeom prst="rect">
            <a:avLst/>
          </a:prstGeom>
        </p:spPr>
      </p:pic>
      <p:pic>
        <p:nvPicPr>
          <p:cNvPr id="2" name="Picture 1">
            <a:extLst>
              <a:ext uri="{FF2B5EF4-FFF2-40B4-BE49-F238E27FC236}">
                <a16:creationId xmlns:a16="http://schemas.microsoft.com/office/drawing/2014/main" id="{8E976342-63D5-66B3-4185-0580382304B0}"/>
              </a:ext>
            </a:extLst>
          </p:cNvPr>
          <p:cNvPicPr>
            <a:picLocks noChangeAspect="1"/>
          </p:cNvPicPr>
          <p:nvPr/>
        </p:nvPicPr>
        <p:blipFill>
          <a:blip r:embed="rId7"/>
          <a:stretch>
            <a:fillRect/>
          </a:stretch>
        </p:blipFill>
        <p:spPr>
          <a:xfrm>
            <a:off x="2534460" y="1883589"/>
            <a:ext cx="7675529" cy="1719221"/>
          </a:xfrm>
          <a:prstGeom prst="rect">
            <a:avLst/>
          </a:prstGeom>
        </p:spPr>
      </p:pic>
    </p:spTree>
    <p:extLst>
      <p:ext uri="{BB962C8B-B14F-4D97-AF65-F5344CB8AC3E}">
        <p14:creationId xmlns:p14="http://schemas.microsoft.com/office/powerpoint/2010/main" val="345611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22"/>
                                        </p:tgtEl>
                                        <p:attrNameLst>
                                          <p:attrName>r</p:attrName>
                                        </p:attrNameLst>
                                      </p:cBhvr>
                                    </p:animRot>
                                    <p:animRot by="-240000">
                                      <p:cBhvr>
                                        <p:cTn id="16" dur="200" fill="hold">
                                          <p:stCondLst>
                                            <p:cond delay="200"/>
                                          </p:stCondLst>
                                        </p:cTn>
                                        <p:tgtEl>
                                          <p:spTgt spid="22"/>
                                        </p:tgtEl>
                                        <p:attrNameLst>
                                          <p:attrName>r</p:attrName>
                                        </p:attrNameLst>
                                      </p:cBhvr>
                                    </p:animRot>
                                    <p:animRot by="240000">
                                      <p:cBhvr>
                                        <p:cTn id="17" dur="200" fill="hold">
                                          <p:stCondLst>
                                            <p:cond delay="400"/>
                                          </p:stCondLst>
                                        </p:cTn>
                                        <p:tgtEl>
                                          <p:spTgt spid="22"/>
                                        </p:tgtEl>
                                        <p:attrNameLst>
                                          <p:attrName>r</p:attrName>
                                        </p:attrNameLst>
                                      </p:cBhvr>
                                    </p:animRot>
                                    <p:animRot by="-240000">
                                      <p:cBhvr>
                                        <p:cTn id="18" dur="200" fill="hold">
                                          <p:stCondLst>
                                            <p:cond delay="600"/>
                                          </p:stCondLst>
                                        </p:cTn>
                                        <p:tgtEl>
                                          <p:spTgt spid="22"/>
                                        </p:tgtEl>
                                        <p:attrNameLst>
                                          <p:attrName>r</p:attrName>
                                        </p:attrNameLst>
                                      </p:cBhvr>
                                    </p:animRot>
                                    <p:animRot by="120000">
                                      <p:cBhvr>
                                        <p:cTn id="19" dur="200" fill="hold">
                                          <p:stCondLst>
                                            <p:cond delay="800"/>
                                          </p:stCondLst>
                                        </p:cTn>
                                        <p:tgtEl>
                                          <p:spTgt spid="22"/>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21"/>
                                        </p:tgtEl>
                                        <p:attrNameLst>
                                          <p:attrName>r</p:attrName>
                                        </p:attrNameLst>
                                      </p:cBhvr>
                                    </p:animRot>
                                    <p:animRot by="-240000">
                                      <p:cBhvr>
                                        <p:cTn id="22" dur="200" fill="hold">
                                          <p:stCondLst>
                                            <p:cond delay="200"/>
                                          </p:stCondLst>
                                        </p:cTn>
                                        <p:tgtEl>
                                          <p:spTgt spid="21"/>
                                        </p:tgtEl>
                                        <p:attrNameLst>
                                          <p:attrName>r</p:attrName>
                                        </p:attrNameLst>
                                      </p:cBhvr>
                                    </p:animRot>
                                    <p:animRot by="240000">
                                      <p:cBhvr>
                                        <p:cTn id="23" dur="200" fill="hold">
                                          <p:stCondLst>
                                            <p:cond delay="400"/>
                                          </p:stCondLst>
                                        </p:cTn>
                                        <p:tgtEl>
                                          <p:spTgt spid="21"/>
                                        </p:tgtEl>
                                        <p:attrNameLst>
                                          <p:attrName>r</p:attrName>
                                        </p:attrNameLst>
                                      </p:cBhvr>
                                    </p:animRot>
                                    <p:animRot by="-240000">
                                      <p:cBhvr>
                                        <p:cTn id="24" dur="200" fill="hold">
                                          <p:stCondLst>
                                            <p:cond delay="600"/>
                                          </p:stCondLst>
                                        </p:cTn>
                                        <p:tgtEl>
                                          <p:spTgt spid="21"/>
                                        </p:tgtEl>
                                        <p:attrNameLst>
                                          <p:attrName>r</p:attrName>
                                        </p:attrNameLst>
                                      </p:cBhvr>
                                    </p:animRot>
                                    <p:animRot by="120000">
                                      <p:cBhvr>
                                        <p:cTn id="2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1349AA11-5D10-9640-263F-928B4D5CA43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10: Hãy nêu lý do Triều Lý dời đô từ Hoa Lư ra Đại La?</a:t>
            </a:r>
          </a:p>
        </p:txBody>
      </p:sp>
      <p:sp>
        <p:nvSpPr>
          <p:cNvPr id="5" name="b">
            <a:extLst>
              <a:ext uri="{FF2B5EF4-FFF2-40B4-BE49-F238E27FC236}">
                <a16:creationId xmlns:a16="http://schemas.microsoft.com/office/drawing/2014/main" id="{5F36700F-5476-F4C8-B0AD-BAB9662BED40}"/>
              </a:ext>
            </a:extLst>
          </p:cNvPr>
          <p:cNvSpPr/>
          <p:nvPr/>
        </p:nvSpPr>
        <p:spPr>
          <a:xfrm>
            <a:off x="457200" y="3125709"/>
            <a:ext cx="11334750"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Về lí do dời đô: </a:t>
            </a:r>
            <a:r>
              <a:rPr kumimoji="0" lang="vi-VN" sz="3200" i="0" u="none" strike="noStrike" kern="1200" cap="none" spc="0" normalizeH="0" baseline="0" noProof="0" dirty="0">
                <a:ln>
                  <a:noFill/>
                </a:ln>
                <a:solidFill>
                  <a:srgbClr val="FF0000"/>
                </a:solidFill>
                <a:effectLst/>
                <a:uLnTx/>
                <a:uFillTx/>
                <a:latin typeface="Calibri" panose="020F0502020204030204"/>
                <a:ea typeface="+mn-ea"/>
                <a:cs typeface="+mn-cs"/>
              </a:rPr>
              <a:t>Đại La có vị thế thuận lợi cho sự phát triển lâu dài của đất nước: ở giữa khu vực trời đất, thế rồng cuộn hổ ngồi, chính giữa nam bắc đông tây, tiện nghi núi sông sau trước, đất rộng mà bằng phẳng, thế đất cao mà sáng sủa, dân cư không khổ thấp trũng tối tăm, muôn vật hết sức tươi tốt phồn thịnh .</a:t>
            </a:r>
            <a:endParaRPr kumimoji="0" lang="en-US" sz="32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1FCCBAC5-7252-77A8-3D08-EF7AB7932C73}"/>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Câu 11: Nêu ý nghĩa của chiến thắng</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 Bạch Đằng?</a:t>
            </a:r>
          </a:p>
        </p:txBody>
      </p:sp>
      <p:sp>
        <p:nvSpPr>
          <p:cNvPr id="5" name="b">
            <a:extLst>
              <a:ext uri="{FF2B5EF4-FFF2-40B4-BE49-F238E27FC236}">
                <a16:creationId xmlns:a16="http://schemas.microsoft.com/office/drawing/2014/main" id="{70AA70A8-F5E0-E8EF-ED5A-B3258FE9AF92}"/>
              </a:ext>
            </a:extLst>
          </p:cNvPr>
          <p:cNvSpPr/>
          <p:nvPr/>
        </p:nvSpPr>
        <p:spPr>
          <a:xfrm>
            <a:off x="457200" y="3125709"/>
            <a:ext cx="11334750"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Ý nghĩa lịch sử to lớn của chiến thắng Bạch Đằng (1288) đã kết thúc hoàn toàn cuộc kháng chiến chống quân Mông – Nguyên của quân dân Đại Việt. Sự kiện này cũng chứng tỏ tài năng quân sự xuất sắc của Trần Quốc Tuấn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85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EE1BA99B-6CF8-35B2-F957-ECD0B21FCB70}"/>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libri" panose="020F0502020204030204"/>
                <a:ea typeface="+mn-ea"/>
                <a:cs typeface="+mn-cs"/>
              </a:rPr>
              <a:t>Câu 12: Kể một số sự kiện chính và một số nhân vật tiêu biểu trong cuộc khởi nghĩa Lam Sơn.</a:t>
            </a:r>
          </a:p>
        </p:txBody>
      </p:sp>
      <p:pic>
        <p:nvPicPr>
          <p:cNvPr id="5" name="Picture 4">
            <a:extLst>
              <a:ext uri="{FF2B5EF4-FFF2-40B4-BE49-F238E27FC236}">
                <a16:creationId xmlns:a16="http://schemas.microsoft.com/office/drawing/2014/main" id="{1160A785-B15E-6091-A047-2BFC7300E8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7819" y="3338830"/>
            <a:ext cx="8593455" cy="2552060"/>
          </a:xfrm>
          <a:prstGeom prst="rect">
            <a:avLst/>
          </a:prstGeom>
          <a:noFill/>
          <a:ln>
            <a:noFill/>
          </a:ln>
        </p:spPr>
      </p:pic>
    </p:spTree>
    <p:extLst>
      <p:ext uri="{BB962C8B-B14F-4D97-AF65-F5344CB8AC3E}">
        <p14:creationId xmlns:p14="http://schemas.microsoft.com/office/powerpoint/2010/main" val="20108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C74C90B0-FC13-4D03-F2C4-6C8F2375E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1438275"/>
            <a:ext cx="9753600" cy="3238500"/>
          </a:xfrm>
          <a:prstGeom prst="rect">
            <a:avLst/>
          </a:prstGeom>
        </p:spPr>
      </p:pic>
    </p:spTree>
    <p:extLst>
      <p:ext uri="{BB962C8B-B14F-4D97-AF65-F5344CB8AC3E}">
        <p14:creationId xmlns:p14="http://schemas.microsoft.com/office/powerpoint/2010/main" val="51912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a:extLst>
              <a:ext uri="{FF2B5EF4-FFF2-40B4-BE49-F238E27FC236}">
                <a16:creationId xmlns:a16="http://schemas.microsoft.com/office/drawing/2014/main" id="{8E416F03-2DD0-2A24-1038-22D2B5694A96}"/>
              </a:ext>
            </a:extLst>
          </p:cNvPr>
          <p:cNvSpPr/>
          <p:nvPr/>
        </p:nvSpPr>
        <p:spPr>
          <a:xfrm>
            <a:off x="423320" y="473940"/>
            <a:ext cx="11078660" cy="1778000"/>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Hãy chọn và kể  lại câu chuyện về nhân vật lịch sử trong khởi nghĩa Lam Sơn.</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6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D468C-9E40-7526-4777-900ECA388AE5}"/>
              </a:ext>
            </a:extLst>
          </p:cNvPr>
          <p:cNvSpPr txBox="1"/>
          <p:nvPr/>
        </p:nvSpPr>
        <p:spPr>
          <a:xfrm>
            <a:off x="590550" y="800100"/>
            <a:ext cx="10706100" cy="5322996"/>
          </a:xfrm>
          <a:prstGeom prst="rect">
            <a:avLst/>
          </a:prstGeom>
          <a:noFill/>
        </p:spPr>
        <p:txBody>
          <a:bodyPr wrap="square" rtlCol="0">
            <a:spAutoFit/>
          </a:bodyPr>
          <a:lstStyle/>
          <a:p>
            <a:pPr marL="0" marR="0" algn="just">
              <a:lnSpc>
                <a:spcPct val="120000"/>
              </a:lnSpc>
              <a:spcBef>
                <a:spcPts val="0"/>
              </a:spcBef>
              <a:spcAft>
                <a:spcPts val="0"/>
              </a:spcAft>
            </a:pPr>
            <a:r>
              <a:rPr lang="nl-NL" sz="1900" kern="100" dirty="0">
                <a:solidFill>
                  <a:srgbClr val="181717"/>
                </a:solidFill>
                <a:effectLst/>
                <a:latin typeface="Cambria" panose="02040503050406030204" pitchFamily="18" charset="0"/>
                <a:ea typeface="Cambria" panose="02040503050406030204" pitchFamily="18" charset="0"/>
              </a:rPr>
              <a:t>    Nguyễn Trãi quê ở Chí Linh (Hải Dương) . Sau khi đất nước bị nhà Minh đô hộ, Nguyễn Trãi tham gia khởi nghĩa Lam Sơn . Ông đã dâng lên Lê Lợi cuốn </a:t>
            </a:r>
            <a:r>
              <a:rPr lang="nl-NL" sz="1900" i="1" kern="100" dirty="0">
                <a:solidFill>
                  <a:srgbClr val="181717"/>
                </a:solidFill>
                <a:effectLst/>
                <a:latin typeface="Cambria" panose="02040503050406030204" pitchFamily="18" charset="0"/>
                <a:ea typeface="Cambria" panose="02040503050406030204" pitchFamily="18" charset="0"/>
              </a:rPr>
              <a:t>Bình Ngô sách</a:t>
            </a:r>
            <a:r>
              <a:rPr lang="nl-NL" sz="1900" kern="100" dirty="0">
                <a:solidFill>
                  <a:srgbClr val="181717"/>
                </a:solidFill>
                <a:effectLst/>
                <a:latin typeface="Cambria" panose="02040503050406030204" pitchFamily="18" charset="0"/>
                <a:ea typeface="Cambria" panose="02040503050406030204" pitchFamily="18" charset="0"/>
              </a:rPr>
              <a:t> đề ra kế sách đánh giặc Minh, chú trọng “đánh vào lòng người” để giành chiến thắng. Trong suốt thời gian khởi nghĩa, ông đã viết hàng chục bức thư gửi đi các thành để dụ hàng tướng lĩnh nhà Minh . Kết quả, tại nhiều thành, nghĩa quân không đánh mà địch tự đầu hàng như: Nghệ An, Tân Bình, Thuận Hoá, Tam Giang, Thị Cầu,… </a:t>
            </a:r>
            <a:r>
              <a:rPr lang="en-US" sz="1900" kern="100" dirty="0" err="1">
                <a:solidFill>
                  <a:srgbClr val="181717"/>
                </a:solidFill>
                <a:effectLst/>
                <a:latin typeface="Cambria" panose="02040503050406030204" pitchFamily="18" charset="0"/>
                <a:ea typeface="Cambria" panose="02040503050406030204" pitchFamily="18" charset="0"/>
              </a:rPr>
              <a:t>Tại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Đông</a:t>
            </a:r>
            <a:r>
              <a:rPr lang="en-US" sz="1900" kern="100" dirty="0">
                <a:solidFill>
                  <a:srgbClr val="181717"/>
                </a:solidFill>
                <a:effectLst/>
                <a:latin typeface="Cambria" panose="02040503050406030204" pitchFamily="18" charset="0"/>
                <a:ea typeface="Cambria" panose="02040503050406030204" pitchFamily="18" charset="0"/>
              </a:rPr>
              <a:t> Quan, </a:t>
            </a:r>
            <a:r>
              <a:rPr lang="en-US" sz="1900" kern="100" dirty="0" err="1">
                <a:solidFill>
                  <a:srgbClr val="181717"/>
                </a:solidFill>
                <a:effectLst/>
                <a:latin typeface="Cambria" panose="02040503050406030204" pitchFamily="18" charset="0"/>
                <a:ea typeface="Cambria" panose="02040503050406030204" pitchFamily="18" charset="0"/>
              </a:rPr>
              <a:t>với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chủ</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quyết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nghị</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quan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bức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gửi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thậm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sẵn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trao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đổi</a:t>
            </a:r>
            <a:r>
              <a:rPr lang="en-US" sz="1900" kern="100" dirty="0">
                <a:solidFill>
                  <a:srgbClr val="181717"/>
                </a:solidFill>
                <a:effectLst/>
                <a:latin typeface="Cambria" panose="02040503050406030204" pitchFamily="18" charset="0"/>
                <a:ea typeface="Cambria" panose="02040503050406030204" pitchFamily="18" charset="0"/>
              </a:rPr>
              <a:t> “con tin” . </a:t>
            </a:r>
            <a:r>
              <a:rPr lang="en-US" sz="1900" kern="100" dirty="0" err="1">
                <a:solidFill>
                  <a:srgbClr val="181717"/>
                </a:solidFill>
                <a:effectLst/>
                <a:latin typeface="Cambria" panose="02040503050406030204" pitchFamily="18" charset="0"/>
                <a:ea typeface="Cambria" panose="02040503050406030204" pitchFamily="18" charset="0"/>
              </a:rPr>
              <a:t>Cuối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cùng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phải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đầu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rút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Sau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bố</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cuộc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khởi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nghĩa</a:t>
            </a:r>
            <a:r>
              <a:rPr lang="en-US" sz="1900" kern="100" dirty="0">
                <a:solidFill>
                  <a:srgbClr val="181717"/>
                </a:solidFill>
                <a:effectLst/>
                <a:latin typeface="Cambria" panose="02040503050406030204" pitchFamily="18" charset="0"/>
                <a:ea typeface="Cambria" panose="02040503050406030204" pitchFamily="18" charset="0"/>
              </a:rPr>
              <a:t> Lam </a:t>
            </a:r>
            <a:r>
              <a:rPr lang="en-US" sz="1900" kern="100" dirty="0" err="1">
                <a:solidFill>
                  <a:srgbClr val="181717"/>
                </a:solidFill>
                <a:effectLst/>
                <a:latin typeface="Cambria" panose="02040503050406030204" pitchFamily="18" charset="0"/>
                <a:ea typeface="Cambria" panose="02040503050406030204" pitchFamily="18" charset="0"/>
              </a:rPr>
              <a:t>Sơn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được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xem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ngôn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lập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thứ</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tộc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còn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một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kiệt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xuất</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rất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tác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bằng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phong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phú</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loại</a:t>
            </a:r>
            <a:r>
              <a:rPr lang="en-US" sz="1900" kern="100" dirty="0">
                <a:solidFill>
                  <a:srgbClr val="181717"/>
                </a:solidFill>
                <a:effectLst/>
                <a:latin typeface="Cambria" panose="02040503050406030204" pitchFamily="18" charset="0"/>
                <a:ea typeface="Cambria" panose="02040503050406030204" pitchFamily="18" charset="0"/>
              </a:rPr>
              <a:t>, bao </a:t>
            </a:r>
            <a:r>
              <a:rPr lang="en-US" sz="1900" kern="100" dirty="0" err="1">
                <a:solidFill>
                  <a:srgbClr val="181717"/>
                </a:solidFill>
                <a:effectLst/>
                <a:latin typeface="Cambria" panose="02040503050406030204" pitchFamily="18" charset="0"/>
                <a:ea typeface="Cambria" panose="02040503050406030204" pitchFamily="18" charset="0"/>
              </a:rPr>
              <a:t>gồm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lĩnh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vực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lịch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địa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luật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pháp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lễ</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nghi</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cũng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người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đặt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nền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móng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Việt</a:t>
            </a:r>
            <a:r>
              <a:rPr lang="en-US" sz="1900" kern="100" dirty="0">
                <a:solidFill>
                  <a:srgbClr val="181717"/>
                </a:solidFill>
                <a:effectLst/>
                <a:latin typeface="Cambria" panose="02040503050406030204" pitchFamily="18" charset="0"/>
                <a:ea typeface="Cambria" panose="02040503050406030204" pitchFamily="18" charset="0"/>
              </a:rPr>
              <a:t> Nam …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1980,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niệm</a:t>
            </a:r>
            <a:r>
              <a:rPr lang="en-US" sz="1900" kern="100" dirty="0">
                <a:solidFill>
                  <a:srgbClr val="181717"/>
                </a:solidFill>
                <a:effectLst/>
                <a:latin typeface="Cambria" panose="02040503050406030204" pitchFamily="18" charset="0"/>
                <a:ea typeface="Cambria" panose="02040503050406030204" pitchFamily="18" charset="0"/>
              </a:rPr>
              <a:t> 600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ngày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tổ</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chức</a:t>
            </a:r>
            <a:r>
              <a:rPr lang="en-US" sz="1900" kern="100" dirty="0">
                <a:solidFill>
                  <a:srgbClr val="181717"/>
                </a:solidFill>
                <a:effectLst/>
                <a:latin typeface="Cambria" panose="02040503050406030204" pitchFamily="18" charset="0"/>
                <a:ea typeface="Cambria" panose="02040503050406030204" pitchFamily="18" charset="0"/>
              </a:rPr>
              <a:t> UNESCO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danh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Danh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thế</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giới</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09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D78ED24A-F82E-0BBA-91E3-78759A0E7118}"/>
              </a:ext>
            </a:extLst>
          </p:cNvPr>
          <p:cNvSpPr/>
          <p:nvPr/>
        </p:nvSpPr>
        <p:spPr>
          <a:xfrm>
            <a:off x="2641600" y="3327400"/>
            <a:ext cx="8077200" cy="3168650"/>
          </a:xfrm>
          <a:custGeom>
            <a:avLst/>
            <a:gdLst>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3168650" fill="none" extrusionOk="0">
                <a:moveTo>
                  <a:pt x="0" y="1548169"/>
                </a:moveTo>
                <a:cubicBezTo>
                  <a:pt x="9513" y="1003821"/>
                  <a:pt x="661511" y="328883"/>
                  <a:pt x="1125080" y="0"/>
                </a:cubicBezTo>
                <a:cubicBezTo>
                  <a:pt x="2059818" y="203002"/>
                  <a:pt x="4370386" y="443697"/>
                  <a:pt x="6952118" y="0"/>
                </a:cubicBezTo>
                <a:cubicBezTo>
                  <a:pt x="7554110" y="-170449"/>
                  <a:pt x="7863605" y="615473"/>
                  <a:pt x="8077200" y="1548169"/>
                </a:cubicBezTo>
                <a:cubicBezTo>
                  <a:pt x="8077447" y="1561457"/>
                  <a:pt x="8071469" y="1604192"/>
                  <a:pt x="8077200" y="1620479"/>
                </a:cubicBezTo>
                <a:cubicBezTo>
                  <a:pt x="8110925" y="2259514"/>
                  <a:pt x="7481992" y="3053484"/>
                  <a:pt x="6952118" y="3168649"/>
                </a:cubicBezTo>
                <a:cubicBezTo>
                  <a:pt x="4250599" y="3302222"/>
                  <a:pt x="1731894" y="3153897"/>
                  <a:pt x="1125080" y="3168649"/>
                </a:cubicBezTo>
                <a:cubicBezTo>
                  <a:pt x="732627" y="3136067"/>
                  <a:pt x="-143517" y="2508865"/>
                  <a:pt x="0" y="1620479"/>
                </a:cubicBezTo>
                <a:cubicBezTo>
                  <a:pt x="-1993" y="1599026"/>
                  <a:pt x="-3669" y="1556721"/>
                  <a:pt x="0" y="1548169"/>
                </a:cubicBezTo>
                <a:close/>
              </a:path>
              <a:path w="8077200" h="3168650" stroke="0" extrusionOk="0">
                <a:moveTo>
                  <a:pt x="0" y="1548169"/>
                </a:moveTo>
                <a:cubicBezTo>
                  <a:pt x="-66969" y="900843"/>
                  <a:pt x="539790" y="-45173"/>
                  <a:pt x="1125080" y="0"/>
                </a:cubicBezTo>
                <a:cubicBezTo>
                  <a:pt x="2043152" y="-35574"/>
                  <a:pt x="6081411" y="-191983"/>
                  <a:pt x="6952118" y="0"/>
                </a:cubicBezTo>
                <a:cubicBezTo>
                  <a:pt x="7360778" y="-13951"/>
                  <a:pt x="8358267" y="608789"/>
                  <a:pt x="8077200" y="1548169"/>
                </a:cubicBezTo>
                <a:cubicBezTo>
                  <a:pt x="8080433" y="1581383"/>
                  <a:pt x="8077636" y="1606988"/>
                  <a:pt x="8077200" y="1620479"/>
                </a:cubicBezTo>
                <a:cubicBezTo>
                  <a:pt x="8093988" y="2313277"/>
                  <a:pt x="7350635" y="3059993"/>
                  <a:pt x="6952118" y="3168649"/>
                </a:cubicBezTo>
                <a:cubicBezTo>
                  <a:pt x="6117852" y="2526023"/>
                  <a:pt x="2383982" y="3503624"/>
                  <a:pt x="1125080" y="3168649"/>
                </a:cubicBezTo>
                <a:cubicBezTo>
                  <a:pt x="553159" y="3405026"/>
                  <a:pt x="-73253" y="2249643"/>
                  <a:pt x="0" y="1620479"/>
                </a:cubicBezTo>
                <a:cubicBezTo>
                  <a:pt x="-4316" y="1596181"/>
                  <a:pt x="-4382" y="1557951"/>
                  <a:pt x="0" y="1548169"/>
                </a:cubicBezTo>
                <a:close/>
              </a:path>
              <a:path w="8077200" h="3168650" fill="none" stroke="0" extrusionOk="0">
                <a:moveTo>
                  <a:pt x="0" y="1548169"/>
                </a:moveTo>
                <a:cubicBezTo>
                  <a:pt x="153676" y="743305"/>
                  <a:pt x="650397" y="207178"/>
                  <a:pt x="1125080" y="0"/>
                </a:cubicBezTo>
                <a:cubicBezTo>
                  <a:pt x="2780703" y="413300"/>
                  <a:pt x="3950668" y="519235"/>
                  <a:pt x="6952118" y="0"/>
                </a:cubicBezTo>
                <a:cubicBezTo>
                  <a:pt x="7501708" y="-382633"/>
                  <a:pt x="8030360" y="558894"/>
                  <a:pt x="8077200" y="1548169"/>
                </a:cubicBezTo>
                <a:cubicBezTo>
                  <a:pt x="8074584" y="1560638"/>
                  <a:pt x="8076669" y="1595676"/>
                  <a:pt x="8077200" y="1620479"/>
                </a:cubicBezTo>
                <a:cubicBezTo>
                  <a:pt x="8095009" y="2432152"/>
                  <a:pt x="7468419" y="3112245"/>
                  <a:pt x="6952118" y="3168649"/>
                </a:cubicBezTo>
                <a:cubicBezTo>
                  <a:pt x="4107068" y="3193931"/>
                  <a:pt x="1614164" y="2977933"/>
                  <a:pt x="1125080" y="3168649"/>
                </a:cubicBezTo>
                <a:cubicBezTo>
                  <a:pt x="474874" y="3107113"/>
                  <a:pt x="-79344" y="2361765"/>
                  <a:pt x="0" y="1620479"/>
                </a:cubicBezTo>
                <a:cubicBezTo>
                  <a:pt x="-3615" y="1600562"/>
                  <a:pt x="-3360" y="1558716"/>
                  <a:pt x="0" y="1548169"/>
                </a:cubicBezTo>
                <a:close/>
              </a:path>
              <a:path w="8077200" h="3168650" fill="none" stroke="0" extrusionOk="0">
                <a:moveTo>
                  <a:pt x="0" y="1548169"/>
                </a:moveTo>
                <a:cubicBezTo>
                  <a:pt x="15631" y="904190"/>
                  <a:pt x="645657" y="315836"/>
                  <a:pt x="1125080" y="0"/>
                </a:cubicBezTo>
                <a:cubicBezTo>
                  <a:pt x="2477109" y="372931"/>
                  <a:pt x="4107166" y="594212"/>
                  <a:pt x="6952118" y="0"/>
                </a:cubicBezTo>
                <a:cubicBezTo>
                  <a:pt x="7499957" y="-183318"/>
                  <a:pt x="8014697" y="525422"/>
                  <a:pt x="8077200" y="1548169"/>
                </a:cubicBezTo>
                <a:cubicBezTo>
                  <a:pt x="8078328" y="1560051"/>
                  <a:pt x="8073735" y="1600333"/>
                  <a:pt x="8077200" y="1620479"/>
                </a:cubicBezTo>
                <a:cubicBezTo>
                  <a:pt x="8079563" y="2311847"/>
                  <a:pt x="7452261" y="3104500"/>
                  <a:pt x="6952118" y="3168649"/>
                </a:cubicBezTo>
                <a:cubicBezTo>
                  <a:pt x="4187355" y="3183854"/>
                  <a:pt x="1703789" y="3147485"/>
                  <a:pt x="1125080" y="3168649"/>
                </a:cubicBezTo>
                <a:cubicBezTo>
                  <a:pt x="536579" y="3115024"/>
                  <a:pt x="-211111" y="2430851"/>
                  <a:pt x="0" y="1620479"/>
                </a:cubicBezTo>
                <a:cubicBezTo>
                  <a:pt x="-2153" y="1599404"/>
                  <a:pt x="-4790" y="1558173"/>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dirty="0">
                <a:solidFill>
                  <a:srgbClr val="FF0000"/>
                </a:solidFill>
                <a:latin typeface="Cambria" panose="02040503050406030204" pitchFamily="18" charset="0"/>
                <a:ea typeface="Cambria" panose="02040503050406030204" pitchFamily="18" charset="0"/>
              </a:rPr>
              <a:t>Hiện nay, nước ta có 63 tỉnh, thành phố trực thuộc Trung ương. Trong đó, 5 thành phố trực thuộc Trung ương là Hà Nội, Hải Phòng, Đà Nẵng, Thành phố Hồ Chí Minh và Cần Thơ</a:t>
            </a:r>
            <a:endParaRPr lang="en-US" sz="28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23BC514-9107-01A7-A314-10978BB0E8B7}"/>
              </a:ext>
            </a:extLst>
          </p:cNvPr>
          <p:cNvSpPr txBox="1"/>
          <p:nvPr/>
        </p:nvSpPr>
        <p:spPr>
          <a:xfrm>
            <a:off x="2743200" y="787401"/>
            <a:ext cx="7264400" cy="1569660"/>
          </a:xfrm>
          <a:prstGeom prst="rect">
            <a:avLst/>
          </a:prstGeom>
          <a:noFill/>
        </p:spPr>
        <p:txBody>
          <a:bodyPr wrap="square" rtlCol="0">
            <a:spAutoFit/>
          </a:bodyPr>
          <a:lstStyle/>
          <a:p>
            <a:pPr algn="ctr" defTabSz="609630"/>
            <a:r>
              <a:rPr lang="vi-VN" sz="3200" dirty="0">
                <a:solidFill>
                  <a:prstClr val="black"/>
                </a:solidFill>
                <a:latin typeface="Cambria" panose="02040503050406030204" pitchFamily="18" charset="0"/>
                <a:ea typeface="Cambria" panose="02040503050406030204" pitchFamily="18" charset="0"/>
              </a:rPr>
              <a:t>Câu 1: Việt Nam hiện nay có bao nhiêu đơn vị hành chính cấp tỉnh, thành phố trực thuộc trung ương?</a:t>
            </a:r>
            <a:endParaRPr lang="en-US"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8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1FF6A675-479E-EE6F-C253-036DB1414CEF}"/>
              </a:ext>
            </a:extLst>
          </p:cNvPr>
          <p:cNvSpPr/>
          <p:nvPr/>
        </p:nvSpPr>
        <p:spPr>
          <a:xfrm>
            <a:off x="2686050" y="3327400"/>
            <a:ext cx="8753474" cy="3168650"/>
          </a:xfrm>
          <a:custGeom>
            <a:avLst/>
            <a:gdLst>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3474" h="3168650" fill="none" extrusionOk="0">
                <a:moveTo>
                  <a:pt x="0" y="1548169"/>
                </a:moveTo>
                <a:cubicBezTo>
                  <a:pt x="10657" y="1021785"/>
                  <a:pt x="715237" y="333029"/>
                  <a:pt x="1219279" y="0"/>
                </a:cubicBezTo>
                <a:cubicBezTo>
                  <a:pt x="2115358" y="210692"/>
                  <a:pt x="4752708" y="488975"/>
                  <a:pt x="7534193" y="0"/>
                </a:cubicBezTo>
                <a:cubicBezTo>
                  <a:pt x="8175228" y="-251323"/>
                  <a:pt x="8482731" y="601253"/>
                  <a:pt x="8753474" y="1548169"/>
                </a:cubicBezTo>
                <a:cubicBezTo>
                  <a:pt x="8754686" y="1562114"/>
                  <a:pt x="8747696" y="1603629"/>
                  <a:pt x="8753474" y="1620479"/>
                </a:cubicBezTo>
                <a:cubicBezTo>
                  <a:pt x="8789899" y="2256447"/>
                  <a:pt x="8165770" y="3112284"/>
                  <a:pt x="7534193" y="3168649"/>
                </a:cubicBezTo>
                <a:cubicBezTo>
                  <a:pt x="4658864" y="3322029"/>
                  <a:pt x="1882689" y="3228540"/>
                  <a:pt x="1219279" y="3168649"/>
                </a:cubicBezTo>
                <a:cubicBezTo>
                  <a:pt x="778936" y="3137209"/>
                  <a:pt x="-138259" y="2506655"/>
                  <a:pt x="0" y="1620479"/>
                </a:cubicBezTo>
                <a:cubicBezTo>
                  <a:pt x="-1963" y="1598641"/>
                  <a:pt x="-4021" y="1556531"/>
                  <a:pt x="0" y="1548169"/>
                </a:cubicBezTo>
                <a:close/>
              </a:path>
              <a:path w="8753474" h="3168650" stroke="0" extrusionOk="0">
                <a:moveTo>
                  <a:pt x="0" y="1548169"/>
                </a:moveTo>
                <a:cubicBezTo>
                  <a:pt x="-75680" y="916549"/>
                  <a:pt x="591070" y="9117"/>
                  <a:pt x="1219279" y="0"/>
                </a:cubicBezTo>
                <a:cubicBezTo>
                  <a:pt x="2211347" y="-17220"/>
                  <a:pt x="6682244" y="-65765"/>
                  <a:pt x="7534193" y="0"/>
                </a:cubicBezTo>
                <a:cubicBezTo>
                  <a:pt x="8107563" y="-25738"/>
                  <a:pt x="9019148" y="603363"/>
                  <a:pt x="8753474" y="1548169"/>
                </a:cubicBezTo>
                <a:cubicBezTo>
                  <a:pt x="8756383" y="1581431"/>
                  <a:pt x="8753532" y="1606940"/>
                  <a:pt x="8753474" y="1620479"/>
                </a:cubicBezTo>
                <a:cubicBezTo>
                  <a:pt x="8774590" y="2296681"/>
                  <a:pt x="7930472" y="3038642"/>
                  <a:pt x="7534193" y="3168649"/>
                </a:cubicBezTo>
                <a:cubicBezTo>
                  <a:pt x="6638045" y="2438934"/>
                  <a:pt x="2608773" y="3345810"/>
                  <a:pt x="1219279" y="3168649"/>
                </a:cubicBezTo>
                <a:cubicBezTo>
                  <a:pt x="577925" y="3352785"/>
                  <a:pt x="-55982" y="2350789"/>
                  <a:pt x="0" y="1620479"/>
                </a:cubicBezTo>
                <a:cubicBezTo>
                  <a:pt x="-4583" y="1594841"/>
                  <a:pt x="-4787" y="1558456"/>
                  <a:pt x="0" y="1548169"/>
                </a:cubicBezTo>
                <a:close/>
              </a:path>
              <a:path w="8753474" h="3168650" fill="none" stroke="0" extrusionOk="0">
                <a:moveTo>
                  <a:pt x="0" y="1548169"/>
                </a:moveTo>
                <a:cubicBezTo>
                  <a:pt x="88275" y="780905"/>
                  <a:pt x="682447" y="222902"/>
                  <a:pt x="1219279" y="0"/>
                </a:cubicBezTo>
                <a:cubicBezTo>
                  <a:pt x="3161799" y="597226"/>
                  <a:pt x="4232830" y="559539"/>
                  <a:pt x="7534193" y="0"/>
                </a:cubicBezTo>
                <a:cubicBezTo>
                  <a:pt x="8093086" y="-259798"/>
                  <a:pt x="8716509" y="485048"/>
                  <a:pt x="8753474" y="1548169"/>
                </a:cubicBezTo>
                <a:cubicBezTo>
                  <a:pt x="8749771" y="1561820"/>
                  <a:pt x="8755652" y="1597578"/>
                  <a:pt x="8753474" y="1620479"/>
                </a:cubicBezTo>
                <a:cubicBezTo>
                  <a:pt x="8698497" y="2421087"/>
                  <a:pt x="8093155" y="3109235"/>
                  <a:pt x="7534193" y="3168649"/>
                </a:cubicBezTo>
                <a:cubicBezTo>
                  <a:pt x="4516982" y="3138032"/>
                  <a:pt x="1758956" y="2980164"/>
                  <a:pt x="1219279" y="3168649"/>
                </a:cubicBezTo>
                <a:cubicBezTo>
                  <a:pt x="510243" y="3100922"/>
                  <a:pt x="-92333" y="2323703"/>
                  <a:pt x="0" y="1620479"/>
                </a:cubicBezTo>
                <a:cubicBezTo>
                  <a:pt x="-3620" y="1600488"/>
                  <a:pt x="-3970" y="1557636"/>
                  <a:pt x="0" y="1548169"/>
                </a:cubicBezTo>
                <a:close/>
              </a:path>
              <a:path w="8753474" h="3168650" fill="none" stroke="0" extrusionOk="0">
                <a:moveTo>
                  <a:pt x="0" y="1548169"/>
                </a:moveTo>
                <a:cubicBezTo>
                  <a:pt x="95655" y="925872"/>
                  <a:pt x="675480" y="271181"/>
                  <a:pt x="1219279" y="0"/>
                </a:cubicBezTo>
                <a:cubicBezTo>
                  <a:pt x="2718704" y="410879"/>
                  <a:pt x="4472659" y="590108"/>
                  <a:pt x="7534193" y="0"/>
                </a:cubicBezTo>
                <a:cubicBezTo>
                  <a:pt x="8094392" y="-212608"/>
                  <a:pt x="8642335" y="603041"/>
                  <a:pt x="8753474" y="1548169"/>
                </a:cubicBezTo>
                <a:cubicBezTo>
                  <a:pt x="8754846" y="1559831"/>
                  <a:pt x="8750110" y="1600022"/>
                  <a:pt x="8753474" y="1620479"/>
                </a:cubicBezTo>
                <a:cubicBezTo>
                  <a:pt x="8732804" y="2320950"/>
                  <a:pt x="8047798" y="3098643"/>
                  <a:pt x="7534193" y="3168649"/>
                </a:cubicBezTo>
                <a:cubicBezTo>
                  <a:pt x="4537014" y="3171273"/>
                  <a:pt x="1829910" y="3157209"/>
                  <a:pt x="1219279" y="3168649"/>
                </a:cubicBezTo>
                <a:cubicBezTo>
                  <a:pt x="576058" y="3111604"/>
                  <a:pt x="-197217" y="2439827"/>
                  <a:pt x="0" y="1620479"/>
                </a:cubicBezTo>
                <a:cubicBezTo>
                  <a:pt x="-2337" y="1599435"/>
                  <a:pt x="-5187" y="1558217"/>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a:solidFill>
                  <a:srgbClr val="FF0000"/>
                </a:solidFill>
                <a:latin typeface="Cambria" panose="02040503050406030204" pitchFamily="18" charset="0"/>
                <a:ea typeface="Cambria" panose="02040503050406030204" pitchFamily="18" charset="0"/>
              </a:rPr>
              <a:t>+ Thuận lợi phát triển khai thác khoáng sản, thuỷ điện, chăn nuôi gia súc lớn (trâu, bò), trồng cây công nghiệp,…</a:t>
            </a:r>
          </a:p>
          <a:p>
            <a:pPr algn="just" defTabSz="609630"/>
            <a:r>
              <a:rPr lang="vi-VN" sz="2800" dirty="0">
                <a:solidFill>
                  <a:srgbClr val="FF0000"/>
                </a:solidFill>
                <a:latin typeface="Cambria" panose="02040503050406030204" pitchFamily="18" charset="0"/>
                <a:ea typeface="Cambria" panose="02040503050406030204" pitchFamily="18" charset="0"/>
              </a:rPr>
              <a:t>+ Địa hình hiểm trở nên giao thông khó khăn, dân cư thưa thớt</a:t>
            </a:r>
          </a:p>
        </p:txBody>
      </p:sp>
      <p:sp>
        <p:nvSpPr>
          <p:cNvPr id="5" name="TextBox 4">
            <a:extLst>
              <a:ext uri="{FF2B5EF4-FFF2-40B4-BE49-F238E27FC236}">
                <a16:creationId xmlns:a16="http://schemas.microsoft.com/office/drawing/2014/main" id="{45589725-3F0D-3978-3012-9F6C7A7FDB2F}"/>
              </a:ext>
            </a:extLst>
          </p:cNvPr>
          <p:cNvSpPr txBox="1"/>
          <p:nvPr/>
        </p:nvSpPr>
        <p:spPr>
          <a:xfrm>
            <a:off x="2524125" y="863601"/>
            <a:ext cx="7791450" cy="1446550"/>
          </a:xfrm>
          <a:prstGeom prst="rect">
            <a:avLst/>
          </a:prstGeom>
          <a:noFill/>
        </p:spPr>
        <p:txBody>
          <a:bodyPr wrap="square" rtlCol="0">
            <a:spAutoFit/>
          </a:bodyPr>
          <a:lstStyle/>
          <a:p>
            <a:pPr algn="ctr" defTabSz="609630"/>
            <a:r>
              <a:rPr lang="vi-VN" sz="4400">
                <a:solidFill>
                  <a:prstClr val="black"/>
                </a:solidFill>
                <a:latin typeface="Cambria" panose="02040503050406030204" pitchFamily="18" charset="0"/>
                <a:ea typeface="Cambria" panose="02040503050406030204" pitchFamily="18" charset="0"/>
              </a:rPr>
              <a:t>Câu </a:t>
            </a:r>
            <a:r>
              <a:rPr lang="en-US" sz="4400">
                <a:solidFill>
                  <a:prstClr val="black"/>
                </a:solidFill>
                <a:latin typeface="Cambria" panose="02040503050406030204" pitchFamily="18" charset="0"/>
                <a:ea typeface="Cambria" panose="02040503050406030204" pitchFamily="18" charset="0"/>
              </a:rPr>
              <a:t>2</a:t>
            </a:r>
            <a:r>
              <a:rPr lang="vi-VN" sz="4400">
                <a:solidFill>
                  <a:prstClr val="black"/>
                </a:solidFill>
                <a:latin typeface="Cambria" panose="02040503050406030204" pitchFamily="18" charset="0"/>
                <a:ea typeface="Cambria" panose="02040503050406030204" pitchFamily="18" charset="0"/>
              </a:rPr>
              <a:t>: </a:t>
            </a:r>
            <a:r>
              <a:rPr lang="vi-VN" sz="4400" dirty="0">
                <a:solidFill>
                  <a:prstClr val="black"/>
                </a:solidFill>
                <a:latin typeface="Cambria" panose="02040503050406030204" pitchFamily="18" charset="0"/>
                <a:ea typeface="Cambria" panose="02040503050406030204" pitchFamily="18" charset="0"/>
              </a:rPr>
              <a:t>Hãy nêu thuận lợi và khó khăn của địa hình đồi núi?</a:t>
            </a:r>
          </a:p>
        </p:txBody>
      </p:sp>
    </p:spTree>
    <p:extLst>
      <p:ext uri="{BB962C8B-B14F-4D97-AF65-F5344CB8AC3E}">
        <p14:creationId xmlns:p14="http://schemas.microsoft.com/office/powerpoint/2010/main" val="188959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CC4E794F-9980-57CD-2394-104B14BCD5EB}"/>
              </a:ext>
            </a:extLst>
          </p:cNvPr>
          <p:cNvSpPr/>
          <p:nvPr/>
        </p:nvSpPr>
        <p:spPr>
          <a:xfrm>
            <a:off x="2686050" y="3327400"/>
            <a:ext cx="8496300" cy="3168650"/>
          </a:xfrm>
          <a:custGeom>
            <a:avLst/>
            <a:gdLst>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300" h="3168650" fill="none" extrusionOk="0">
                <a:moveTo>
                  <a:pt x="0" y="1548169"/>
                </a:moveTo>
                <a:cubicBezTo>
                  <a:pt x="9423" y="993337"/>
                  <a:pt x="685370" y="315617"/>
                  <a:pt x="1183457" y="0"/>
                </a:cubicBezTo>
                <a:cubicBezTo>
                  <a:pt x="2238510" y="199205"/>
                  <a:pt x="4659020" y="586972"/>
                  <a:pt x="7312841" y="0"/>
                </a:cubicBezTo>
                <a:cubicBezTo>
                  <a:pt x="7945206" y="-178046"/>
                  <a:pt x="8310571" y="625802"/>
                  <a:pt x="8496300" y="1548169"/>
                </a:cubicBezTo>
                <a:cubicBezTo>
                  <a:pt x="8497892" y="1562364"/>
                  <a:pt x="8490315" y="1604286"/>
                  <a:pt x="8496300" y="1620479"/>
                </a:cubicBezTo>
                <a:cubicBezTo>
                  <a:pt x="8546048" y="2184786"/>
                  <a:pt x="7905990" y="3090201"/>
                  <a:pt x="7312841" y="3168649"/>
                </a:cubicBezTo>
                <a:cubicBezTo>
                  <a:pt x="4446015" y="3293946"/>
                  <a:pt x="1829013" y="3246367"/>
                  <a:pt x="1183457" y="3168649"/>
                </a:cubicBezTo>
                <a:cubicBezTo>
                  <a:pt x="835807" y="3128355"/>
                  <a:pt x="-150780" y="2509576"/>
                  <a:pt x="0" y="1620479"/>
                </a:cubicBezTo>
                <a:cubicBezTo>
                  <a:pt x="-1484" y="1597875"/>
                  <a:pt x="-4172" y="1555871"/>
                  <a:pt x="0" y="1548169"/>
                </a:cubicBezTo>
                <a:close/>
              </a:path>
              <a:path w="8496300" h="3168650" stroke="0" extrusionOk="0">
                <a:moveTo>
                  <a:pt x="0" y="1548169"/>
                </a:moveTo>
                <a:cubicBezTo>
                  <a:pt x="-73572" y="913461"/>
                  <a:pt x="571133" y="-15937"/>
                  <a:pt x="1183457" y="0"/>
                </a:cubicBezTo>
                <a:cubicBezTo>
                  <a:pt x="2150441" y="-58203"/>
                  <a:pt x="6416338" y="-164776"/>
                  <a:pt x="7312841" y="0"/>
                </a:cubicBezTo>
                <a:cubicBezTo>
                  <a:pt x="7796525" y="-18528"/>
                  <a:pt x="8747058" y="600943"/>
                  <a:pt x="8496300" y="1548169"/>
                </a:cubicBezTo>
                <a:cubicBezTo>
                  <a:pt x="8499494" y="1581393"/>
                  <a:pt x="8496695" y="1607000"/>
                  <a:pt x="8496300" y="1620479"/>
                </a:cubicBezTo>
                <a:cubicBezTo>
                  <a:pt x="8493906" y="2380591"/>
                  <a:pt x="7712856" y="3048360"/>
                  <a:pt x="7312841" y="3168649"/>
                </a:cubicBezTo>
                <a:cubicBezTo>
                  <a:pt x="6435472" y="2521274"/>
                  <a:pt x="2501656" y="3554619"/>
                  <a:pt x="1183457" y="3168649"/>
                </a:cubicBezTo>
                <a:cubicBezTo>
                  <a:pt x="558173" y="3342887"/>
                  <a:pt x="-61214" y="2318773"/>
                  <a:pt x="0" y="1620479"/>
                </a:cubicBezTo>
                <a:cubicBezTo>
                  <a:pt x="-4444" y="1594823"/>
                  <a:pt x="-4548" y="1556906"/>
                  <a:pt x="0" y="1548169"/>
                </a:cubicBezTo>
                <a:close/>
              </a:path>
              <a:path w="8496300" h="3168650" fill="none" stroke="0" extrusionOk="0">
                <a:moveTo>
                  <a:pt x="0" y="1548169"/>
                </a:moveTo>
                <a:cubicBezTo>
                  <a:pt x="171355" y="736002"/>
                  <a:pt x="664409" y="221923"/>
                  <a:pt x="1183457" y="0"/>
                </a:cubicBezTo>
                <a:cubicBezTo>
                  <a:pt x="2954064" y="450508"/>
                  <a:pt x="4185718" y="502799"/>
                  <a:pt x="7312841" y="0"/>
                </a:cubicBezTo>
                <a:cubicBezTo>
                  <a:pt x="7873675" y="-326925"/>
                  <a:pt x="8459430" y="494262"/>
                  <a:pt x="8496300" y="1548169"/>
                </a:cubicBezTo>
                <a:cubicBezTo>
                  <a:pt x="8491396" y="1563387"/>
                  <a:pt x="8497627" y="1596976"/>
                  <a:pt x="8496300" y="1620479"/>
                </a:cubicBezTo>
                <a:cubicBezTo>
                  <a:pt x="8448774" y="2421987"/>
                  <a:pt x="7826804" y="3072913"/>
                  <a:pt x="7312841" y="3168649"/>
                </a:cubicBezTo>
                <a:cubicBezTo>
                  <a:pt x="4374038" y="3148437"/>
                  <a:pt x="1660645" y="2956555"/>
                  <a:pt x="1183457" y="3168649"/>
                </a:cubicBezTo>
                <a:cubicBezTo>
                  <a:pt x="531956" y="3130348"/>
                  <a:pt x="-85447" y="2346814"/>
                  <a:pt x="0" y="1620479"/>
                </a:cubicBezTo>
                <a:cubicBezTo>
                  <a:pt x="-4455" y="1600836"/>
                  <a:pt x="-3835" y="1557734"/>
                  <a:pt x="0" y="1548169"/>
                </a:cubicBezTo>
                <a:close/>
              </a:path>
              <a:path w="8496300" h="3168650" fill="none" stroke="0" extrusionOk="0">
                <a:moveTo>
                  <a:pt x="0" y="1548169"/>
                </a:moveTo>
                <a:cubicBezTo>
                  <a:pt x="43196" y="911623"/>
                  <a:pt x="674777" y="310326"/>
                  <a:pt x="1183457" y="0"/>
                </a:cubicBezTo>
                <a:cubicBezTo>
                  <a:pt x="2463987" y="287064"/>
                  <a:pt x="4343939" y="579589"/>
                  <a:pt x="7312841" y="0"/>
                </a:cubicBezTo>
                <a:cubicBezTo>
                  <a:pt x="7834228" y="-227467"/>
                  <a:pt x="8427439" y="525575"/>
                  <a:pt x="8496300" y="1548169"/>
                </a:cubicBezTo>
                <a:cubicBezTo>
                  <a:pt x="8498199" y="1559388"/>
                  <a:pt x="8493430" y="1599757"/>
                  <a:pt x="8496300" y="1620479"/>
                </a:cubicBezTo>
                <a:cubicBezTo>
                  <a:pt x="8437716" y="2334397"/>
                  <a:pt x="7902342" y="3114129"/>
                  <a:pt x="7312841" y="3168649"/>
                </a:cubicBezTo>
                <a:cubicBezTo>
                  <a:pt x="4403103" y="3172232"/>
                  <a:pt x="1782478" y="3153237"/>
                  <a:pt x="1183457" y="3168649"/>
                </a:cubicBezTo>
                <a:cubicBezTo>
                  <a:pt x="569636" y="3114640"/>
                  <a:pt x="-120667" y="2473486"/>
                  <a:pt x="0" y="1620479"/>
                </a:cubicBezTo>
                <a:cubicBezTo>
                  <a:pt x="-2286" y="1599492"/>
                  <a:pt x="-4526" y="1558011"/>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a:solidFill>
                  <a:srgbClr val="FF0000"/>
                </a:solidFill>
                <a:latin typeface="Cambria" panose="02040503050406030204" pitchFamily="18" charset="0"/>
                <a:ea typeface="Cambria" panose="02040503050406030204" pitchFamily="18" charset="0"/>
              </a:rPr>
              <a:t>Khí hậu thuận lợi có cây trồng phát triển quanh năm cho năng suất cao, có sản phẩm nông nghiệp đa dạng. Nước ta cũng chịu ảnh hưởng của nhiều thiên tai như bão, lũ lụt, hạn hán,… gây khó khăn cho đời sống và hoạt động sản xuất .</a:t>
            </a:r>
          </a:p>
        </p:txBody>
      </p:sp>
      <p:sp>
        <p:nvSpPr>
          <p:cNvPr id="5" name="TextBox 4">
            <a:extLst>
              <a:ext uri="{FF2B5EF4-FFF2-40B4-BE49-F238E27FC236}">
                <a16:creationId xmlns:a16="http://schemas.microsoft.com/office/drawing/2014/main" id="{70338A2E-55EA-35E9-A5D4-BD836470D47C}"/>
              </a:ext>
            </a:extLst>
          </p:cNvPr>
          <p:cNvSpPr txBox="1"/>
          <p:nvPr/>
        </p:nvSpPr>
        <p:spPr>
          <a:xfrm>
            <a:off x="2524125" y="863601"/>
            <a:ext cx="7791450" cy="1569660"/>
          </a:xfrm>
          <a:prstGeom prst="rect">
            <a:avLst/>
          </a:prstGeom>
          <a:noFill/>
        </p:spPr>
        <p:txBody>
          <a:bodyPr wrap="square" rtlCol="0">
            <a:spAutoFit/>
          </a:bodyPr>
          <a:lstStyle/>
          <a:p>
            <a:pPr algn="ctr" defTabSz="609630"/>
            <a:r>
              <a:rPr lang="vi-VN" sz="3200">
                <a:solidFill>
                  <a:prstClr val="black"/>
                </a:solidFill>
                <a:latin typeface="Cambria" panose="02040503050406030204" pitchFamily="18" charset="0"/>
                <a:ea typeface="Cambria" panose="02040503050406030204" pitchFamily="18" charset="0"/>
              </a:rPr>
              <a:t>Câu </a:t>
            </a:r>
            <a:r>
              <a:rPr lang="en-US" sz="3200">
                <a:solidFill>
                  <a:prstClr val="black"/>
                </a:solidFill>
                <a:latin typeface="Cambria" panose="02040503050406030204" pitchFamily="18" charset="0"/>
                <a:ea typeface="Cambria" panose="02040503050406030204" pitchFamily="18" charset="0"/>
              </a:rPr>
              <a:t>3</a:t>
            </a:r>
            <a:r>
              <a:rPr lang="vi-VN" sz="320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Nêu những thuận lợi và khó khăn của khí hậu nước ta đối với đời sống và hoạt động sản xuất của người dân .</a:t>
            </a:r>
          </a:p>
        </p:txBody>
      </p:sp>
    </p:spTree>
    <p:extLst>
      <p:ext uri="{BB962C8B-B14F-4D97-AF65-F5344CB8AC3E}">
        <p14:creationId xmlns:p14="http://schemas.microsoft.com/office/powerpoint/2010/main" val="33436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B0A2D8-A24B-C958-80E3-A89564BB0DC6}"/>
              </a:ext>
            </a:extLst>
          </p:cNvPr>
          <p:cNvSpPr txBox="1"/>
          <p:nvPr/>
        </p:nvSpPr>
        <p:spPr>
          <a:xfrm>
            <a:off x="1292772" y="709448"/>
            <a:ext cx="972732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0070C0"/>
                </a:solidFill>
                <a:effectLst/>
                <a:uLnTx/>
                <a:uFillTx/>
                <a:latin typeface="Calibri" panose="020F0502020204030204"/>
                <a:ea typeface="+mn-ea"/>
                <a:cs typeface="+mn-cs"/>
              </a:rPr>
              <a:t>Câu </a:t>
            </a:r>
            <a:r>
              <a:rPr kumimoji="0" lang="en-US" sz="3600" b="1" i="0" u="none" strike="noStrike" kern="1200" cap="none" spc="0" normalizeH="0" baseline="0" noProof="0">
                <a:ln>
                  <a:noFill/>
                </a:ln>
                <a:solidFill>
                  <a:srgbClr val="0070C0"/>
                </a:solidFill>
                <a:effectLst/>
                <a:uLnTx/>
                <a:uFillTx/>
                <a:latin typeface="Calibri" panose="020F0502020204030204"/>
                <a:ea typeface="+mn-ea"/>
                <a:cs typeface="+mn-cs"/>
              </a:rPr>
              <a:t>4</a:t>
            </a:r>
            <a:r>
              <a:rPr kumimoji="0" lang="vi-VN" sz="3600" b="1" i="0" u="none" strike="noStrike" kern="1200" cap="none" spc="0" normalizeH="0" baseline="0" noProof="0">
                <a:ln>
                  <a:noFill/>
                </a:ln>
                <a:solidFill>
                  <a:srgbClr val="0070C0"/>
                </a:solidFill>
                <a:effectLst/>
                <a:uLnTx/>
                <a:uFillTx/>
                <a:latin typeface="Calibri" panose="020F0502020204030204"/>
                <a:ea typeface="+mn-ea"/>
                <a:cs typeface="+mn-cs"/>
              </a:rPr>
              <a:t>: Nêu một số hậu quả do gia tăng dân số nhanh ở Việt Nam</a:t>
            </a:r>
            <a:r>
              <a:rPr kumimoji="0" lang="en-US" sz="3600" b="1" i="0" u="none" strike="noStrike" kern="1200" cap="none" spc="0" normalizeH="0" baseline="0" noProof="0">
                <a:ln>
                  <a:noFill/>
                </a:ln>
                <a:solidFill>
                  <a:srgbClr val="0070C0"/>
                </a:solidFill>
                <a:effectLst/>
                <a:uLnTx/>
                <a:uFillTx/>
                <a:latin typeface="Calibri" panose="020F0502020204030204"/>
                <a:ea typeface="+mn-ea"/>
                <a:cs typeface="+mn-cs"/>
              </a:rPr>
              <a:t>.</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1818839-DEB1-665B-D21F-491B4A17AF4C}"/>
              </a:ext>
            </a:extLst>
          </p:cNvPr>
          <p:cNvSpPr txBox="1"/>
          <p:nvPr/>
        </p:nvSpPr>
        <p:spPr>
          <a:xfrm>
            <a:off x="1513491" y="2690336"/>
            <a:ext cx="10089930" cy="3046988"/>
          </a:xfrm>
          <a:prstGeom prst="rect">
            <a:avLst/>
          </a:prstGeom>
          <a:noFill/>
        </p:spPr>
        <p:txBody>
          <a:bodyPr wrap="square">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Calibri" panose="020F0502020204030204"/>
                <a:ea typeface="+mn-ea"/>
                <a:cs typeface="+mn-cs"/>
              </a:rPr>
              <a:t>Dân số đông và tăng lên hằng năm tạo cho nước ta nguồn lao động dồi dào, thị trường tiêu thụ rộng lớn. Tuy nhiên, dân số đông cũng gây ra một số khó khăn trong giải quyết việc làm, nhà ở, y tế, giáo dục,…; đồng thời dẫn đến nguy cơ suy thoái tài nguyên thiên nhiên và ô nhiễm môi trường .</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14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FF8120C8-FA4E-765D-A268-248C951DDF9D}"/>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6: Hãy kể tên những quốc gia đầu tiên trên lãnh thổ Việt Nam</a:t>
            </a:r>
            <a:endPar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b">
            <a:extLst>
              <a:ext uri="{FF2B5EF4-FFF2-40B4-BE49-F238E27FC236}">
                <a16:creationId xmlns:a16="http://schemas.microsoft.com/office/drawing/2014/main" id="{E7A9E441-4D05-8D68-4A67-3C1328F5878E}"/>
              </a:ext>
            </a:extLst>
          </p:cNvPr>
          <p:cNvSpPr/>
          <p:nvPr/>
        </p:nvSpPr>
        <p:spPr>
          <a:xfrm>
            <a:off x="718980" y="3125709"/>
            <a:ext cx="10777695" cy="2684541"/>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libri" panose="020F0502020204030204"/>
                <a:ea typeface="+mn-ea"/>
                <a:cs typeface="+mn-cs"/>
              </a:rPr>
              <a:t>Nhà nước Văn Lang, Nhà nước Âu Lạc; Vương quốc Phù Nam; Vương quốc Chăm-pa.</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7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D4BFB422-F7CE-5A74-0E39-D43D504E3FA7}"/>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Câu 7: Nhà nước Âu Lạc rơi vào ách đô hộ nào?</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b">
            <a:extLst>
              <a:ext uri="{FF2B5EF4-FFF2-40B4-BE49-F238E27FC236}">
                <a16:creationId xmlns:a16="http://schemas.microsoft.com/office/drawing/2014/main" id="{838357F3-321F-D274-A4DD-9EA4625B6C59}"/>
              </a:ext>
            </a:extLst>
          </p:cNvPr>
          <p:cNvSpPr/>
          <p:nvPr/>
        </p:nvSpPr>
        <p:spPr>
          <a:xfrm>
            <a:off x="718980" y="3125709"/>
            <a:ext cx="10777695"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Nhà nước Âu Lạc cũng phải tiến hành cuộc kháng chiến chống quân Triệu nhưng bị thất bại (phản ánh trong Sự tích nỏ thần) . Từ đây, đất nước rơi vào ách đô hộ của các triều đại phong kiến phương Bắc trong hơn một nghìn năm .</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0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7894B541-CA7C-AD7E-3E0C-04E089369733}"/>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8: Kể tên những hiện vật của cư dân Phù Nam được các nhà khảo cổ đã phát hiện. </a:t>
            </a:r>
            <a:endPar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b">
            <a:extLst>
              <a:ext uri="{FF2B5EF4-FFF2-40B4-BE49-F238E27FC236}">
                <a16:creationId xmlns:a16="http://schemas.microsoft.com/office/drawing/2014/main" id="{8B47BDE4-510D-6832-088C-4C8C2E04491A}"/>
              </a:ext>
            </a:extLst>
          </p:cNvPr>
          <p:cNvSpPr/>
          <p:nvPr/>
        </p:nvSpPr>
        <p:spPr>
          <a:xfrm>
            <a:off x="718980" y="3125709"/>
            <a:ext cx="10777695"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Nhiều dấu tích, hiện vật khác nhau của Vương quốc Phù Nam được tìm thấy, như: nền móng kiến trúc, bếp đun, đồ gốm, tiền kim loại, đồ trang sức, tượng thần, tượng Phật, . . .</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3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14">
            <a:extLst>
              <a:ext uri="{FF2B5EF4-FFF2-40B4-BE49-F238E27FC236}">
                <a16:creationId xmlns:a16="http://schemas.microsoft.com/office/drawing/2014/main" id="{3AFF7E73-0267-1074-06CF-A6AB24990AF7}"/>
              </a:ext>
            </a:extLst>
          </p:cNvPr>
          <p:cNvSpPr/>
          <p:nvPr/>
        </p:nvSpPr>
        <p:spPr>
          <a:xfrm>
            <a:off x="510073" y="539637"/>
            <a:ext cx="11171853" cy="736713"/>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Calibri" panose="020F0502020204030204"/>
                <a:ea typeface="+mn-ea"/>
                <a:cs typeface="+mn-cs"/>
              </a:rPr>
              <a:t>Câu 9: Nối thời gian điễn ra tương ứng với tên các cuộc đấu tranh:</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8877B9D8-053D-174E-39ED-69FD85C4E877}"/>
              </a:ext>
            </a:extLst>
          </p:cNvPr>
          <p:cNvGraphicFramePr>
            <a:graphicFrameLocks noGrp="1"/>
          </p:cNvGraphicFramePr>
          <p:nvPr>
            <p:extLst>
              <p:ext uri="{D42A27DB-BD31-4B8C-83A1-F6EECF244321}">
                <p14:modId xmlns:p14="http://schemas.microsoft.com/office/powerpoint/2010/main" val="3369671570"/>
              </p:ext>
            </p:extLst>
          </p:nvPr>
        </p:nvGraphicFramePr>
        <p:xfrm>
          <a:off x="812799" y="1517552"/>
          <a:ext cx="2968626" cy="4502248"/>
        </p:xfrm>
        <a:graphic>
          <a:graphicData uri="http://schemas.openxmlformats.org/drawingml/2006/table">
            <a:tbl>
              <a:tblPr firstRow="1" firstCol="1" bandRow="1">
                <a:tableStyleId>{5C22544A-7EE6-4342-B048-85BDC9FD1C3A}</a:tableStyleId>
              </a:tblPr>
              <a:tblGrid>
                <a:gridCol w="2968626">
                  <a:extLst>
                    <a:ext uri="{9D8B030D-6E8A-4147-A177-3AD203B41FA5}">
                      <a16:colId xmlns:a16="http://schemas.microsoft.com/office/drawing/2014/main" val="731976720"/>
                    </a:ext>
                  </a:extLst>
                </a:gridCol>
              </a:tblGrid>
              <a:tr h="562781">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Thời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gian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diễn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ra</a:t>
                      </a:r>
                      <a:r>
                        <a:rPr lang="en-US" sz="2400" dirty="0">
                          <a:solidFill>
                            <a:srgbClr val="002060"/>
                          </a:solidFill>
                          <a:effectLst/>
                          <a:latin typeface="Cambria" panose="02040503050406030204" pitchFamily="18" charset="0"/>
                          <a:ea typeface="Cambria" panose="02040503050406030204" pitchFamily="18" charset="0"/>
                        </a:rPr>
                        <a:t> </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307792388"/>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40 – 43</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68932955"/>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248</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40181716"/>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542 – 602</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21079876"/>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713 – 722</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60751942"/>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766 – 779</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75268939"/>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905</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798225476"/>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938</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975945174"/>
                  </a:ext>
                </a:extLst>
              </a:tr>
            </a:tbl>
          </a:graphicData>
        </a:graphic>
      </p:graphicFrame>
      <p:graphicFrame>
        <p:nvGraphicFramePr>
          <p:cNvPr id="6" name="Table 5">
            <a:extLst>
              <a:ext uri="{FF2B5EF4-FFF2-40B4-BE49-F238E27FC236}">
                <a16:creationId xmlns:a16="http://schemas.microsoft.com/office/drawing/2014/main" id="{E17BCF8D-5447-B7D6-D34D-6A7FAABB9343}"/>
              </a:ext>
            </a:extLst>
          </p:cNvPr>
          <p:cNvGraphicFramePr>
            <a:graphicFrameLocks noGrp="1"/>
          </p:cNvGraphicFramePr>
          <p:nvPr>
            <p:extLst>
              <p:ext uri="{D42A27DB-BD31-4B8C-83A1-F6EECF244321}">
                <p14:modId xmlns:p14="http://schemas.microsoft.com/office/powerpoint/2010/main" val="1488321184"/>
              </p:ext>
            </p:extLst>
          </p:nvPr>
        </p:nvGraphicFramePr>
        <p:xfrm>
          <a:off x="6051549" y="1500789"/>
          <a:ext cx="5035551" cy="4671411"/>
        </p:xfrm>
        <a:graphic>
          <a:graphicData uri="http://schemas.openxmlformats.org/drawingml/2006/table">
            <a:tbl>
              <a:tblPr firstRow="1" firstCol="1" bandRow="1">
                <a:tableStyleId>{93296810-A885-4BE3-A3E7-6D5BEEA58F35}</a:tableStyleId>
              </a:tblPr>
              <a:tblGrid>
                <a:gridCol w="5035551">
                  <a:extLst>
                    <a:ext uri="{9D8B030D-6E8A-4147-A177-3AD203B41FA5}">
                      <a16:colId xmlns:a16="http://schemas.microsoft.com/office/drawing/2014/main" val="3588330629"/>
                    </a:ext>
                  </a:extLst>
                </a:gridCol>
              </a:tblGrid>
              <a:tr h="445918">
                <a:tc>
                  <a:txBody>
                    <a:bodyPr/>
                    <a:lstStyle/>
                    <a:p>
                      <a:pPr marL="0" marR="0" algn="ctr">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Tên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các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cuộc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đấu</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tranh</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3778306744"/>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Bà Triệu</a:t>
                      </a:r>
                    </a:p>
                  </a:txBody>
                  <a:tcPr marL="50800" marR="73025" marT="22860" marB="0"/>
                </a:tc>
                <a:extLst>
                  <a:ext uri="{0D108BD9-81ED-4DB2-BD59-A6C34878D82A}">
                    <a16:rowId xmlns:a16="http://schemas.microsoft.com/office/drawing/2014/main" val="2648177786"/>
                  </a:ext>
                </a:extLst>
              </a:tr>
              <a:tr h="674007">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Lý </a:t>
                      </a:r>
                      <a:r>
                        <a:rPr lang="en-US" sz="2000" dirty="0" err="1">
                          <a:effectLst/>
                          <a:latin typeface="Cambria" panose="02040503050406030204" pitchFamily="18" charset="0"/>
                          <a:ea typeface="Cambria" panose="02040503050406030204" pitchFamily="18" charset="0"/>
                        </a:rPr>
                        <a:t>Bí</a:t>
                      </a:r>
                      <a:r>
                        <a:rPr lang="en-US" sz="2000" dirty="0">
                          <a:effectLst/>
                          <a:latin typeface="Cambria" panose="02040503050406030204" pitchFamily="18" charset="0"/>
                          <a:ea typeface="Cambria" panose="02040503050406030204" pitchFamily="18" charset="0"/>
                        </a:rPr>
                        <a:t> – </a:t>
                      </a:r>
                      <a:r>
                        <a:rPr lang="en-US" sz="2000" dirty="0" err="1">
                          <a:effectLst/>
                          <a:latin typeface="Cambria" panose="02040503050406030204" pitchFamily="18" charset="0"/>
                          <a:ea typeface="Cambria" panose="02040503050406030204" pitchFamily="18" charset="0"/>
                        </a:rPr>
                        <a:t>Triệu</a:t>
                      </a:r>
                      <a:r>
                        <a:rPr lang="en-US" sz="2000" dirty="0">
                          <a:effectLst/>
                          <a:latin typeface="Cambria" panose="02040503050406030204" pitchFamily="18" charset="0"/>
                          <a:ea typeface="Cambria" panose="02040503050406030204" pitchFamily="18" charset="0"/>
                        </a:rPr>
                        <a:t> Quang </a:t>
                      </a:r>
                      <a:r>
                        <a:rPr lang="en-US" sz="2000" dirty="0" err="1">
                          <a:effectLst/>
                          <a:latin typeface="Cambria" panose="02040503050406030204" pitchFamily="18" charset="0"/>
                          <a:ea typeface="Cambria" panose="02040503050406030204" pitchFamily="18" charset="0"/>
                        </a:rPr>
                        <a:t>Phục</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2690165856"/>
                  </a:ext>
                </a:extLst>
              </a:tr>
              <a:tr h="445918">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Phùng</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Hưng</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925254361"/>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Hai Bà Trưng</a:t>
                      </a:r>
                    </a:p>
                  </a:txBody>
                  <a:tcPr marL="50800" marR="73025" marT="22860" marB="0"/>
                </a:tc>
                <a:extLst>
                  <a:ext uri="{0D108BD9-81ED-4DB2-BD59-A6C34878D82A}">
                    <a16:rowId xmlns:a16="http://schemas.microsoft.com/office/drawing/2014/main" val="951743061"/>
                  </a:ext>
                </a:extLst>
              </a:tr>
              <a:tr h="883907">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Khúc Thừa Dụ</a:t>
                      </a:r>
                    </a:p>
                  </a:txBody>
                  <a:tcPr marL="50800" marR="73025" marT="22860" marB="0"/>
                </a:tc>
                <a:extLst>
                  <a:ext uri="{0D108BD9-81ED-4DB2-BD59-A6C34878D82A}">
                    <a16:rowId xmlns:a16="http://schemas.microsoft.com/office/drawing/2014/main" val="1909747823"/>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Ngô Quyền</a:t>
                      </a:r>
                    </a:p>
                  </a:txBody>
                  <a:tcPr marL="50800" marR="73025" marT="22860" marB="0"/>
                </a:tc>
                <a:extLst>
                  <a:ext uri="{0D108BD9-81ED-4DB2-BD59-A6C34878D82A}">
                    <a16:rowId xmlns:a16="http://schemas.microsoft.com/office/drawing/2014/main" val="3890320711"/>
                  </a:ext>
                </a:extLst>
              </a:tr>
              <a:tr h="883907">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Mai </a:t>
                      </a:r>
                      <a:r>
                        <a:rPr lang="en-US" sz="2000" dirty="0" err="1">
                          <a:effectLst/>
                          <a:latin typeface="Cambria" panose="02040503050406030204" pitchFamily="18" charset="0"/>
                          <a:ea typeface="Cambria" panose="02040503050406030204" pitchFamily="18" charset="0"/>
                        </a:rPr>
                        <a:t>Thúc</a:t>
                      </a:r>
                      <a:r>
                        <a:rPr lang="en-US" sz="2000" dirty="0">
                          <a:effectLst/>
                          <a:latin typeface="Cambria" panose="02040503050406030204" pitchFamily="18" charset="0"/>
                          <a:ea typeface="Cambria" panose="02040503050406030204" pitchFamily="18" charset="0"/>
                        </a:rPr>
                        <a:t> Loan</a:t>
                      </a:r>
                    </a:p>
                  </a:txBody>
                  <a:tcPr marL="50800" marR="73025" marT="22860" marB="0"/>
                </a:tc>
                <a:extLst>
                  <a:ext uri="{0D108BD9-81ED-4DB2-BD59-A6C34878D82A}">
                    <a16:rowId xmlns:a16="http://schemas.microsoft.com/office/drawing/2014/main" val="3322669650"/>
                  </a:ext>
                </a:extLst>
              </a:tr>
            </a:tbl>
          </a:graphicData>
        </a:graphic>
      </p:graphicFrame>
      <p:cxnSp>
        <p:nvCxnSpPr>
          <p:cNvPr id="7" name="Straight Connector 6">
            <a:extLst>
              <a:ext uri="{FF2B5EF4-FFF2-40B4-BE49-F238E27FC236}">
                <a16:creationId xmlns:a16="http://schemas.microsoft.com/office/drawing/2014/main" id="{D0611840-83B8-7D0E-50FD-F961D72A5E0B}"/>
              </a:ext>
            </a:extLst>
          </p:cNvPr>
          <p:cNvCxnSpPr/>
          <p:nvPr/>
        </p:nvCxnSpPr>
        <p:spPr>
          <a:xfrm>
            <a:off x="3781425" y="2362200"/>
            <a:ext cx="2247900" cy="13430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CC08CFA-9215-327C-0D42-9DA66E08C8E3}"/>
              </a:ext>
            </a:extLst>
          </p:cNvPr>
          <p:cNvCxnSpPr>
            <a:cxnSpLocks/>
          </p:cNvCxnSpPr>
          <p:nvPr/>
        </p:nvCxnSpPr>
        <p:spPr>
          <a:xfrm flipV="1">
            <a:off x="3790950" y="2114550"/>
            <a:ext cx="2247900" cy="762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48BF830-4C19-306C-0CD4-5650DD2F0239}"/>
              </a:ext>
            </a:extLst>
          </p:cNvPr>
          <p:cNvCxnSpPr>
            <a:cxnSpLocks/>
          </p:cNvCxnSpPr>
          <p:nvPr/>
        </p:nvCxnSpPr>
        <p:spPr>
          <a:xfrm flipV="1">
            <a:off x="3752850" y="2743200"/>
            <a:ext cx="2314575" cy="7143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7FC611-69FB-8A09-9030-91412055403B}"/>
              </a:ext>
            </a:extLst>
          </p:cNvPr>
          <p:cNvCxnSpPr>
            <a:cxnSpLocks/>
          </p:cNvCxnSpPr>
          <p:nvPr/>
        </p:nvCxnSpPr>
        <p:spPr>
          <a:xfrm>
            <a:off x="3771900" y="4095750"/>
            <a:ext cx="2286000" cy="1495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9F5854-AAAF-931E-C5A0-3E83D1A0473A}"/>
              </a:ext>
            </a:extLst>
          </p:cNvPr>
          <p:cNvCxnSpPr>
            <a:cxnSpLocks/>
          </p:cNvCxnSpPr>
          <p:nvPr/>
        </p:nvCxnSpPr>
        <p:spPr>
          <a:xfrm flipV="1">
            <a:off x="3762375" y="4343400"/>
            <a:ext cx="2286000" cy="8763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62AB24-6141-52B2-F74C-969DAEA4C948}"/>
              </a:ext>
            </a:extLst>
          </p:cNvPr>
          <p:cNvCxnSpPr>
            <a:cxnSpLocks/>
          </p:cNvCxnSpPr>
          <p:nvPr/>
        </p:nvCxnSpPr>
        <p:spPr>
          <a:xfrm flipV="1">
            <a:off x="3771900" y="5076825"/>
            <a:ext cx="2286000" cy="6953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9FCDC3-A528-B30F-8A5A-E88A6E6EDD6D}"/>
              </a:ext>
            </a:extLst>
          </p:cNvPr>
          <p:cNvCxnSpPr>
            <a:cxnSpLocks/>
          </p:cNvCxnSpPr>
          <p:nvPr/>
        </p:nvCxnSpPr>
        <p:spPr>
          <a:xfrm flipV="1">
            <a:off x="3790950" y="3400425"/>
            <a:ext cx="2238375" cy="11811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0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1084</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1</cp:revision>
  <dcterms:created xsi:type="dcterms:W3CDTF">2025-01-14T04:59:55Z</dcterms:created>
  <dcterms:modified xsi:type="dcterms:W3CDTF">2025-01-14T05:16:15Z</dcterms:modified>
</cp:coreProperties>
</file>