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3"/>
  </p:notesMasterIdLst>
  <p:sldIdLst>
    <p:sldId id="317" r:id="rId3"/>
    <p:sldId id="318" r:id="rId4"/>
    <p:sldId id="736" r:id="rId5"/>
    <p:sldId id="286" r:id="rId6"/>
    <p:sldId id="11088460" r:id="rId7"/>
    <p:sldId id="11088476" r:id="rId8"/>
    <p:sldId id="302" r:id="rId9"/>
    <p:sldId id="11088454" r:id="rId10"/>
    <p:sldId id="737" r:id="rId11"/>
    <p:sldId id="28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457E4-21C5-46A5-87E1-D6551D7B5204}"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D0D7E-59CF-43F4-B89A-68E890AE4478}" type="slidenum">
              <a:rPr lang="en-US" smtClean="0"/>
              <a:t>‹#›</a:t>
            </a:fld>
            <a:endParaRPr lang="en-US"/>
          </a:p>
        </p:txBody>
      </p:sp>
    </p:spTree>
    <p:extLst>
      <p:ext uri="{BB962C8B-B14F-4D97-AF65-F5344CB8AC3E}">
        <p14:creationId xmlns:p14="http://schemas.microsoft.com/office/powerpoint/2010/main" val="1365179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51919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20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075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49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grpSp>
    </p:spTree>
    <p:extLst>
      <p:ext uri="{BB962C8B-B14F-4D97-AF65-F5344CB8AC3E}">
        <p14:creationId xmlns:p14="http://schemas.microsoft.com/office/powerpoint/2010/main" val="583075921"/>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86776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32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961656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6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438770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2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450069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908173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297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32639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50350"/>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089392"/>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707237"/>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968923"/>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181196"/>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43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189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96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1"/>
            <a:ext cx="3556000" cy="2308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Arial"/>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Arial"/>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Arial"/>
                <a:sym typeface="+mn-ea"/>
              </a:rPr>
              <a:t>作品，为了您和包图网以及原创作者的利益，请勿复制、传播、销售，否则将承担法律责任！包图网将对作品进行维权，按照传播下载次数进行十倍的索取赔偿！</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Arial"/>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7" y="5517738"/>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grpSp>
    </p:spTree>
    <p:extLst>
      <p:ext uri="{BB962C8B-B14F-4D97-AF65-F5344CB8AC3E}">
        <p14:creationId xmlns:p14="http://schemas.microsoft.com/office/powerpoint/2010/main" val="3433856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336160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4ouRWnRx9Lc"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2"/>
            <a:ext cx="3842216" cy="3079543"/>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8"/>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159088"/>
            <a:ext cx="7914548" cy="69891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2" y="5874697"/>
            <a:ext cx="4673599" cy="730871"/>
          </a:xfrm>
          <a:prstGeom prst="rect">
            <a:avLst/>
          </a:prstGeom>
        </p:spPr>
      </p:pic>
      <p:sp>
        <p:nvSpPr>
          <p:cNvPr id="19" name="Title 1">
            <a:extLst>
              <a:ext uri="{FF2B5EF4-FFF2-40B4-BE49-F238E27FC236}">
                <a16:creationId xmlns:a16="http://schemas.microsoft.com/office/drawing/2014/main" id="{B617BD64-3631-4195-ABF3-1A7D72513797}"/>
              </a:ext>
            </a:extLst>
          </p:cNvPr>
          <p:cNvSpPr txBox="1">
            <a:spLocks/>
          </p:cNvSpPr>
          <p:nvPr/>
        </p:nvSpPr>
        <p:spPr>
          <a:xfrm>
            <a:off x="692458" y="3915683"/>
            <a:ext cx="11159231" cy="14456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altLang="vi-VN" sz="4800" b="1" i="0" u="none" strike="noStrike" kern="1200" cap="none" spc="0" normalizeH="0" baseline="0" noProof="0" dirty="0">
              <a:ln>
                <a:noFill/>
              </a:ln>
              <a:solidFill>
                <a:srgbClr val="0070C0"/>
              </a:solidFill>
              <a:effectLst/>
              <a:uLnTx/>
              <a:uFillTx/>
              <a:latin typeface="Arial-Rounded" panose="020B0500000000000000" charset="0"/>
              <a:ea typeface="微软雅黑"/>
              <a:cs typeface="Arial-Rounded" panose="020B0500000000000000" charset="0"/>
              <a:sym typeface="+mn-ea"/>
            </a:endParaRPr>
          </a:p>
        </p:txBody>
      </p:sp>
      <p:sp>
        <p:nvSpPr>
          <p:cNvPr id="11" name="WordArt 12">
            <a:extLst>
              <a:ext uri="{FF2B5EF4-FFF2-40B4-BE49-F238E27FC236}">
                <a16:creationId xmlns:a16="http://schemas.microsoft.com/office/drawing/2014/main" id="{F7ADFA6C-62B0-433F-BF39-2C29E971ACA4}"/>
              </a:ext>
            </a:extLst>
          </p:cNvPr>
          <p:cNvSpPr>
            <a:spLocks noChangeArrowheads="1" noChangeShapeType="1" noTextEdit="1"/>
          </p:cNvSpPr>
          <p:nvPr/>
        </p:nvSpPr>
        <p:spPr bwMode="auto">
          <a:xfrm>
            <a:off x="2853485" y="2384773"/>
            <a:ext cx="6173260" cy="722019"/>
          </a:xfrm>
          <a:prstGeom prst="rect">
            <a:avLst/>
          </a:prstGeom>
        </p:spPr>
        <p:txBody>
          <a:bodyPr wrap="none" fromWordArt="1">
            <a:prstTxWarp prst="textPlain">
              <a:avLst>
                <a:gd name="adj" fmla="val 50000"/>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微软雅黑"/>
                <a:cs typeface="Times New Roman" pitchFamily="18" charset="0"/>
                <a:sym typeface="Arial"/>
              </a:rPr>
              <a:t>MÔN: TỰ NHIÊN- XÃ HỘI</a:t>
            </a:r>
          </a:p>
        </p:txBody>
      </p:sp>
      <p:sp>
        <p:nvSpPr>
          <p:cNvPr id="12" name="TextBox 12">
            <a:extLst>
              <a:ext uri="{FF2B5EF4-FFF2-40B4-BE49-F238E27FC236}">
                <a16:creationId xmlns:a16="http://schemas.microsoft.com/office/drawing/2014/main" id="{6C4E161B-F9DD-4B77-8B06-5F400B1845BC}"/>
              </a:ext>
            </a:extLst>
          </p:cNvPr>
          <p:cNvSpPr txBox="1">
            <a:spLocks noChangeArrowheads="1"/>
          </p:cNvSpPr>
          <p:nvPr/>
        </p:nvSpPr>
        <p:spPr bwMode="auto">
          <a:xfrm>
            <a:off x="1430483" y="382575"/>
            <a:ext cx="9331036"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sym typeface="Arial"/>
              </a:rPr>
              <a:t>ỦY BAN NHÂN DÂN QUẬN LONG BIÊN</a:t>
            </a:r>
          </a:p>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sym typeface="Arial"/>
              </a:rPr>
              <a:t>TRƯỜNG TIỂU </a:t>
            </a:r>
            <a:r>
              <a:rPr kumimoji="0" lang="en-US" sz="2400" b="1" i="0" u="none" strike="noStrike" kern="1200" cap="none" spc="0" normalizeH="0" baseline="0" noProof="0">
                <a:ln>
                  <a:noFill/>
                </a:ln>
                <a:solidFill>
                  <a:srgbClr val="002060"/>
                </a:solidFill>
                <a:effectLst/>
                <a:uLnTx/>
                <a:uFillTx/>
                <a:latin typeface="Times New Roman" pitchFamily="18" charset="0"/>
                <a:ea typeface="微软雅黑"/>
                <a:cs typeface="Times New Roman" pitchFamily="18" charset="0"/>
                <a:sym typeface="Arial"/>
              </a:rPr>
              <a:t>HỌC NGỌC LÂM</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sym typeface="Arial"/>
            </a:endParaRPr>
          </a:p>
        </p:txBody>
      </p:sp>
      <p:sp>
        <p:nvSpPr>
          <p:cNvPr id="14" name="TextBox 14">
            <a:extLst>
              <a:ext uri="{FF2B5EF4-FFF2-40B4-BE49-F238E27FC236}">
                <a16:creationId xmlns:a16="http://schemas.microsoft.com/office/drawing/2014/main" id="{EB10385B-F046-4438-8FC1-E8CE3816DB7F}"/>
              </a:ext>
            </a:extLst>
          </p:cNvPr>
          <p:cNvSpPr txBox="1">
            <a:spLocks noChangeArrowheads="1"/>
          </p:cNvSpPr>
          <p:nvPr/>
        </p:nvSpPr>
        <p:spPr bwMode="auto">
          <a:xfrm>
            <a:off x="1598140" y="367761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sym typeface="Arial"/>
              </a:rPr>
              <a:t>LỚP 2</a:t>
            </a:r>
          </a:p>
        </p:txBody>
      </p:sp>
    </p:spTree>
    <p:extLst>
      <p:ext uri="{BB962C8B-B14F-4D97-AF65-F5344CB8AC3E}">
        <p14:creationId xmlns:p14="http://schemas.microsoft.com/office/powerpoint/2010/main" val="36468143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4" presetClass="emph" presetSubtype="0" fill="hold" nodeType="clickEffect" nodePh="1">
                                  <p:stCondLst>
                                    <p:cond delay="0"/>
                                  </p:stCondLst>
                                  <p:endCondLst>
                                    <p:cond evt="begin" delay="0">
                                      <p:tn val="26"/>
                                    </p:cond>
                                  </p:endCondLst>
                                  <p:iterate type="lt">
                                    <p:tmPct val="10000"/>
                                  </p:iterate>
                                  <p:childTnLst>
                                    <p:animMotion origin="layout" path="M -2.70833E-6 -4.44444E-6 L -2.70833E-6 -0.07222 " pathEditMode="relative" rAng="0" ptsTypes="AA">
                                      <p:cBhvr>
                                        <p:cTn id="27" dur="250" accel="50000" decel="50000" autoRev="1" fill="hold">
                                          <p:stCondLst>
                                            <p:cond delay="0"/>
                                          </p:stCondLst>
                                        </p:cTn>
                                        <p:tgtEl>
                                          <p:spTgt spid="19">
                                            <p:txEl>
                                              <p:pRg st="0" end="0"/>
                                            </p:txEl>
                                          </p:spTgt>
                                        </p:tgtEl>
                                        <p:attrNameLst>
                                          <p:attrName>ppt_x</p:attrName>
                                          <p:attrName>ppt_y</p:attrName>
                                        </p:attrNameLst>
                                      </p:cBhvr>
                                      <p:rCtr x="0" y="-3611"/>
                                    </p:animMotion>
                                    <p:animRot by="1500000">
                                      <p:cBhvr>
                                        <p:cTn id="28" dur="125" fill="hold">
                                          <p:stCondLst>
                                            <p:cond delay="0"/>
                                          </p:stCondLst>
                                        </p:cTn>
                                        <p:tgtEl>
                                          <p:spTgt spid="19">
                                            <p:txEl>
                                              <p:pRg st="0" end="0"/>
                                            </p:txEl>
                                          </p:spTgt>
                                        </p:tgtEl>
                                        <p:attrNameLst>
                                          <p:attrName>r</p:attrName>
                                        </p:attrNameLst>
                                      </p:cBhvr>
                                    </p:animRot>
                                    <p:animRot by="-1500000">
                                      <p:cBhvr>
                                        <p:cTn id="29" dur="125" fill="hold">
                                          <p:stCondLst>
                                            <p:cond delay="125"/>
                                          </p:stCondLst>
                                        </p:cTn>
                                        <p:tgtEl>
                                          <p:spTgt spid="19">
                                            <p:txEl>
                                              <p:pRg st="0" end="0"/>
                                            </p:txEl>
                                          </p:spTgt>
                                        </p:tgtEl>
                                        <p:attrNameLst>
                                          <p:attrName>r</p:attrName>
                                        </p:attrNameLst>
                                      </p:cBhvr>
                                    </p:animRot>
                                    <p:animRot by="-1500000">
                                      <p:cBhvr>
                                        <p:cTn id="30" dur="125" fill="hold">
                                          <p:stCondLst>
                                            <p:cond delay="250"/>
                                          </p:stCondLst>
                                        </p:cTn>
                                        <p:tgtEl>
                                          <p:spTgt spid="19">
                                            <p:txEl>
                                              <p:pRg st="0" end="0"/>
                                            </p:txEl>
                                          </p:spTgt>
                                        </p:tgtEl>
                                        <p:attrNameLst>
                                          <p:attrName>r</p:attrName>
                                        </p:attrNameLst>
                                      </p:cBhvr>
                                    </p:animRot>
                                    <p:animRot by="1500000">
                                      <p:cBhvr>
                                        <p:cTn id="31" dur="125" fill="hold">
                                          <p:stCondLst>
                                            <p:cond delay="375"/>
                                          </p:stCondLst>
                                        </p:cTn>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t="39410"/>
          <a:stretch/>
        </p:blipFill>
        <p:spPr>
          <a:xfrm>
            <a:off x="0" y="18567"/>
            <a:ext cx="12192000" cy="2377443"/>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9" y="3649912"/>
            <a:ext cx="1503363" cy="76161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0601" y="292903"/>
            <a:ext cx="1892507" cy="958803"/>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24" y="2913486"/>
            <a:ext cx="12192000" cy="3923805"/>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5"/>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5" y="4255975"/>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798" y="346015"/>
            <a:ext cx="1695887" cy="1978535"/>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2867" y="-207298"/>
            <a:ext cx="1676755" cy="2152651"/>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2177" y="2544685"/>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81068">
            <a:off x="2200345" y="2848369"/>
            <a:ext cx="1288687" cy="1418639"/>
          </a:xfrm>
          <a:prstGeom prst="rect">
            <a:avLst/>
          </a:prstGeom>
        </p:spPr>
      </p:pic>
      <p:sp>
        <p:nvSpPr>
          <p:cNvPr id="15" name="文本框 14"/>
          <p:cNvSpPr txBox="1"/>
          <p:nvPr/>
        </p:nvSpPr>
        <p:spPr>
          <a:xfrm>
            <a:off x="1884419" y="3158335"/>
            <a:ext cx="7493000" cy="22159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800" b="1" i="0" u="none" strike="noStrike" kern="1200" cap="none" spc="0" normalizeH="0" baseline="0" noProof="0" dirty="0">
              <a:ln w="28575">
                <a:solidFill>
                  <a:srgbClr val="2489B6"/>
                </a:solidFill>
                <a:prstDash val="lgDash"/>
              </a:ln>
              <a:noFill/>
              <a:effectLst/>
              <a:uLnTx/>
              <a:uFillTx/>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13" name="20">
            <a:extLst>
              <a:ext uri="{FF2B5EF4-FFF2-40B4-BE49-F238E27FC236}">
                <a16:creationId xmlns:a16="http://schemas.microsoft.com/office/drawing/2014/main" id="{746300D3-184C-4F59-AF2B-FBD585FE70FF}"/>
              </a:ext>
            </a:extLst>
          </p:cNvPr>
          <p:cNvSpPr/>
          <p:nvPr/>
        </p:nvSpPr>
        <p:spPr>
          <a:xfrm>
            <a:off x="2562884" y="1945353"/>
            <a:ext cx="6980511" cy="2462213"/>
          </a:xfrm>
          <a:prstGeom prst="rect">
            <a:avLst/>
          </a:prstGeom>
          <a:noFill/>
          <a:ln>
            <a:noFill/>
          </a:ln>
        </p:spPr>
        <p:txBody>
          <a:bodyPr vert="horz" wrap="square" lIns="0" tIns="0" rIns="0" bIns="0" numCol="1" anchor="t" anchorCtr="0" compatLnSpc="1">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8000" b="1" i="0" u="none" strike="noStrike" kern="1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CHÀO TẠM BIỆT</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3556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00" autoRev="1" fill="hold">
                                          <p:stCondLst>
                                            <p:cond delay="0"/>
                                          </p:stCondLst>
                                        </p:cTn>
                                        <p:tgtEl>
                                          <p:spTgt spid="13"/>
                                        </p:tgtEl>
                                        <p:attrNameLst>
                                          <p:attrName>ppt_w</p:attrName>
                                        </p:attrNameLst>
                                      </p:cBhvr>
                                    </p:anim>
                                    <p:anim by="(#ppt_w*0.50)" calcmode="lin" valueType="num">
                                      <p:cBhvr>
                                        <p:cTn id="8" dur="300" decel="50000" autoRev="1" fill="hold">
                                          <p:stCondLst>
                                            <p:cond delay="0"/>
                                          </p:stCondLst>
                                        </p:cTn>
                                        <p:tgtEl>
                                          <p:spTgt spid="13"/>
                                        </p:tgtEl>
                                        <p:attrNameLst>
                                          <p:attrName>ppt_x</p:attrName>
                                        </p:attrNameLst>
                                      </p:cBhvr>
                                    </p:anim>
                                    <p:anim from="(-#ppt_h/2)" to="(#ppt_y)" calcmode="lin" valueType="num">
                                      <p:cBhvr>
                                        <p:cTn id="9" dur="600" fill="hold">
                                          <p:stCondLst>
                                            <p:cond delay="0"/>
                                          </p:stCondLst>
                                        </p:cTn>
                                        <p:tgtEl>
                                          <p:spTgt spid="13"/>
                                        </p:tgtEl>
                                        <p:attrNameLst>
                                          <p:attrName>ppt_y</p:attrName>
                                        </p:attrNameLst>
                                      </p:cBhvr>
                                    </p:anim>
                                    <p:animRot by="21600000">
                                      <p:cBhvr>
                                        <p:cTn id="10" dur="6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485775" y="1278888"/>
            <a:ext cx="3819518" cy="1323439"/>
            <a:chOff x="650272" y="1233713"/>
            <a:chExt cx="2915315" cy="1323439"/>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BÀI </a:t>
              </a:r>
              <a:r>
                <a:rPr kumimoji="0" lang="en-US" sz="80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31</a:t>
              </a:r>
              <a:endParaRPr kumimoji="0" lang="vi-VN" sz="80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650272" y="1233713"/>
              <a:ext cx="26004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6969"/>
                  </a:solidFill>
                  <a:effectLst/>
                  <a:uLnTx/>
                  <a:uFillTx/>
                  <a:latin typeface="Times New Roman" panose="02020603050405020304" pitchFamily="18" charset="0"/>
                  <a:ea typeface="微软雅黑"/>
                  <a:cs typeface="Times New Roman" panose="02020603050405020304" pitchFamily="18" charset="0"/>
                </a:rPr>
                <a:t>BÀI </a:t>
              </a:r>
              <a:r>
                <a:rPr kumimoji="0" lang="en-US" sz="8000" b="0" i="0" u="none" strike="noStrike" kern="1200" cap="none" spc="0" normalizeH="0" baseline="0" noProof="0" dirty="0">
                  <a:ln>
                    <a:noFill/>
                  </a:ln>
                  <a:solidFill>
                    <a:srgbClr val="FF6969"/>
                  </a:solidFill>
                  <a:effectLst/>
                  <a:uLnTx/>
                  <a:uFillTx/>
                  <a:latin typeface="Times New Roman" panose="02020603050405020304" pitchFamily="18" charset="0"/>
                  <a:ea typeface="微软雅黑"/>
                  <a:cs typeface="Times New Roman" panose="02020603050405020304" pitchFamily="18" charset="0"/>
                </a:rPr>
                <a:t>31</a:t>
              </a:r>
              <a:endParaRPr kumimoji="0" lang="vi-VN" sz="8000" b="0" i="0" u="none" strike="noStrike" kern="1200" cap="none" spc="0" normalizeH="0" baseline="0" noProof="0" dirty="0">
                <a:ln>
                  <a:noFill/>
                </a:ln>
                <a:solidFill>
                  <a:srgbClr val="FF6969"/>
                </a:solidFill>
                <a:effectLst/>
                <a:uLnTx/>
                <a:uFillTx/>
                <a:latin typeface="Times New Roman" panose="02020603050405020304" pitchFamily="18" charset="0"/>
                <a:ea typeface="微软雅黑"/>
                <a:cs typeface="Times New Roman" panose="02020603050405020304" pitchFamily="18" charset="0"/>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147348" y="2738240"/>
            <a:ext cx="62252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rPr>
              <a:t>ÔN TẬP</a:t>
            </a:r>
            <a:r>
              <a:rPr kumimoji="0" lang="vi-VN" sz="4800" b="0" i="0" u="none" strike="noStrike" kern="1200" cap="none" spc="0" normalizeH="0" baseline="0" noProof="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rPr>
              <a:t> CHỦ ĐỀ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rPr>
              <a:t>TRÁI ĐẤT VÀ </a:t>
            </a:r>
            <a:endParaRPr kumimoji="0" lang="en-US" sz="4800" b="0" i="0" u="none" strike="noStrike" kern="1200" cap="none" spc="0" normalizeH="0" baseline="0" noProof="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rPr>
              <a:t>BẦU TRỜI</a:t>
            </a:r>
            <a:r>
              <a:rPr kumimoji="0" lang="en-US" sz="4800" b="0" i="0" u="none" strike="noStrike" kern="1200" cap="none" spc="0" normalizeH="0" baseline="0" noProof="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rPr>
              <a:t> (Tiết 3)</a:t>
            </a:r>
            <a:endParaRPr kumimoji="0" lang="vi-VN" sz="4800" b="0" i="0" u="none" strike="noStrike" kern="1200" cap="none" spc="0" normalizeH="0" baseline="0" noProof="0" dirty="0">
              <a:ln>
                <a:solidFill>
                  <a:srgbClr val="FA2C42"/>
                </a:solidFill>
              </a:ln>
              <a:solidFill>
                <a:srgbClr val="FF6969"/>
              </a:solidFill>
              <a:effectLst/>
              <a:uLnTx/>
              <a:uFillTx/>
              <a:latin typeface="Times New Roman" panose="02020603050405020304" pitchFamily="18" charset="0"/>
              <a:ea typeface="微软雅黑"/>
              <a:cs typeface="Times New Roman" panose="02020603050405020304" pitchFamily="18" charset="0"/>
            </a:endParaRPr>
          </a:p>
        </p:txBody>
      </p:sp>
      <p:pic>
        <p:nvPicPr>
          <p:cNvPr id="5122" name="Picture 2" descr="Children&amp;#39;s Healt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769060" y="15553325"/>
            <a:ext cx="4816208" cy="34001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C99738E0-B68F-4582-998E-0E46AE3F974C}"/>
              </a:ext>
            </a:extLst>
          </p:cNvPr>
          <p:cNvSpPr txBox="1"/>
          <p:nvPr/>
        </p:nvSpPr>
        <p:spPr>
          <a:xfrm>
            <a:off x="1044534" y="165593"/>
            <a:ext cx="115382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solidFill>
                    <a:srgbClr val="0064D2"/>
                  </a:solidFill>
                </a:ln>
                <a:solidFill>
                  <a:srgbClr val="0064D2">
                    <a:lumMod val="40000"/>
                    <a:lumOff val="60000"/>
                  </a:srgbClr>
                </a:solidFill>
                <a:effectLst/>
                <a:uLnTx/>
                <a:uFillTx/>
                <a:latin typeface="Times New Roman" panose="02020603050405020304" pitchFamily="18" charset="0"/>
                <a:ea typeface="微软雅黑"/>
                <a:cs typeface="Times New Roman" panose="02020603050405020304" pitchFamily="18" charset="0"/>
              </a:rPr>
              <a:t>CHỦ ĐỀ 6</a:t>
            </a:r>
            <a:r>
              <a:rPr kumimoji="0" lang="en-US" sz="4800" b="0" i="0" u="none" strike="noStrike" kern="1200" cap="none" spc="0" normalizeH="0" baseline="0" noProof="0">
                <a:ln>
                  <a:solidFill>
                    <a:srgbClr val="0064D2"/>
                  </a:solidFill>
                </a:ln>
                <a:solidFill>
                  <a:srgbClr val="0064D2">
                    <a:lumMod val="40000"/>
                    <a:lumOff val="60000"/>
                  </a:srgbClr>
                </a:solidFill>
                <a:effectLst/>
                <a:uLnTx/>
                <a:uFillTx/>
                <a:latin typeface="Times New Roman" panose="02020603050405020304" pitchFamily="18" charset="0"/>
                <a:ea typeface="微软雅黑"/>
                <a:cs typeface="Times New Roman" panose="02020603050405020304" pitchFamily="18" charset="0"/>
              </a:rPr>
              <a:t>: TRÁI </a:t>
            </a:r>
            <a:r>
              <a:rPr kumimoji="0" lang="en-US" sz="4800" b="0" i="0" u="none" strike="noStrike" kern="1200" cap="none" spc="0" normalizeH="0" baseline="0" noProof="0" dirty="0">
                <a:ln>
                  <a:solidFill>
                    <a:srgbClr val="0064D2"/>
                  </a:solidFill>
                </a:ln>
                <a:solidFill>
                  <a:srgbClr val="0064D2">
                    <a:lumMod val="40000"/>
                    <a:lumOff val="60000"/>
                  </a:srgbClr>
                </a:solidFill>
                <a:effectLst/>
                <a:uLnTx/>
                <a:uFillTx/>
                <a:latin typeface="Times New Roman" panose="02020603050405020304" pitchFamily="18" charset="0"/>
                <a:ea typeface="微软雅黑"/>
                <a:cs typeface="Times New Roman" panose="02020603050405020304" pitchFamily="18" charset="0"/>
              </a:rPr>
              <a:t>ĐẤT VÀ BẦU TRỜI</a:t>
            </a:r>
            <a:endParaRPr kumimoji="0" lang="vi-VN" sz="4800" b="0" i="0" u="none" strike="noStrike" kern="1200" cap="none" spc="0" normalizeH="0" baseline="0" noProof="0" dirty="0">
              <a:ln>
                <a:solidFill>
                  <a:srgbClr val="0064D2"/>
                </a:solidFill>
              </a:ln>
              <a:solidFill>
                <a:srgbClr val="0064D2">
                  <a:lumMod val="40000"/>
                  <a:lumOff val="60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1030" name="Picture 6" descr="Premium Vector | Cute astronaut floating in space, cartoon characte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1133227" y="4472351"/>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freevector.com/uploads/vector/preview/11843/FreeVector-Vector-Trees-Pack.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7047" r="8176"/>
          <a:stretch/>
        </p:blipFill>
        <p:spPr bwMode="auto">
          <a:xfrm>
            <a:off x="6878052" y="2037806"/>
            <a:ext cx="3559170" cy="3136414"/>
          </a:xfrm>
          <a:prstGeom prst="rect">
            <a:avLst/>
          </a:prstGeom>
          <a:solidFill>
            <a:srgbClr val="FFFFFF">
              <a:shade val="85000"/>
            </a:srgbClr>
          </a:solidFill>
          <a:ln w="76200" cap="sq">
            <a:solidFill>
              <a:srgbClr val="FF6969"/>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Free Disaster Vectors, 3,000+ Images in AI, EPS forma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384" b="92694" l="3834" r="34665">
                        <a14:foregroundMark x1="9904" y1="70091" x2="9585" y2="67580"/>
                        <a14:foregroundMark x1="18850" y1="84247" x2="18850" y2="84247"/>
                      </a14:backgroundRemoval>
                    </a14:imgEffect>
                  </a14:imgLayer>
                </a14:imgProps>
              </a:ext>
              <a:ext uri="{28A0092B-C50C-407E-A947-70E740481C1C}">
                <a14:useLocalDpi xmlns:a14="http://schemas.microsoft.com/office/drawing/2010/main" val="0"/>
              </a:ext>
            </a:extLst>
          </a:blip>
          <a:srcRect l="3304" t="62286" r="65282" b="6807"/>
          <a:stretch/>
        </p:blipFill>
        <p:spPr bwMode="auto">
          <a:xfrm>
            <a:off x="-162069" y="5111238"/>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Disaster Vectors, 3,000+ Images in AI, EPS format"/>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41781" b="62100" l="4473" r="33387"/>
                    </a14:imgEffect>
                  </a14:imgLayer>
                </a14:imgProps>
              </a:ext>
              <a:ext uri="{28A0092B-C50C-407E-A947-70E740481C1C}">
                <a14:useLocalDpi xmlns:a14="http://schemas.microsoft.com/office/drawing/2010/main" val="0"/>
              </a:ext>
            </a:extLst>
          </a:blip>
          <a:srcRect l="3304" t="39977" r="65282" b="36740"/>
          <a:stretch/>
        </p:blipFill>
        <p:spPr bwMode="auto">
          <a:xfrm>
            <a:off x="2297647" y="5715179"/>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Disaster Vectors, 3,000+ Images in AI, EPS format"/>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6393" b="34475" l="70288" r="96006"/>
                    </a14:imgEffect>
                  </a14:imgLayer>
                </a14:imgProps>
              </a:ext>
              <a:ext uri="{28A0092B-C50C-407E-A947-70E740481C1C}">
                <a14:useLocalDpi xmlns:a14="http://schemas.microsoft.com/office/drawing/2010/main" val="0"/>
              </a:ext>
            </a:extLst>
          </a:blip>
          <a:srcRect l="70471" t="6411" r="3689" b="61968"/>
          <a:stretch/>
        </p:blipFill>
        <p:spPr bwMode="auto">
          <a:xfrm>
            <a:off x="4619938" y="5200346"/>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Disaster Vectors, 3,000+ Images in AI, EPS format"/>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65297" b="92466" l="40096" r="66454"/>
                    </a14:imgEffect>
                  </a14:imgLayer>
                </a14:imgProps>
              </a:ext>
              <a:ext uri="{28A0092B-C50C-407E-A947-70E740481C1C}">
                <a14:useLocalDpi xmlns:a14="http://schemas.microsoft.com/office/drawing/2010/main" val="0"/>
              </a:ext>
            </a:extLst>
          </a:blip>
          <a:srcRect l="38308" t="62286" r="30278" b="6807"/>
          <a:stretch/>
        </p:blipFill>
        <p:spPr bwMode="auto">
          <a:xfrm>
            <a:off x="6516053" y="5111237"/>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Disaster Vectors, 3,000+ Images in AI, EPS format"/>
          <p:cNvPicPr>
            <a:picLocks noChangeAspect="1" noChangeArrowheads="1"/>
          </p:cNvPicPr>
          <p:nvPr/>
        </p:nvPicPr>
        <p:blipFill rotWithShape="1">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l="38008" t="37807" r="35255" b="39305"/>
          <a:stretch/>
        </p:blipFill>
        <p:spPr bwMode="auto">
          <a:xfrm>
            <a:off x="8420535" y="5485934"/>
            <a:ext cx="2439567" cy="14612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Disaster Vectors, 3,000+ Images in AI, EPS format"/>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0769" t="62286" r="2494" b="6807"/>
          <a:stretch/>
        </p:blipFill>
        <p:spPr bwMode="auto">
          <a:xfrm>
            <a:off x="10650583" y="5493251"/>
            <a:ext cx="1733006" cy="140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4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4" y="0"/>
            <a:ext cx="1421203" cy="68853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8F3E1"/>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1698303" y="-1169"/>
            <a:ext cx="12462596" cy="113704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33" name="TextBox 32"/>
            <p:cNvSpPr txBox="1"/>
            <p:nvPr/>
          </p:nvSpPr>
          <p:spPr>
            <a:xfrm>
              <a:off x="1385839" y="2059895"/>
              <a:ext cx="8082705" cy="598546"/>
            </a:xfrm>
            <a:prstGeom prst="rect">
              <a:avLst/>
            </a:prstGeom>
            <a:noFill/>
          </p:spPr>
          <p:txBody>
            <a:bodyPr wrap="square" rtlCol="0">
              <a:spAutoFit/>
            </a:bodyPr>
            <a:lstStyle/>
            <a:p>
              <a:pPr marL="0" marR="0" lvl="0" indent="0" algn="l" defTabSz="121902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3733"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Yêu cầu cần đạt</a:t>
              </a:r>
              <a:endParaRPr kumimoji="0" lang="en-US" sz="3733"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9" name="Rectangle 7"/>
          <p:cNvSpPr/>
          <p:nvPr/>
        </p:nvSpPr>
        <p:spPr>
          <a:xfrm rot="10800000" flipH="1">
            <a:off x="7536160" y="5184575"/>
            <a:ext cx="4653720" cy="1700808"/>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64468" y="1786568"/>
            <a:ext cx="6363717" cy="4004241"/>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920210" y="1253090"/>
            <a:ext cx="4200665" cy="544027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 Box 11"/>
          <p:cNvSpPr txBox="1">
            <a:spLocks noChangeArrowheads="1"/>
          </p:cNvSpPr>
          <p:nvPr/>
        </p:nvSpPr>
        <p:spPr bwMode="auto">
          <a:xfrm>
            <a:off x="1514494" y="1985685"/>
            <a:ext cx="5952661" cy="3304224"/>
          </a:xfrm>
          <a:prstGeom prst="rect">
            <a:avLst/>
          </a:prstGeom>
          <a:noFill/>
          <a:ln>
            <a:noFill/>
          </a:ln>
          <a:effectLst/>
        </p:spPr>
        <p:txBody>
          <a:bodyPr wrap="square" lIns="121907" tIns="60953" rIns="121907" bIns="60953">
            <a:spAutoFit/>
          </a:bodyPr>
          <a:lstStyle/>
          <a:p>
            <a:pPr marL="285750" marR="0" lvl="0" indent="-285750" algn="l" defTabSz="1219020" rtl="0" eaLnBrk="1" fontAlgn="auto" latinLnBrk="0" hangingPunct="1">
              <a:lnSpc>
                <a:spcPct val="125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Củng cố các kiến thức, kĩ năng đã học về các mùa trong năm, các thiên tai thường gặp.</a:t>
            </a:r>
          </a:p>
          <a:p>
            <a:pPr marL="285750" marR="0" lvl="0" indent="-285750" algn="l" defTabSz="1219020" rtl="0" eaLnBrk="1" fontAlgn="auto" latinLnBrk="0" hangingPunct="1">
              <a:lnSpc>
                <a:spcPct val="125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Biết lựa chọn trang phục theo mùa.</a:t>
            </a:r>
          </a:p>
          <a:p>
            <a:pPr marL="0" marR="0" lvl="0" indent="0" algn="l" defTabSz="121902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Xác định và thực hiện được một số biện pháp ứng phó với thiên tai.</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68BCBB3-3E30-4043-BA94-5C1EAEBA7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845" y="1270122"/>
            <a:ext cx="3846259" cy="5418576"/>
          </a:xfrm>
          <a:prstGeom prst="rect">
            <a:avLst/>
          </a:prstGeom>
        </p:spPr>
      </p:pic>
    </p:spTree>
    <p:extLst>
      <p:ext uri="{BB962C8B-B14F-4D97-AF65-F5344CB8AC3E}">
        <p14:creationId xmlns:p14="http://schemas.microsoft.com/office/powerpoint/2010/main" val="265338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left)">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left)">
                                      <p:cBhvr>
                                        <p:cTn id="26" dur="5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left)">
                                      <p:cBhvr>
                                        <p:cTn id="31" dur="500"/>
                                        <p:tgtEl>
                                          <p:spTgt spid="24">
                                            <p:txEl>
                                              <p:pRg st="2" end="2"/>
                                            </p:tx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5"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Nếu địa phương em sắp có mưa lớn và </a:t>
            </a: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kéo dài, thiên tai nào có thể xảy ra? Trao đổi với bạn bè về các việc cần làm để ứng phó, hạn chế những thiệt hại do thiên tai đó gây ra.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Nếu địa phương em sắp có mưa lớn và kéo dài, thiên tai có thể xảy ra là </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giông sét, </a:t>
            </a: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bão</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lũ</a:t>
            </a: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và ngập lụt.</a:t>
            </a:r>
          </a:p>
        </p:txBody>
      </p:sp>
      <p:sp>
        <p:nvSpPr>
          <p:cNvPr id="12" name="TextBox 11">
            <a:extLst>
              <a:ext uri="{FF2B5EF4-FFF2-40B4-BE49-F238E27FC236}">
                <a16:creationId xmlns:a16="http://schemas.microsoft.com/office/drawing/2014/main"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Các việc cần làm để ứng phó, hạn chế những thiể hại do thiên tai đó gây ra là: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Chủ động chằng chống, kiên cố lại nhà cửa.</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Chặt bớt cành cây (nếu có trồng).</a:t>
            </a:r>
            <a:endPar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Đưa ra các vật nuôi đến nơi tránh bão an toàn.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Chuẩn bị lương thực, nước uống, thuốc men, nhu yếu phẩm cần thiết.</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Theo dõi dự báo thời tiết thường xuyên.</a:t>
            </a:r>
            <a:endPar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Chuẩn bị đồ trong tư thế sẵn sàng đi sơ tán.</a:t>
            </a: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6B57C8-E27A-3924-37E0-8B43C2C58760}"/>
              </a:ext>
            </a:extLst>
          </p:cNvPr>
          <p:cNvSpPr txBox="1"/>
          <p:nvPr/>
        </p:nvSpPr>
        <p:spPr>
          <a:xfrm>
            <a:off x="371475" y="2177445"/>
            <a:ext cx="615315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rPr>
              <a:t>Đừng sợ thiên tai - Ứng phó với lũ lụt</a:t>
            </a:r>
          </a:p>
        </p:txBody>
      </p:sp>
      <p:pic>
        <p:nvPicPr>
          <p:cNvPr id="5" name="Picture 4">
            <a:hlinkClick r:id="rId2"/>
            <a:extLst>
              <a:ext uri="{FF2B5EF4-FFF2-40B4-BE49-F238E27FC236}">
                <a16:creationId xmlns:a16="http://schemas.microsoft.com/office/drawing/2014/main" id="{57FAFA56-63B9-7DF6-80AF-054B8A5B9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628" y="583417"/>
            <a:ext cx="4399522" cy="5281454"/>
          </a:xfrm>
          <a:prstGeom prst="rect">
            <a:avLst/>
          </a:prstGeom>
        </p:spPr>
      </p:pic>
    </p:spTree>
    <p:extLst>
      <p:ext uri="{BB962C8B-B14F-4D97-AF65-F5344CB8AC3E}">
        <p14:creationId xmlns:p14="http://schemas.microsoft.com/office/powerpoint/2010/main" val="135586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Tổng kết</a:t>
            </a:r>
            <a:endParaRPr kumimoji="0" lang="zh-CN" alt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Quan sát tranh: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Bạn nhỏ đang làm gì và nói gì?</a:t>
            </a:r>
          </a:p>
        </p:txBody>
      </p:sp>
      <p:sp>
        <p:nvSpPr>
          <p:cNvPr id="12" name="TextBox 11">
            <a:extLst>
              <a:ext uri="{FF2B5EF4-FFF2-40B4-BE49-F238E27FC236}">
                <a16:creationId xmlns:a16="http://schemas.microsoft.com/office/drawing/2014/main"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Bạn nhỏ đã biết cách thiết kế, lựa chọn trang phục theo mùa.</a:t>
            </a:r>
          </a:p>
        </p:txBody>
      </p:sp>
      <p:pic>
        <p:nvPicPr>
          <p:cNvPr id="6" name="Picture 5">
            <a:extLst>
              <a:ext uri="{FF2B5EF4-FFF2-40B4-BE49-F238E27FC236}">
                <a16:creationId xmlns:a16="http://schemas.microsoft.com/office/drawing/2014/main"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5B9BD5">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Dẫn dắt, nhắc nhở</a:t>
            </a:r>
            <a:endParaRPr kumimoji="0" lang="zh-CN" alt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 name="TextBox 4">
            <a:extLst>
              <a:ext uri="{FF2B5EF4-FFF2-40B4-BE49-F238E27FC236}">
                <a16:creationId xmlns:a16="http://schemas.microsoft.com/office/drawing/2014/main"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Tổng kết</a:t>
            </a:r>
            <a:endParaRPr kumimoji="0" lang="zh-CN" alt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5">
            <a:extLst>
              <a:ext uri="{FF2B5EF4-FFF2-40B4-BE49-F238E27FC236}">
                <a16:creationId xmlns:a16="http://schemas.microsoft.com/office/drawing/2014/main"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Nêu được đặc điểm của các mùa trong năm.</a:t>
            </a:r>
          </a:p>
        </p:txBody>
      </p:sp>
      <p:sp>
        <p:nvSpPr>
          <p:cNvPr id="8" name="TextBox 7">
            <a:extLst>
              <a:ext uri="{FF2B5EF4-FFF2-40B4-BE49-F238E27FC236}">
                <a16:creationId xmlns:a16="http://schemas.microsoft.com/office/drawing/2014/main"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Biết lựa chọn trang phục theo mùa.</a:t>
            </a:r>
          </a:p>
        </p:txBody>
      </p:sp>
      <p:sp>
        <p:nvSpPr>
          <p:cNvPr id="9" name="TextBox 8">
            <a:extLst>
              <a:ext uri="{FF2B5EF4-FFF2-40B4-BE49-F238E27FC236}">
                <a16:creationId xmlns:a16="http://schemas.microsoft.com/office/drawing/2014/main"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Ở nhà em hãy nhắc nhở và cùng người thân thực hiện tốt nhé!</a:t>
            </a:r>
            <a:endParaRPr kumimoji="0" lang="zh-CN" alt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TextBox 11">
            <a:extLst>
              <a:ext uri="{FF2B5EF4-FFF2-40B4-BE49-F238E27FC236}">
                <a16:creationId xmlns:a16="http://schemas.microsoft.com/office/drawing/2014/main"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Nêu được các biểu hiện và biết cách ứng phó với thiên tai.</a:t>
            </a: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4" y="0"/>
            <a:ext cx="1421203" cy="68853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8F3E1"/>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1698303" y="-1169"/>
            <a:ext cx="12462596" cy="113704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33" name="TextBox 32"/>
            <p:cNvSpPr txBox="1"/>
            <p:nvPr/>
          </p:nvSpPr>
          <p:spPr>
            <a:xfrm>
              <a:off x="1385839" y="2059895"/>
              <a:ext cx="8082705" cy="598546"/>
            </a:xfrm>
            <a:prstGeom prst="rect">
              <a:avLst/>
            </a:prstGeom>
            <a:noFill/>
          </p:spPr>
          <p:txBody>
            <a:bodyPr wrap="square" rtlCol="0">
              <a:spAutoFit/>
            </a:bodyPr>
            <a:lstStyle/>
            <a:p>
              <a:pPr marL="0" marR="0" lvl="0" indent="0" algn="l" defTabSz="121902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3733"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Yêu cầu cần đạt</a:t>
              </a:r>
              <a:endParaRPr kumimoji="0" lang="en-US" sz="3733"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9" name="Rectangle 7"/>
          <p:cNvSpPr/>
          <p:nvPr/>
        </p:nvSpPr>
        <p:spPr>
          <a:xfrm rot="10800000" flipH="1">
            <a:off x="7536160" y="5184575"/>
            <a:ext cx="4653720" cy="1700808"/>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64468" y="1786568"/>
            <a:ext cx="6363717" cy="4004241"/>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920210" y="1253090"/>
            <a:ext cx="4200665" cy="544027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 Box 11"/>
          <p:cNvSpPr txBox="1">
            <a:spLocks noChangeArrowheads="1"/>
          </p:cNvSpPr>
          <p:nvPr/>
        </p:nvSpPr>
        <p:spPr bwMode="auto">
          <a:xfrm>
            <a:off x="1514494" y="1985685"/>
            <a:ext cx="5952661" cy="3304224"/>
          </a:xfrm>
          <a:prstGeom prst="rect">
            <a:avLst/>
          </a:prstGeom>
          <a:noFill/>
          <a:ln>
            <a:noFill/>
          </a:ln>
          <a:effectLst/>
        </p:spPr>
        <p:txBody>
          <a:bodyPr wrap="square" lIns="121907" tIns="60953" rIns="121907" bIns="60953">
            <a:spAutoFit/>
          </a:bodyPr>
          <a:lstStyle/>
          <a:p>
            <a:pPr marL="285750" marR="0" lvl="0" indent="-285750" algn="just" defTabSz="1219020" rtl="0" eaLnBrk="1" fontAlgn="auto" latinLnBrk="0" hangingPunct="1">
              <a:lnSpc>
                <a:spcPct val="125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Củng cố các kiến thức, kĩ năng đã học về các mùa trong năm, các thiên tai thường gặp.</a:t>
            </a:r>
          </a:p>
          <a:p>
            <a:pPr marL="285750" marR="0" lvl="0" indent="-285750" algn="just" defTabSz="1219020" rtl="0" eaLnBrk="1" fontAlgn="auto" latinLnBrk="0" hangingPunct="1">
              <a:lnSpc>
                <a:spcPct val="125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Biết lựa chọn trang phục theo mùa.</a:t>
            </a:r>
          </a:p>
          <a:p>
            <a:pPr marL="0" marR="0" lvl="0" indent="0" algn="just" defTabSz="121902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Xác định và thực hiện được một số biện pháp ứng phó với thiên tai.</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68BCBB3-3E30-4043-BA94-5C1EAEBA7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845" y="1270122"/>
            <a:ext cx="3846259" cy="5418576"/>
          </a:xfrm>
          <a:prstGeom prst="rect">
            <a:avLst/>
          </a:prstGeom>
        </p:spPr>
      </p:pic>
    </p:spTree>
    <p:extLst>
      <p:ext uri="{BB962C8B-B14F-4D97-AF65-F5344CB8AC3E}">
        <p14:creationId xmlns:p14="http://schemas.microsoft.com/office/powerpoint/2010/main" val="29840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left)">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left)">
                                      <p:cBhvr>
                                        <p:cTn id="26" dur="5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left)">
                                      <p:cBhvr>
                                        <p:cTn id="31" dur="500"/>
                                        <p:tgtEl>
                                          <p:spTgt spid="24">
                                            <p:txEl>
                                              <p:pRg st="2" end="2"/>
                                            </p:tx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5" grpId="0" animBg="1"/>
      <p:bldP spid="22"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425</Words>
  <Application>Microsoft Office PowerPoint</Application>
  <PresentationFormat>Màn hình rộng</PresentationFormat>
  <Paragraphs>42</Paragraphs>
  <Slides>10</Slides>
  <Notes>4</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10</vt:i4>
      </vt:variant>
    </vt:vector>
  </HeadingPairs>
  <TitlesOfParts>
    <vt:vector size="20" baseType="lpstr">
      <vt:lpstr>等线</vt:lpstr>
      <vt:lpstr>微软雅黑</vt:lpstr>
      <vt:lpstr>Arial</vt:lpstr>
      <vt:lpstr>Arial-Rounded</vt:lpstr>
      <vt:lpstr>Calibri</vt:lpstr>
      <vt:lpstr>Times New Roman</vt:lpstr>
      <vt:lpstr>UTM Avo</vt:lpstr>
      <vt:lpstr>UTM Cookies</vt:lpstr>
      <vt:lpstr>包图主题2</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Thu Hường</dc:creator>
  <cp:lastModifiedBy>Windows 10</cp:lastModifiedBy>
  <cp:revision>3</cp:revision>
  <dcterms:created xsi:type="dcterms:W3CDTF">2023-05-14T06:02:25Z</dcterms:created>
  <dcterms:modified xsi:type="dcterms:W3CDTF">2023-05-22T02:21:26Z</dcterms:modified>
</cp:coreProperties>
</file>