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1" r:id="rId2"/>
    <p:sldMasterId id="2147483697" r:id="rId3"/>
    <p:sldMasterId id="2147483710" r:id="rId4"/>
    <p:sldMasterId id="2147483722" r:id="rId5"/>
  </p:sldMasterIdLst>
  <p:notesMasterIdLst>
    <p:notesMasterId r:id="rId21"/>
  </p:notesMasterIdLst>
  <p:sldIdLst>
    <p:sldId id="2927" r:id="rId6"/>
    <p:sldId id="259" r:id="rId7"/>
    <p:sldId id="2931" r:id="rId8"/>
    <p:sldId id="2920" r:id="rId9"/>
    <p:sldId id="2910" r:id="rId10"/>
    <p:sldId id="2933" r:id="rId11"/>
    <p:sldId id="2934" r:id="rId12"/>
    <p:sldId id="2935" r:id="rId13"/>
    <p:sldId id="2936" r:id="rId14"/>
    <p:sldId id="2926" r:id="rId15"/>
    <p:sldId id="267" r:id="rId16"/>
    <p:sldId id="2932" r:id="rId17"/>
    <p:sldId id="2929" r:id="rId18"/>
    <p:sldId id="2930"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6" autoAdjust="0"/>
    <p:restoredTop sz="94660"/>
  </p:normalViewPr>
  <p:slideViewPr>
    <p:cSldViewPr snapToGrid="0">
      <p:cViewPr varScale="1">
        <p:scale>
          <a:sx n="89" d="100"/>
          <a:sy n="89" d="100"/>
        </p:scale>
        <p:origin x="156" y="90"/>
      </p:cViewPr>
      <p:guideLst/>
    </p:cSldViewPr>
  </p:slideViewPr>
  <p:notesTextViewPr>
    <p:cViewPr>
      <p:scale>
        <a:sx n="1" d="1"/>
        <a:sy n="1" d="1"/>
      </p:scale>
      <p:origin x="0" y="0"/>
    </p:cViewPr>
  </p:notesTextViewPr>
  <p:sorterViewPr>
    <p:cViewPr>
      <p:scale>
        <a:sx n="100" d="100"/>
        <a:sy n="100" d="100"/>
      </p:scale>
      <p:origin x="0" y="-53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F6C35-6EB6-4A04-A939-3102E95868EB}"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31DD4-BF64-463C-BF43-7C60F04C9DA4}" type="slidenum">
              <a:rPr lang="en-US" smtClean="0"/>
              <a:t>‹#›</a:t>
            </a:fld>
            <a:endParaRPr lang="en-US"/>
          </a:p>
        </p:txBody>
      </p:sp>
    </p:spTree>
    <p:extLst>
      <p:ext uri="{BB962C8B-B14F-4D97-AF65-F5344CB8AC3E}">
        <p14:creationId xmlns:p14="http://schemas.microsoft.com/office/powerpoint/2010/main" val="2829798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D6A86-94E1-4EDB-A4E9-C9B1DB95CE4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4996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50FF53-CCBF-43FC-A463-409A9E1FD346}"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678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4</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36685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9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2914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629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50FF53-CCBF-43FC-A463-409A9E1FD346}"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0016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CB6CA-BE65-4DA3-A6EB-21D1E1231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531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94187401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5020089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2664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202279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01077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4562647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8762876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834922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64169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135522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735618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963763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1563129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2025/3/17</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6607841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2025/3/17</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388761534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622915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127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412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400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051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454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75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461353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138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271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216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824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45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889139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840220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70746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603079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935840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897664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652017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705226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98242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104746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431186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0455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22717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6430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3/17/2025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24106523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3/17/2025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785145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30768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4229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5552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96256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34" r:id="rId13"/>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6534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2025/3/17</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7005536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xml"/><Relationship Id="rId7" Type="http://schemas.openxmlformats.org/officeDocument/2006/relationships/image" Target="../media/image24.GIF"/><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71.png"/><Relationship Id="rId26" Type="http://schemas.openxmlformats.org/officeDocument/2006/relationships/image" Target="../media/image75.gif"/><Relationship Id="rId3" Type="http://schemas.openxmlformats.org/officeDocument/2006/relationships/image" Target="../media/image62.png"/><Relationship Id="rId21" Type="http://schemas.microsoft.com/office/2007/relationships/hdphoto" Target="../media/hdphoto9.wdp"/><Relationship Id="rId7" Type="http://schemas.openxmlformats.org/officeDocument/2006/relationships/image" Target="../media/image64.png"/><Relationship Id="rId12" Type="http://schemas.openxmlformats.org/officeDocument/2006/relationships/image" Target="../media/image67.png"/><Relationship Id="rId17" Type="http://schemas.openxmlformats.org/officeDocument/2006/relationships/image" Target="../media/image70.gif"/><Relationship Id="rId25" Type="http://schemas.microsoft.com/office/2007/relationships/hdphoto" Target="../media/hdphoto11.wdp"/><Relationship Id="rId2" Type="http://schemas.openxmlformats.org/officeDocument/2006/relationships/notesSlide" Target="../notesSlides/notesSlide9.xml"/><Relationship Id="rId16" Type="http://schemas.microsoft.com/office/2007/relationships/hdphoto" Target="../media/hdphoto7.wdp"/><Relationship Id="rId20" Type="http://schemas.openxmlformats.org/officeDocument/2006/relationships/image" Target="../media/image72.png"/><Relationship Id="rId29" Type="http://schemas.openxmlformats.org/officeDocument/2006/relationships/image" Target="../media/image77.png"/><Relationship Id="rId1" Type="http://schemas.openxmlformats.org/officeDocument/2006/relationships/slideLayout" Target="../slideLayouts/slideLayout25.xml"/><Relationship Id="rId6" Type="http://schemas.microsoft.com/office/2007/relationships/hdphoto" Target="../media/hdphoto3.wdp"/><Relationship Id="rId11" Type="http://schemas.microsoft.com/office/2007/relationships/hdphoto" Target="../media/hdphoto5.wdp"/><Relationship Id="rId24" Type="http://schemas.openxmlformats.org/officeDocument/2006/relationships/image" Target="../media/image74.png"/><Relationship Id="rId5" Type="http://schemas.openxmlformats.org/officeDocument/2006/relationships/image" Target="../media/image63.png"/><Relationship Id="rId15" Type="http://schemas.openxmlformats.org/officeDocument/2006/relationships/image" Target="../media/image69.png"/><Relationship Id="rId23" Type="http://schemas.microsoft.com/office/2007/relationships/hdphoto" Target="../media/hdphoto10.wdp"/><Relationship Id="rId28" Type="http://schemas.microsoft.com/office/2007/relationships/hdphoto" Target="../media/hdphoto12.wdp"/><Relationship Id="rId10" Type="http://schemas.openxmlformats.org/officeDocument/2006/relationships/image" Target="../media/image66.png"/><Relationship Id="rId19"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65.gif"/><Relationship Id="rId14" Type="http://schemas.openxmlformats.org/officeDocument/2006/relationships/image" Target="../media/image68.gif"/><Relationship Id="rId22" Type="http://schemas.openxmlformats.org/officeDocument/2006/relationships/image" Target="../media/image73.png"/><Relationship Id="rId27"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hyperlink" Target="https://vi.wikipedia.org/wiki/K%C3%ADch_th%C6%B0%E1%BB%9Bc_c%C3%A1c_lo%C3%A0i_H%E1%BB%8D_m%C3%A8o" TargetMode="External"/><Relationship Id="rId13" Type="http://schemas.openxmlformats.org/officeDocument/2006/relationships/hyperlink" Target="https://vi.wikipedia.org/wiki/%C4%90%E1%BB%93ng_c%E1%BB%8F" TargetMode="External"/><Relationship Id="rId18" Type="http://schemas.openxmlformats.org/officeDocument/2006/relationships/hyperlink" Target="https://vi.wikipedia.org/wiki/S%C3%B4ng" TargetMode="External"/><Relationship Id="rId26" Type="http://schemas.openxmlformats.org/officeDocument/2006/relationships/hyperlink" Target="https://vi.wikipedia.org/wiki/Tr%C3%A2u" TargetMode="External"/><Relationship Id="rId3" Type="http://schemas.openxmlformats.org/officeDocument/2006/relationships/hyperlink" Target="https://vi.wikipedia.org/wiki/H%E1%BB%8D_M%C3%A8o" TargetMode="External"/><Relationship Id="rId21" Type="http://schemas.openxmlformats.org/officeDocument/2006/relationships/hyperlink" Target="https://vi.wikipedia.org/wiki/Th%E1%BB%A9c_%C4%83n" TargetMode="External"/><Relationship Id="rId7" Type="http://schemas.openxmlformats.org/officeDocument/2006/relationships/hyperlink" Target="https://vi.wikipedia.org/wiki/Th%C3%BA_%C4%83n_th%E1%BB%8Bt" TargetMode="External"/><Relationship Id="rId12" Type="http://schemas.openxmlformats.org/officeDocument/2006/relationships/hyperlink" Target="https://vi.wikipedia.org/wiki/R%E1%BB%ABng" TargetMode="External"/><Relationship Id="rId17" Type="http://schemas.openxmlformats.org/officeDocument/2006/relationships/hyperlink" Target="https://vi.wikipedia.org/wiki/H%E1%BB%93" TargetMode="External"/><Relationship Id="rId25" Type="http://schemas.openxmlformats.org/officeDocument/2006/relationships/hyperlink" Target="https://vi.wikipedia.org/wiki/L%E1%BB%A3n_r%E1%BB%ABng" TargetMode="External"/><Relationship Id="rId2" Type="http://schemas.openxmlformats.org/officeDocument/2006/relationships/image" Target="../media/image49.jpeg"/><Relationship Id="rId16" Type="http://schemas.openxmlformats.org/officeDocument/2006/relationships/hyperlink" Target="https://vi.wikipedia.org/wiki/Ao" TargetMode="External"/><Relationship Id="rId20" Type="http://schemas.openxmlformats.org/officeDocument/2006/relationships/hyperlink" Target="https://vi.wikipedia.org/wiki/B%C3%A1o_hoa_mai" TargetMode="External"/><Relationship Id="rId29" Type="http://schemas.openxmlformats.org/officeDocument/2006/relationships/hyperlink" Target="https://vi.wikipedia.org/wiki/Chu%E1%BB%97i_th%E1%BB%A9c_%C4%83n" TargetMode="External"/><Relationship Id="rId1" Type="http://schemas.openxmlformats.org/officeDocument/2006/relationships/slideLayout" Target="../slideLayouts/slideLayout3.xml"/><Relationship Id="rId6" Type="http://schemas.openxmlformats.org/officeDocument/2006/relationships/hyperlink" Target="https://vi.wikipedia.org/wiki/H%E1%BB%95#cite_note-britannica-4" TargetMode="External"/><Relationship Id="rId11" Type="http://schemas.openxmlformats.org/officeDocument/2006/relationships/hyperlink" Target="https://vi.wikipedia.org/wiki/G%E1%BA%A5u_n%C3%A2u" TargetMode="External"/><Relationship Id="rId24" Type="http://schemas.openxmlformats.org/officeDocument/2006/relationships/hyperlink" Target="https://vi.wikipedia.org/wiki/Nai" TargetMode="External"/><Relationship Id="rId5" Type="http://schemas.openxmlformats.org/officeDocument/2006/relationships/hyperlink" Target="https://vi.wikipedia.org/wiki/Panthera" TargetMode="External"/><Relationship Id="rId15" Type="http://schemas.openxmlformats.org/officeDocument/2006/relationships/hyperlink" Target="https://vi.wikipedia.org/wiki/B%C3%A1o_%C4%91%E1%BB%91m" TargetMode="External"/><Relationship Id="rId23" Type="http://schemas.openxmlformats.org/officeDocument/2006/relationships/hyperlink" Target="https://vi.wikipedia.org/wiki/H%E1%BB%8D_H%C6%B0%C6%A1u_nai" TargetMode="External"/><Relationship Id="rId28" Type="http://schemas.openxmlformats.org/officeDocument/2006/relationships/hyperlink" Target="https://vi.wikipedia.org/wiki/%C4%90%E1%BB%99ng_v%E1%BA%ADt_%C4%83n_th%E1%BB%8Bt_%C4%91%E1%BA%A7u_b%E1%BA%A3ng" TargetMode="External"/><Relationship Id="rId10" Type="http://schemas.openxmlformats.org/officeDocument/2006/relationships/hyperlink" Target="https://vi.wikipedia.org/wiki/G%E1%BA%A5u_tr%E1%BA%AFng_B%E1%BA%AFc_C%E1%BB%B1c" TargetMode="External"/><Relationship Id="rId19" Type="http://schemas.openxmlformats.org/officeDocument/2006/relationships/hyperlink" Target="https://vi.wikipedia.org/wiki/M%C3%A8o" TargetMode="External"/><Relationship Id="rId4" Type="http://schemas.openxmlformats.org/officeDocument/2006/relationships/hyperlink" Target="https://vi.wikipedia.org/wiki/M%C3%A8o_l%E1%BB%9Bn" TargetMode="External"/><Relationship Id="rId9" Type="http://schemas.openxmlformats.org/officeDocument/2006/relationships/hyperlink" Target="https://vi.wikipedia.org/wiki/B%E1%BB%99_%C4%82n_th%E1%BB%8Bt" TargetMode="External"/><Relationship Id="rId14" Type="http://schemas.openxmlformats.org/officeDocument/2006/relationships/hyperlink" Target="https://vi.wikipedia.org/wiki/Ng%E1%BB%A5y_trang" TargetMode="External"/><Relationship Id="rId22" Type="http://schemas.openxmlformats.org/officeDocument/2006/relationships/hyperlink" Target="https://vi.wikipedia.org/wiki/%C4%90%E1%BB%99ng_v%E1%BA%ADt_%C4%83n_c%E1%BB%8F" TargetMode="External"/><Relationship Id="rId27" Type="http://schemas.openxmlformats.org/officeDocument/2006/relationships/hyperlink" Target="https://vi.wikipedia.org/wiki/Con_m%E1%BB%93i" TargetMode="External"/><Relationship Id="rId30" Type="http://schemas.openxmlformats.org/officeDocument/2006/relationships/hyperlink" Target="https://vi.wikipedia.org/wiki/H%E1%BB%87_sinh_th%C3%A1i"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vi.wikipedia.org/wiki/C%E1%BA%A5u_tr%C3%BAc_tinh_th%E1%BB%83" TargetMode="External"/><Relationship Id="rId3" Type="http://schemas.openxmlformats.org/officeDocument/2006/relationships/hyperlink" Target="https://vi.wikipedia.org/wiki/L%E1%BB%9Bp_Th%C3%BA" TargetMode="External"/><Relationship Id="rId7" Type="http://schemas.openxmlformats.org/officeDocument/2006/relationships/hyperlink" Target="https://vi.wikipedia.org/wiki/Collagen" TargetMode="External"/><Relationship Id="rId2" Type="http://schemas.openxmlformats.org/officeDocument/2006/relationships/image" Target="../media/image50.jpeg"/><Relationship Id="rId1" Type="http://schemas.openxmlformats.org/officeDocument/2006/relationships/slideLayout" Target="../slideLayouts/slideLayout3.xml"/><Relationship Id="rId6" Type="http://schemas.openxmlformats.org/officeDocument/2006/relationships/hyperlink" Target="https://vi.wikipedia.org/wiki/Nam_%C3%81" TargetMode="External"/><Relationship Id="rId5" Type="http://schemas.openxmlformats.org/officeDocument/2006/relationships/hyperlink" Target="https://vi.wikipedia.org/wiki/Ch%C3%A2u_Phi" TargetMode="External"/><Relationship Id="rId10" Type="http://schemas.openxmlformats.org/officeDocument/2006/relationships/hyperlink" Target="https://vi.wikipedia.org/wiki/T%C3%AA_gi%C3%A1c#cite_note-1" TargetMode="External"/><Relationship Id="rId4" Type="http://schemas.openxmlformats.org/officeDocument/2006/relationships/hyperlink" Target="https://vi.wikipedia.org/wiki/B%E1%BB%99_Gu%E1%BB%91c_l%E1%BA%BB" TargetMode="External"/><Relationship Id="rId9" Type="http://schemas.openxmlformats.org/officeDocument/2006/relationships/hyperlink" Target="https://vi.wikipedia.org/wiki/Ru%E1%BB%99t_gi%C3%A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vi.wikipedia.org/wiki/Ng%C3%A0" TargetMode="External"/><Relationship Id="rId13" Type="http://schemas.openxmlformats.org/officeDocument/2006/relationships/hyperlink" Target="https://vi.wikipedia.org/wiki/%C4%90%C3%B4ng_Nam_%C3%81" TargetMode="External"/><Relationship Id="rId3" Type="http://schemas.openxmlformats.org/officeDocument/2006/relationships/hyperlink" Target="https://vi.wikipedia.org/wiki/Elephantidae" TargetMode="External"/><Relationship Id="rId7" Type="http://schemas.openxmlformats.org/officeDocument/2006/relationships/hyperlink" Target="https://vi.wikipedia.org/wiki/V%C3%B2i" TargetMode="External"/><Relationship Id="rId12" Type="http://schemas.openxmlformats.org/officeDocument/2006/relationships/hyperlink" Target="https://vi.wikipedia.org/wiki/Nam_%C3%81" TargetMode="External"/><Relationship Id="rId2"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hyperlink" Target="https://vi.wikipedia.org/wiki/Voi_ch%C3%A2u_%C3%81" TargetMode="External"/><Relationship Id="rId11" Type="http://schemas.openxmlformats.org/officeDocument/2006/relationships/hyperlink" Target="https://vi.wikipedia.org/wiki/Ch%C3%A2u_Phi_c%E1%BA%ADn_Sahara" TargetMode="External"/><Relationship Id="rId5" Type="http://schemas.openxmlformats.org/officeDocument/2006/relationships/hyperlink" Target="https://vi.wikipedia.org/wiki/Voi_r%E1%BB%ABng_ch%C3%A2u_Phi" TargetMode="External"/><Relationship Id="rId10" Type="http://schemas.openxmlformats.org/officeDocument/2006/relationships/hyperlink" Target="https://vi.wikipedia.org/wiki/Th%C3%A2n_nhi%E1%BB%87t" TargetMode="External"/><Relationship Id="rId4" Type="http://schemas.openxmlformats.org/officeDocument/2006/relationships/hyperlink" Target="https://vi.wikipedia.org/wiki/Voi_%C4%91%E1%BB%93ng_c%E1%BB%8F_ch%C3%A2u_Phi" TargetMode="External"/><Relationship Id="rId9" Type="http://schemas.openxmlformats.org/officeDocument/2006/relationships/hyperlink" Target="https://vi.wikipedia.org/wiki/R%C4%83ng_c%E1%BB%ADa" TargetMode="External"/><Relationship Id="rId14" Type="http://schemas.openxmlformats.org/officeDocument/2006/relationships/hyperlink" Target="https://vi.wikipedia.org/wiki/Lo%C3%A0i_ch%E1%BB%A7_ch%E1%BB%91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774" y="50800"/>
            <a:ext cx="12192000" cy="6858000"/>
          </a:xfrm>
          <a:prstGeom prst="rect">
            <a:avLst/>
          </a:prstGeom>
          <a:noFill/>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102" y="1104177"/>
            <a:ext cx="8809795" cy="1935747"/>
          </a:xfrm>
          <a:prstGeom prst="rect">
            <a:avLst/>
          </a:prstGeom>
        </p:spPr>
      </p:pic>
      <p:sp>
        <p:nvSpPr>
          <p:cNvPr id="7" name="TextBox 6"/>
          <p:cNvSpPr txBox="1"/>
          <p:nvPr/>
        </p:nvSpPr>
        <p:spPr>
          <a:xfrm>
            <a:off x="76774" y="3675887"/>
            <a:ext cx="11654438" cy="830997"/>
          </a:xfrm>
          <a:prstGeom prst="rect">
            <a:avLst/>
          </a:prstGeom>
          <a:noFill/>
        </p:spPr>
        <p:txBody>
          <a:bodyPr wrap="square" rtlCol="0">
            <a:prstTxWarp prst="textArchUp">
              <a:avLst/>
            </a:prstTxWarp>
            <a:spAutoFit/>
          </a:bodyPr>
          <a:lstStyle/>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Chào</a:t>
            </a:r>
            <a:r>
              <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mừng</a:t>
            </a:r>
            <a:r>
              <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các</a:t>
            </a:r>
            <a:r>
              <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em</a:t>
            </a:r>
            <a:r>
              <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đến</a:t>
            </a:r>
            <a:r>
              <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với</a:t>
            </a:r>
            <a:r>
              <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tiết</a:t>
            </a:r>
            <a:r>
              <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baseline="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Tiếng</a:t>
            </a:r>
            <a:r>
              <a:rPr kumimoji="0" lang="en-US" altLang="zh-CN" sz="4800" b="1" i="1" u="none" strike="noStrike" kern="1200" cap="none" spc="0" normalizeH="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 </a:t>
            </a:r>
            <a:r>
              <a:rPr kumimoji="0" lang="en-US" altLang="zh-CN" sz="4800" b="1" i="1" u="none" strike="noStrike" kern="1200" cap="none" spc="0" normalizeH="0" noProof="0" dirty="0" err="1">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rPr>
              <a:t>Việt</a:t>
            </a:r>
            <a:endParaRPr kumimoji="0" lang="en-US" altLang="zh-CN" sz="4800" b="1" i="1" u="none" strike="noStrike" kern="1200" cap="none" spc="0" normalizeH="0" baseline="0" noProof="0" dirty="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字魂17号-萌趣果冻体"/>
              <a:cs typeface="Times New Roman" panose="02020603050405020304" pitchFamily="18" charset="0"/>
              <a:sym typeface="+mn-ea"/>
            </a:endParaRPr>
          </a:p>
        </p:txBody>
      </p:sp>
      <p:pic>
        <p:nvPicPr>
          <p:cNvPr id="9" name="Picture 158" descr="200712419435657_1"/>
          <p:cNvPicPr>
            <a:picLocks noChangeAspect="1" noChangeArrowheads="1" noCrop="1"/>
          </p:cNvPicPr>
          <p:nvPr/>
        </p:nvPicPr>
        <p:blipFill>
          <a:blip r:embed="rId6"/>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7"/>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6"/>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6"/>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6"/>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62425660"/>
      </p:ext>
    </p:extLst>
  </p:cSld>
  <p:clrMapOvr>
    <a:masterClrMapping/>
  </p:clrMapOvr>
  <p:transition spd="slow" advClick="0" advTm="1279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par>
                                <p:cTn id="41" presetID="16" presetClass="entr" presetSubtype="21"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Times New Roman" panose="02020603050405020304" pitchFamily="18" charset="0"/>
                <a:cs typeface="Times New Roman" panose="02020603050405020304" pitchFamily="18" charset="0"/>
              </a:rPr>
              <a:t>Chia </a:t>
            </a:r>
            <a:r>
              <a:rPr lang="en-US" sz="7200" dirty="0" err="1">
                <a:solidFill>
                  <a:prstClr val="black"/>
                </a:solidFill>
                <a:latin typeface="Times New Roman" panose="02020603050405020304" pitchFamily="18" charset="0"/>
                <a:cs typeface="Times New Roman" panose="02020603050405020304" pitchFamily="18" charset="0"/>
              </a:rPr>
              <a:t>sẻ</a:t>
            </a:r>
            <a:endParaRPr lang="en-US" sz="7200"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Times New Roman" panose="02020603050405020304" pitchFamily="18" charset="0"/>
                <a:cs typeface="Times New Roman" panose="02020603050405020304" pitchFamily="18" charset="0"/>
              </a:rPr>
              <a:t> </a:t>
            </a:r>
            <a:r>
              <a:rPr lang="en-US" sz="7200" dirty="0" err="1">
                <a:solidFill>
                  <a:prstClr val="black"/>
                </a:solidFill>
                <a:latin typeface="Times New Roman" panose="02020603050405020304" pitchFamily="18" charset="0"/>
                <a:cs typeface="Times New Roman" panose="02020603050405020304" pitchFamily="18" charset="0"/>
              </a:rPr>
              <a:t>trước</a:t>
            </a:r>
            <a:r>
              <a:rPr lang="en-US" sz="7200" dirty="0">
                <a:solidFill>
                  <a:prstClr val="black"/>
                </a:solidFill>
                <a:latin typeface="Times New Roman" panose="02020603050405020304" pitchFamily="18" charset="0"/>
                <a:cs typeface="Times New Roman" panose="02020603050405020304" pitchFamily="18" charset="0"/>
              </a:rPr>
              <a:t> </a:t>
            </a:r>
            <a:r>
              <a:rPr lang="en-US" sz="7200" dirty="0" err="1">
                <a:solidFill>
                  <a:prstClr val="black"/>
                </a:solidFill>
                <a:latin typeface="Times New Roman" panose="02020603050405020304" pitchFamily="18" charset="0"/>
                <a:cs typeface="Times New Roman" panose="02020603050405020304" pitchFamily="18" charset="0"/>
              </a:rPr>
              <a:t>lớp</a:t>
            </a:r>
            <a:r>
              <a:rPr lang="en-US" sz="7200" dirty="0">
                <a:solidFill>
                  <a:prstClr val="black"/>
                </a:solidFill>
                <a:latin typeface="Times New Roman" panose="02020603050405020304" pitchFamily="18" charset="0"/>
                <a:cs typeface="Times New Roman" panose="02020603050405020304" pitchFamily="18" charset="0"/>
              </a:rPr>
              <a:t>?</a:t>
            </a:r>
            <a:endParaRPr kumimoji="0" lang="en-US" sz="7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846539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sp>
        <p:nvSpPr>
          <p:cNvPr id="2" name="矩形 1"/>
          <p:cNvSpPr/>
          <p:nvPr/>
        </p:nvSpPr>
        <p:spPr>
          <a:xfrm>
            <a:off x="98892" y="425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9" name="图片 8"/>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3581" y="662688"/>
            <a:ext cx="11508419" cy="1050232"/>
          </a:xfrm>
          <a:prstGeom prst="rect">
            <a:avLst/>
          </a:prstGeom>
        </p:spPr>
      </p:pic>
      <p:grpSp>
        <p:nvGrpSpPr>
          <p:cNvPr id="7" name="组合 6"/>
          <p:cNvGrpSpPr/>
          <p:nvPr/>
        </p:nvGrpSpPr>
        <p:grpSpPr>
          <a:xfrm>
            <a:off x="940438" y="1712920"/>
            <a:ext cx="10645753" cy="2343150"/>
            <a:chOff x="1021" y="1992"/>
            <a:chExt cx="17377" cy="4228"/>
          </a:xfrm>
        </p:grpSpPr>
        <p:pic>
          <p:nvPicPr>
            <p:cNvPr id="3" name="图片 2" descr="999ba5066198f2db59d550c4dbd2090b"/>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 y="1992"/>
              <a:ext cx="17377" cy="4228"/>
            </a:xfrm>
            <a:prstGeom prst="rect">
              <a:avLst/>
            </a:prstGeom>
          </p:spPr>
        </p:pic>
        <p:sp>
          <p:nvSpPr>
            <p:cNvPr id="11" name="文本框 10"/>
            <p:cNvSpPr txBox="1"/>
            <p:nvPr/>
          </p:nvSpPr>
          <p:spPr>
            <a:xfrm>
              <a:off x="1996" y="3420"/>
              <a:ext cx="4367"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Tên</a:t>
              </a:r>
              <a:r>
                <a:rPr kumimoji="0" lang="en-US" altLang="zh-CN" sz="3200" b="1" i="0" u="none" strike="noStrike" kern="1200" cap="none" spc="0" normalizeH="0" baseline="0" noProof="0" dirty="0">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động</a:t>
              </a:r>
              <a:r>
                <a:rPr kumimoji="0" lang="en-US" altLang="zh-CN" sz="3200" b="1" i="0" u="none" strike="noStrike" kern="1200" cap="none" spc="0" normalizeH="0" baseline="0" noProof="0" dirty="0">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vật</a:t>
              </a:r>
              <a:endParaRPr kumimoji="0" lang="zh-CN" altLang="en-US" sz="3200" b="1" i="0" u="none" strike="noStrike" kern="1200" cap="none" spc="0" normalizeH="0" baseline="0" noProof="0" dirty="0">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4" name="文本框 3"/>
            <p:cNvSpPr txBox="1"/>
            <p:nvPr/>
          </p:nvSpPr>
          <p:spPr>
            <a:xfrm>
              <a:off x="7966"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Nơi</a:t>
              </a:r>
              <a:r>
                <a:rPr kumimoji="0" lang="en-US" altLang="zh-CN" sz="3200" b="1" i="0" u="none" strike="noStrike" kern="1200" cap="none" spc="0" normalizeH="0" baseline="0" noProof="0" dirty="0">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1" i="0" u="none" strike="noStrike" kern="1200" cap="none" spc="0" normalizeH="0" baseline="0" noProof="0" dirty="0" err="1">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sống</a:t>
              </a:r>
              <a:endParaRPr kumimoji="0" lang="zh-CN" altLang="en-US" sz="3200" b="1" i="0" u="none" strike="noStrike" kern="1200" cap="none" spc="0" normalizeH="0" baseline="0" noProof="0" dirty="0">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6" name="文本框 5"/>
            <p:cNvSpPr txBox="1"/>
            <p:nvPr/>
          </p:nvSpPr>
          <p:spPr>
            <a:xfrm>
              <a:off x="13749" y="3420"/>
              <a:ext cx="3888" cy="1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Thứ</a:t>
              </a:r>
              <a:r>
                <a:rPr lang="en-US" altLang="zh-CN" sz="3200" b="1" dirty="0">
                  <a:solidFill>
                    <a:srgbClr val="DC5D3D"/>
                  </a:solidFill>
                  <a:latin typeface="Times New Roman" panose="02020603050405020304" pitchFamily="18" charset="0"/>
                  <a:ea typeface="Arial-Rounded" panose="020B0500000000000000" pitchFamily="34" charset="0"/>
                  <a:cs typeface="Times New Roman" panose="02020603050405020304" pitchFamily="18" charset="0"/>
                  <a:sym typeface="+mn-lt"/>
                </a:rPr>
                <a:t>c </a:t>
              </a:r>
              <a:r>
                <a:rPr lang="en-US" altLang="zh-CN" sz="3200" b="1" dirty="0" err="1">
                  <a:solidFill>
                    <a:srgbClr val="DC5D3D"/>
                  </a:solidFill>
                  <a:latin typeface="Times New Roman" panose="02020603050405020304" pitchFamily="18" charset="0"/>
                  <a:ea typeface="Arial-Rounded" panose="020B0500000000000000" pitchFamily="34" charset="0"/>
                  <a:cs typeface="Times New Roman" panose="02020603050405020304" pitchFamily="18" charset="0"/>
                  <a:sym typeface="+mn-lt"/>
                </a:rPr>
                <a:t>ăn</a:t>
              </a:r>
              <a:endParaRPr kumimoji="0" lang="zh-CN" altLang="en-US" sz="3200" b="1" i="0" u="none" strike="noStrike" kern="1200" cap="none" spc="0" normalizeH="0" baseline="0" noProof="0" dirty="0">
                <a:ln>
                  <a:noFill/>
                </a:ln>
                <a:solidFill>
                  <a:srgbClr val="DC5D3D"/>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pic>
        <p:nvPicPr>
          <p:cNvPr id="8" name="图片 7" descr="8691fc963511599ce3dc24771297d54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1806" y="4109928"/>
            <a:ext cx="5260340" cy="1833924"/>
          </a:xfrm>
          <a:prstGeom prst="rect">
            <a:avLst/>
          </a:prstGeom>
        </p:spPr>
      </p:pic>
      <p:sp>
        <p:nvSpPr>
          <p:cNvPr id="10" name="TextBox 9">
            <a:extLst>
              <a:ext uri="{FF2B5EF4-FFF2-40B4-BE49-F238E27FC236}">
                <a16:creationId xmlns:a16="http://schemas.microsoft.com/office/drawing/2014/main" id="{090E3A02-816B-4D52-8423-F6E37BDE9E00}"/>
              </a:ext>
            </a:extLst>
          </p:cNvPr>
          <p:cNvSpPr txBox="1"/>
          <p:nvPr/>
        </p:nvSpPr>
        <p:spPr>
          <a:xfrm>
            <a:off x="1165860" y="431855"/>
            <a:ext cx="9669780" cy="523220"/>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2. Giới thiệu với các bạn một số thông tin về loài động vật đó</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p:tgtEl>
                                          <p:spTgt spid="8"/>
                                        </p:tgtEl>
                                        <p:attrNameLst>
                                          <p:attrName>ppt_y</p:attrName>
                                        </p:attrNameLst>
                                      </p:cBhvr>
                                      <p:tavLst>
                                        <p:tav tm="0">
                                          <p:val>
                                            <p:strVal val="#ppt_y+#ppt_h*1.125000"/>
                                          </p:val>
                                        </p:tav>
                                        <p:tav tm="100000">
                                          <p:val>
                                            <p:strVal val="#ppt_y"/>
                                          </p:val>
                                        </p:tav>
                                      </p:tavLst>
                                    </p:anim>
                                    <p:animEffect transition="in" filter="wipe(up)">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92000" cy="6920919"/>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7886"/>
            <a:ext cx="12158443" cy="2329729"/>
          </a:xfrm>
          <a:prstGeom prst="rect">
            <a:avLst/>
          </a:prstGeom>
        </p:spPr>
      </p:pic>
      <p:grpSp>
        <p:nvGrpSpPr>
          <p:cNvPr id="38" name="Group 3">
            <a:extLst>
              <a:ext uri="{FF2B5EF4-FFF2-40B4-BE49-F238E27FC236}">
                <a16:creationId xmlns:a16="http://schemas.microsoft.com/office/drawing/2014/main" id="{339D47E0-5E66-45C2-95F9-7D25FFFD5AF5}"/>
              </a:ext>
            </a:extLst>
          </p:cNvPr>
          <p:cNvGrpSpPr>
            <a:grpSpLocks/>
          </p:cNvGrpSpPr>
          <p:nvPr/>
        </p:nvGrpSpPr>
        <p:grpSpPr bwMode="auto">
          <a:xfrm>
            <a:off x="4510579" y="2363716"/>
            <a:ext cx="7145477" cy="1365672"/>
            <a:chOff x="-65" y="54"/>
            <a:chExt cx="4483" cy="453"/>
          </a:xfrm>
        </p:grpSpPr>
        <p:sp>
          <p:nvSpPr>
            <p:cNvPr id="39" name="Rectangle 5">
              <a:extLst>
                <a:ext uri="{FF2B5EF4-FFF2-40B4-BE49-F238E27FC236}">
                  <a16:creationId xmlns:a16="http://schemas.microsoft.com/office/drawing/2014/main" id="{91B6904A-12D3-4BCE-9A24-F6A1C07ADD13}"/>
                </a:ext>
              </a:extLst>
            </p:cNvPr>
            <p:cNvSpPr>
              <a:spLocks noChangeArrowheads="1"/>
            </p:cNvSpPr>
            <p:nvPr/>
          </p:nvSpPr>
          <p:spPr bwMode="auto">
            <a:xfrm>
              <a:off x="0" y="54"/>
              <a:ext cx="4354" cy="45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spcBef>
                  <a:spcPct val="0"/>
                </a:spcBef>
                <a:buClrTx/>
                <a:buNone/>
              </a:pPr>
              <a:endParaRPr lang="zh-CN" altLang="en-US" sz="2400" kern="0" dirty="0">
                <a:solidFill>
                  <a:srgbClr val="000000"/>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42" name="Rectangle 8">
              <a:extLst>
                <a:ext uri="{FF2B5EF4-FFF2-40B4-BE49-F238E27FC236}">
                  <a16:creationId xmlns:a16="http://schemas.microsoft.com/office/drawing/2014/main" id="{6476F576-7D39-4513-8CC3-1042929B2771}"/>
                </a:ext>
              </a:extLst>
            </p:cNvPr>
            <p:cNvSpPr>
              <a:spLocks noChangeArrowheads="1"/>
            </p:cNvSpPr>
            <p:nvPr/>
          </p:nvSpPr>
          <p:spPr bwMode="auto">
            <a:xfrm>
              <a:off x="-65" y="66"/>
              <a:ext cx="448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buClr>
                  <a:srgbClr val="FFAB40"/>
                </a:buClr>
              </a:pP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mở</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rộng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sách</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báo</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viết</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động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hoang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dã</a:t>
              </a:r>
              <a:endPar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2" name="Rounded Rectangle 1"/>
          <p:cNvSpPr/>
          <p:nvPr/>
        </p:nvSpPr>
        <p:spPr>
          <a:xfrm>
            <a:off x="1720096" y="1289913"/>
            <a:ext cx="8671459" cy="782647"/>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rtlCol="0" anchor="ctr"/>
          <a:lstStyle/>
          <a:p>
            <a:pPr algn="ctr" defTabSz="1219170">
              <a:buClr>
                <a:srgbClr val="000000"/>
              </a:buClr>
            </a:pP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图片 4">
            <a:extLst>
              <a:ext uri="{FF2B5EF4-FFF2-40B4-BE49-F238E27FC236}">
                <a16:creationId xmlns:a16="http://schemas.microsoft.com/office/drawing/2014/main" id="{7CEDC993-E02B-4C0B-BA79-552AA083E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623" y="2118749"/>
            <a:ext cx="2841119" cy="4207043"/>
          </a:xfrm>
          <a:prstGeom prst="rect">
            <a:avLst/>
          </a:prstGeom>
        </p:spPr>
      </p:pic>
      <p:sp>
        <p:nvSpPr>
          <p:cNvPr id="29" name="Rectangle 5">
            <a:extLst>
              <a:ext uri="{FF2B5EF4-FFF2-40B4-BE49-F238E27FC236}">
                <a16:creationId xmlns:a16="http://schemas.microsoft.com/office/drawing/2014/main" id="{91B6904A-12D3-4BCE-9A24-F6A1C07ADD13}"/>
              </a:ext>
            </a:extLst>
          </p:cNvPr>
          <p:cNvSpPr>
            <a:spLocks noChangeArrowheads="1"/>
          </p:cNvSpPr>
          <p:nvPr/>
        </p:nvSpPr>
        <p:spPr bwMode="auto">
          <a:xfrm>
            <a:off x="4613382" y="5365444"/>
            <a:ext cx="6939863" cy="1365672"/>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spcBef>
                <a:spcPct val="0"/>
              </a:spcBef>
              <a:buClrTx/>
              <a:buNone/>
            </a:pPr>
            <a:endParaRPr lang="zh-CN" altLang="en-US" sz="1333" kern="0" dirty="0">
              <a:solidFill>
                <a:srgbClr val="213054"/>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31" name="Rectangle 5">
            <a:extLst>
              <a:ext uri="{FF2B5EF4-FFF2-40B4-BE49-F238E27FC236}">
                <a16:creationId xmlns:a16="http://schemas.microsoft.com/office/drawing/2014/main" id="{91B6904A-12D3-4BCE-9A24-F6A1C07ADD13}"/>
              </a:ext>
            </a:extLst>
          </p:cNvPr>
          <p:cNvSpPr>
            <a:spLocks noChangeArrowheads="1"/>
          </p:cNvSpPr>
          <p:nvPr/>
        </p:nvSpPr>
        <p:spPr bwMode="auto">
          <a:xfrm>
            <a:off x="4613381" y="3857277"/>
            <a:ext cx="6939863" cy="1365672"/>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spcBef>
                <a:spcPct val="0"/>
              </a:spcBef>
              <a:buClrTx/>
              <a:buNone/>
            </a:pPr>
            <a:endParaRPr lang="zh-CN" altLang="en-US" sz="1800" kern="0" dirty="0">
              <a:solidFill>
                <a:srgbClr val="213054"/>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4" name="Rectangle 3"/>
          <p:cNvSpPr/>
          <p:nvPr/>
        </p:nvSpPr>
        <p:spPr>
          <a:xfrm>
            <a:off x="5114566" y="4443368"/>
            <a:ext cx="184731" cy="379656"/>
          </a:xfrm>
          <a:prstGeom prst="rect">
            <a:avLst/>
          </a:prstGeom>
        </p:spPr>
        <p:txBody>
          <a:bodyPr wrap="none">
            <a:spAutoFit/>
          </a:bodyPr>
          <a:lstStyle/>
          <a:p>
            <a:pPr defTabSz="1219170">
              <a:buClr>
                <a:srgbClr val="000000"/>
              </a:buClr>
            </a:pPr>
            <a:endParaRPr lang="en-US"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4848447" y="5919734"/>
            <a:ext cx="6096000" cy="307777"/>
          </a:xfrm>
          <a:prstGeom prst="rect">
            <a:avLst/>
          </a:prstGeom>
        </p:spPr>
        <p:txBody>
          <a:bodyPr>
            <a:spAutoFit/>
          </a:bodyPr>
          <a:lstStyle/>
          <a:p>
            <a:pPr defTabSz="1219170">
              <a:spcBef>
                <a:spcPct val="0"/>
              </a:spcBef>
            </a:pPr>
            <a:endParaRPr lang="zh-CN" altLang="en-US" sz="1400" kern="0" dirty="0">
              <a:solidFill>
                <a:srgbClr val="000000"/>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34" name="Rectangle 8">
            <a:extLst>
              <a:ext uri="{FF2B5EF4-FFF2-40B4-BE49-F238E27FC236}">
                <a16:creationId xmlns:a16="http://schemas.microsoft.com/office/drawing/2014/main" id="{6476F576-7D39-4513-8CC3-1042929B2771}"/>
              </a:ext>
            </a:extLst>
          </p:cNvPr>
          <p:cNvSpPr>
            <a:spLocks noChangeArrowheads="1"/>
          </p:cNvSpPr>
          <p:nvPr/>
        </p:nvSpPr>
        <p:spPr bwMode="auto">
          <a:xfrm>
            <a:off x="4528828" y="3905662"/>
            <a:ext cx="7145477" cy="123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buClr>
                <a:srgbClr val="FFAB40"/>
              </a:buClr>
            </a:pP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Trả</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lời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hỏi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liên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quan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đến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35" name="Rectangle 8">
            <a:extLst>
              <a:ext uri="{FF2B5EF4-FFF2-40B4-BE49-F238E27FC236}">
                <a16:creationId xmlns:a16="http://schemas.microsoft.com/office/drawing/2014/main" id="{6476F576-7D39-4513-8CC3-1042929B2771}"/>
              </a:ext>
            </a:extLst>
          </p:cNvPr>
          <p:cNvSpPr>
            <a:spLocks noChangeArrowheads="1"/>
          </p:cNvSpPr>
          <p:nvPr/>
        </p:nvSpPr>
        <p:spPr bwMode="auto">
          <a:xfrm>
            <a:off x="4613383" y="5641204"/>
            <a:ext cx="7145477" cy="123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buClr>
                <a:srgbClr val="FFAB40"/>
              </a:buClr>
            </a:pPr>
            <a:r>
              <a:rPr lang="en-US" sz="2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Biết</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chia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sẻ</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trải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nghiệm</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suy</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cảm</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xúc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a:p>
            <a:pPr defTabSz="1219170">
              <a:buClr>
                <a:srgbClr val="FFAB40"/>
              </a:buClr>
              <a:buNone/>
            </a:pP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liên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quan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đến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zh-CN" alt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defTabSz="1219170">
              <a:buClr>
                <a:srgbClr val="FFAB40"/>
              </a:buClr>
            </a:pPr>
            <a:endParaRPr lang="en-US" sz="2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6359351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53"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D9D-7646-43E5-9F6D-274781DE109A}"/>
              </a:ext>
            </a:extLst>
          </p:cNvPr>
          <p:cNvSpPr>
            <a:spLocks noGrp="1"/>
          </p:cNvSpPr>
          <p:nvPr>
            <p:ph type="title"/>
          </p:nvPr>
        </p:nvSpPr>
        <p:spPr/>
        <p:txBody>
          <a:bodyPr/>
          <a:lstStyle/>
          <a:p>
            <a:endParaRPr lang="vi-VN">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5233B0-03B1-42DF-B19A-4E196DD42D19}"/>
              </a:ext>
            </a:extLst>
          </p:cNvPr>
          <p:cNvSpPr>
            <a:spLocks noGrp="1"/>
          </p:cNvSpPr>
          <p:nvPr>
            <p:ph idx="1"/>
          </p:nvPr>
        </p:nvSpPr>
        <p:spPr/>
        <p:txBody>
          <a:bodyPr/>
          <a:lstStyle/>
          <a:p>
            <a:endParaRPr lang="vi-VN">
              <a:latin typeface="Times New Roman" panose="02020603050405020304" pitchFamily="18" charset="0"/>
              <a:cs typeface="Times New Roman" panose="02020603050405020304" pitchFamily="18" charset="0"/>
            </a:endParaRPr>
          </a:p>
        </p:txBody>
      </p:sp>
      <p:sp>
        <p:nvSpPr>
          <p:cNvPr id="4" name="AutoShape 4" descr="Ban chỉ đạo Nhà tài trợ Đăng nhập Đăng ký Hỗ trợ trực tuyến: Tổng đài hỗ  trợ: 1900633330 (8h - 17h) Vào thi Luyện tập Bảng vàng Hướng dẫn Sự kiện  Bài Giảng Giải bài tập Đấu trí Tra điểm Trang chủ » Video Xem thêm » Bài  Giảng Phép cộng phạm vi 2 ...">
            <a:extLst>
              <a:ext uri="{FF2B5EF4-FFF2-40B4-BE49-F238E27FC236}">
                <a16:creationId xmlns:a16="http://schemas.microsoft.com/office/drawing/2014/main" id="{63C351E4-C081-402D-AEC9-042D175C183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D30F483-94AD-41E2-9CD6-F9B6DBFD9268}"/>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811E9D6-40A6-4370-AE2A-62F0ED9AC31C}"/>
              </a:ext>
            </a:extLst>
          </p:cNvPr>
          <p:cNvSpPr/>
          <p:nvPr/>
        </p:nvSpPr>
        <p:spPr>
          <a:xfrm>
            <a:off x="3889829" y="1509486"/>
            <a:ext cx="4252685" cy="2525485"/>
          </a:xfrm>
          <a:prstGeom prst="rect">
            <a:avLst/>
          </a:prstGeom>
          <a:solidFill>
            <a:srgbClr val="FAD9C2"/>
          </a:solidFill>
          <a:ln>
            <a:solidFill>
              <a:srgbClr val="FAD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E84C175-1035-40FE-AF9A-B837B5999DAC}"/>
              </a:ext>
            </a:extLst>
          </p:cNvPr>
          <p:cNvSpPr txBox="1"/>
          <p:nvPr/>
        </p:nvSpPr>
        <p:spPr>
          <a:xfrm>
            <a:off x="3889829" y="607239"/>
            <a:ext cx="43910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925C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Vận</a:t>
            </a:r>
            <a:r>
              <a:rPr kumimoji="0" lang="en-US" sz="4800" b="1" i="0" u="none" strike="noStrike" kern="1200" cap="none" spc="0" normalizeH="0" noProof="0">
                <a:ln>
                  <a:noFill/>
                </a:ln>
                <a:solidFill>
                  <a:srgbClr val="C925C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dụng</a:t>
            </a:r>
            <a:endParaRPr kumimoji="0" lang="en-US" sz="4800" b="1" i="0" u="none" strike="noStrike" kern="1200" cap="none" spc="0" normalizeH="0" baseline="0" noProof="0" dirty="0">
              <a:ln>
                <a:noFill/>
              </a:ln>
              <a:solidFill>
                <a:srgbClr val="C925C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E84C175-1035-40FE-AF9A-B837B5999DAC}"/>
              </a:ext>
            </a:extLst>
          </p:cNvPr>
          <p:cNvSpPr txBox="1"/>
          <p:nvPr/>
        </p:nvSpPr>
        <p:spPr>
          <a:xfrm>
            <a:off x="3889829" y="1522831"/>
            <a:ext cx="43910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925C1"/>
                </a:solidFill>
                <a:uLnTx/>
                <a:uFillTx/>
                <a:latin typeface="Times New Roman" panose="02020603050405020304" pitchFamily="18" charset="0"/>
                <a:cs typeface="Times New Roman" pitchFamily="18" charset="0"/>
              </a:rPr>
              <a:t>Hôm</a:t>
            </a:r>
            <a:r>
              <a:rPr kumimoji="0" lang="en-US" sz="2800" b="1" i="0" u="none" strike="noStrike" kern="1200" cap="none" spc="0" normalizeH="0" noProof="0">
                <a:ln>
                  <a:noFill/>
                </a:ln>
                <a:solidFill>
                  <a:srgbClr val="C925C1"/>
                </a:solidFill>
                <a:uLnTx/>
                <a:uFillTx/>
                <a:latin typeface="Times New Roman" pitchFamily="18" charset="0"/>
                <a:cs typeface="Times New Roman" pitchFamily="18" charset="0"/>
              </a:rPr>
              <a:t> nay, con học bài gì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E84C175-1035-40FE-AF9A-B837B5999DAC}"/>
              </a:ext>
            </a:extLst>
          </p:cNvPr>
          <p:cNvSpPr txBox="1"/>
          <p:nvPr/>
        </p:nvSpPr>
        <p:spPr>
          <a:xfrm>
            <a:off x="3900487" y="2173988"/>
            <a:ext cx="4391025"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925C1"/>
                </a:solidFill>
                <a:uLnTx/>
                <a:uFillTx/>
                <a:latin typeface="Times New Roman" panose="02020603050405020304" pitchFamily="18" charset="0"/>
                <a:cs typeface="Times New Roman" pitchFamily="18" charset="0"/>
              </a:rPr>
              <a:t>Sau bài</a:t>
            </a:r>
            <a:r>
              <a:rPr kumimoji="0" lang="en-US" sz="2800" b="1" i="0" u="none" strike="noStrike" kern="1200" cap="none" spc="0" normalizeH="0" noProof="0">
                <a:ln>
                  <a:noFill/>
                </a:ln>
                <a:solidFill>
                  <a:srgbClr val="C925C1"/>
                </a:solidFill>
                <a:uLnTx/>
                <a:uFillTx/>
                <a:latin typeface="Times New Roman" pitchFamily="18" charset="0"/>
                <a:cs typeface="Times New Roman" pitchFamily="18" charset="0"/>
              </a:rPr>
              <a:t> học, con cảm nhận thế nào ?</a:t>
            </a:r>
            <a:endParaRPr kumimoji="0" lang="en-US" sz="2800" b="1" i="0" u="none" strike="noStrike" kern="1200" cap="none" spc="0" normalizeH="0" baseline="0" noProof="0" dirty="0">
              <a:ln>
                <a:noFill/>
              </a:ln>
              <a:solidFill>
                <a:srgbClr val="C925C1"/>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03483952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4178604" y="2563283"/>
            <a:ext cx="6590805" cy="2308324"/>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Kể cho người thân nghe về một loài động vật mà em biết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Bài sau: Kể về một loài vật nuôi trong nhà</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285750" indent="-285750">
              <a:buFontTx/>
              <a:buChar char="-"/>
            </a:pP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214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3" name="Picture 2"/>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457199"/>
            <a:ext cx="2133600" cy="1143001"/>
          </a:xfrm>
          <a:prstGeom prst="ellipse">
            <a:avLst/>
          </a:prstGeom>
          <a:ln>
            <a:noFill/>
          </a:ln>
          <a:effectLst>
            <a:softEdge rad="112500"/>
          </a:effectLst>
        </p:spPr>
      </p:pic>
      <p:pic>
        <p:nvPicPr>
          <p:cNvPr id="7" name="Picture 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51" b="97911" l="5556" r="91333">
                        <a14:foregroundMark x1="18000" y1="11175" x2="16222" y2="20627"/>
                        <a14:foregroundMark x1="13222" y1="14204" x2="12778" y2="19530"/>
                        <a14:foregroundMark x1="28778" y1="91123" x2="46778" y2="93368"/>
                        <a14:foregroundMark x1="70889" y1="93368" x2="89333" y2="90339"/>
                      </a14:backgroundRemoval>
                    </a14:imgEffect>
                  </a14:imgLayer>
                </a14:imgProps>
              </a:ext>
              <a:ext uri="{28A0092B-C50C-407E-A947-70E740481C1C}">
                <a14:useLocalDpi xmlns:a14="http://schemas.microsoft.com/office/drawing/2010/main" val="0"/>
              </a:ext>
            </a:extLst>
          </a:blip>
          <a:srcRect l="6370" t="3219" r="8518" b="3030"/>
          <a:stretch/>
        </p:blipFill>
        <p:spPr>
          <a:xfrm>
            <a:off x="2098011" y="1898939"/>
            <a:ext cx="1409701" cy="1524000"/>
          </a:xfrm>
          <a:prstGeom prst="rect">
            <a:avLst/>
          </a:prstGeom>
        </p:spPr>
      </p:pic>
      <p:pic>
        <p:nvPicPr>
          <p:cNvPr id="9" name="Picture 8"/>
          <p:cNvPicPr>
            <a:picLocks noChangeAspect="1"/>
          </p:cNvPicPr>
          <p:nvPr/>
        </p:nvPicPr>
        <p:blipFill rotWithShape="1">
          <a:blip r:embed="rId12" cstate="hqprint">
            <a:extLst>
              <a:ext uri="{BEBA8EAE-BF5A-486C-A8C5-ECC9F3942E4B}">
                <a14:imgProps xmlns:a14="http://schemas.microsoft.com/office/drawing/2010/main">
                  <a14:imgLayer r:embed="rId13">
                    <a14:imgEffect>
                      <a14:backgroundRemoval t="2769" b="93196" l="0" r="99462">
                        <a14:foregroundMark x1="44308" y1="33149" x2="46846" y2="44462"/>
                        <a14:foregroundMark x1="57231" y1="31725" x2="54154" y2="50079"/>
                        <a14:foregroundMark x1="49769" y1="25870" x2="54923" y2="24842"/>
                        <a14:foregroundMark x1="46077" y1="77136" x2="44692" y2="85839"/>
                        <a14:foregroundMark x1="37846" y1="87104" x2="44538" y2="84810"/>
                        <a14:foregroundMark x1="58846" y1="78560" x2="59000" y2="90111"/>
                        <a14:foregroundMark x1="33538" y1="17563" x2="17231" y2="39557"/>
                        <a14:foregroundMark x1="45692" y1="17168" x2="45846" y2="19778"/>
                        <a14:foregroundMark x1="58231" y1="32516" x2="59231" y2="41614"/>
                        <a14:foregroundMark x1="41923" y1="33703" x2="41538" y2="40981"/>
                        <a14:foregroundMark x1="25231" y1="33703" x2="18154" y2="50079"/>
                        <a14:foregroundMark x1="8923" y1="31725" x2="14846" y2="55142"/>
                        <a14:foregroundMark x1="18538" y1="31092" x2="15846" y2="36946"/>
                        <a14:foregroundMark x1="7154" y1="33149" x2="2846" y2="41851"/>
                        <a14:foregroundMark x1="6231" y1="32358" x2="1077" y2="40981"/>
                        <a14:foregroundMark x1="10308" y1="50475" x2="12846" y2="51741"/>
                        <a14:foregroundMark x1="5000" y1="51108" x2="3231" y2="58782"/>
                        <a14:foregroundMark x1="7385" y1="81250" x2="5231" y2="90902"/>
                        <a14:foregroundMark x1="3846" y1="81646" x2="1846" y2="89320"/>
                        <a14:foregroundMark x1="9538" y1="83070" x2="7769" y2="91535"/>
                        <a14:foregroundMark x1="9923" y1="83465" x2="10308" y2="87263"/>
                        <a14:foregroundMark x1="20538" y1="79984" x2="21923" y2="89082"/>
                        <a14:foregroundMark x1="24462" y1="83623" x2="29538" y2="87263"/>
                        <a14:foregroundMark x1="25615" y1="83070" x2="31308" y2="86867"/>
                        <a14:foregroundMark x1="26462" y1="87500" x2="28615" y2="88687"/>
                        <a14:foregroundMark x1="54692" y1="39399" x2="47462" y2="47468"/>
                        <a14:foregroundMark x1="41154" y1="51503" x2="40154" y2="60601"/>
                        <a14:foregroundMark x1="59000" y1="33703" x2="62000" y2="40981"/>
                      </a14:backgroundRemoval>
                    </a14:imgEffect>
                  </a14:imgLayer>
                </a14:imgProps>
              </a:ext>
              <a:ext uri="{28A0092B-C50C-407E-A947-70E740481C1C}">
                <a14:useLocalDpi xmlns:a14="http://schemas.microsoft.com/office/drawing/2010/main" val="0"/>
              </a:ext>
            </a:extLst>
          </a:blip>
          <a:srcRect t="3334" r="33795" b="6665"/>
          <a:stretch/>
        </p:blipFill>
        <p:spPr>
          <a:xfrm>
            <a:off x="9282067" y="4119234"/>
            <a:ext cx="2286001" cy="1283277"/>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1" name="Picture 10"/>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8460" b="92677" l="0" r="100000">
                        <a14:foregroundMark x1="21616" y1="16597" x2="27677" y2="71849"/>
                        <a14:foregroundMark x1="21010" y1="51681" x2="21010" y2="58613"/>
                        <a14:backgroundMark x1="2828" y1="31933" x2="12121" y2="83193"/>
                        <a14:backgroundMark x1="49899" y1="31303" x2="49899" y2="83193"/>
                        <a14:backgroundMark x1="58586" y1="41176" x2="66667" y2="46008"/>
                        <a14:backgroundMark x1="80202" y1="47479" x2="88283" y2="41807"/>
                        <a14:backgroundMark x1="41212" y1="39076" x2="36364" y2="46008"/>
                      </a14:backgroundRemoval>
                    </a14:imgEffect>
                  </a14:imgLayer>
                </a14:imgProps>
              </a:ext>
              <a:ext uri="{28A0092B-C50C-407E-A947-70E740481C1C}">
                <a14:useLocalDpi xmlns:a14="http://schemas.microsoft.com/office/drawing/2010/main" val="0"/>
              </a:ext>
            </a:extLst>
          </a:blip>
          <a:srcRect b="15278"/>
          <a:stretch/>
        </p:blipFill>
        <p:spPr>
          <a:xfrm>
            <a:off x="1676400" y="3692236"/>
            <a:ext cx="2058354" cy="1676400"/>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3511" y="2209800"/>
            <a:ext cx="1039920" cy="722981"/>
          </a:xfrm>
          <a:prstGeom prst="rect">
            <a:avLst/>
          </a:prstGeom>
        </p:spPr>
      </p:pic>
      <p:pic>
        <p:nvPicPr>
          <p:cNvPr id="14" name="Picture 1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41951" y="2209800"/>
            <a:ext cx="967849" cy="614794"/>
          </a:xfrm>
          <a:prstGeom prst="rect">
            <a:avLst/>
          </a:prstGeom>
        </p:spPr>
      </p:pic>
      <p:pic>
        <p:nvPicPr>
          <p:cNvPr id="15" name="Picture 14"/>
          <p:cNvPicPr>
            <a:picLocks noChangeAspect="1"/>
          </p:cNvPicPr>
          <p:nvPr/>
        </p:nvPicPr>
        <p:blipFill>
          <a:blip r:embed="rId18">
            <a:extLst>
              <a:ext uri="{BEBA8EAE-BF5A-486C-A8C5-ECC9F3942E4B}">
                <a14:imgProps xmlns:a14="http://schemas.microsoft.com/office/drawing/2010/main">
                  <a14:imgLayer r:embed="rId1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79960" y="398959"/>
            <a:ext cx="2153327" cy="1572075"/>
          </a:xfrm>
          <a:prstGeom prst="rect">
            <a:avLst/>
          </a:prstGeom>
        </p:spPr>
      </p:pic>
      <p:pic>
        <p:nvPicPr>
          <p:cNvPr id="16" name="Picture 15"/>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17" name="Picture 16"/>
          <p:cNvPicPr>
            <a:picLocks noChangeAspect="1"/>
          </p:cNvPicPr>
          <p:nvPr/>
        </p:nvPicPr>
        <p:blipFill>
          <a:blip r:embed="rId20" cstate="hq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9" name="Picture 18"/>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4000" b="89935" l="10000" r="90000">
                        <a14:foregroundMark x1="42907" y1="33161" x2="47442" y2="33161"/>
                        <a14:foregroundMark x1="45465" y1="31484" x2="45465" y2="31484"/>
                      </a14:backgroundRemoval>
                    </a14:imgEffect>
                  </a14:imgLayer>
                </a14:imgProps>
              </a:ext>
              <a:ext uri="{28A0092B-C50C-407E-A947-70E740481C1C}">
                <a14:useLocalDpi xmlns:a14="http://schemas.microsoft.com/office/drawing/2010/main" val="0"/>
              </a:ext>
            </a:extLst>
          </a:blip>
          <a:srcRect l="31111" r="31111"/>
          <a:stretch/>
        </p:blipFill>
        <p:spPr>
          <a:xfrm>
            <a:off x="5974875" y="3692236"/>
            <a:ext cx="1295400" cy="1905000"/>
          </a:xfrm>
          <a:prstGeom prst="rect">
            <a:avLst/>
          </a:prstGeom>
        </p:spPr>
      </p:pic>
      <p:pic>
        <p:nvPicPr>
          <p:cNvPr id="20" name="Picture 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1" name="Picture 20"/>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3362114" y="4971333"/>
            <a:ext cx="1426110" cy="1371600"/>
          </a:xfrm>
          <a:prstGeom prst="rect">
            <a:avLst/>
          </a:prstGeom>
        </p:spPr>
      </p:pic>
      <p:pic>
        <p:nvPicPr>
          <p:cNvPr id="22" name="Picture 21"/>
          <p:cNvPicPr>
            <a:picLocks noChangeAspect="1"/>
          </p:cNvPicPr>
          <p:nvPr/>
        </p:nvPicPr>
        <p:blipFill rotWithShape="1">
          <a:blip r:embed="rId29">
            <a:extLst>
              <a:ext uri="{BEBA8EAE-BF5A-486C-A8C5-ECC9F3942E4B}">
                <a14:imgProps xmlns:a14="http://schemas.microsoft.com/office/drawing/2010/main">
                  <a14:imgLayer r:embed="rId28">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sp>
        <p:nvSpPr>
          <p:cNvPr id="23" name="Rectangle 22"/>
          <p:cNvSpPr/>
          <p:nvPr/>
        </p:nvSpPr>
        <p:spPr>
          <a:xfrm>
            <a:off x="20782" y="588140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Times New Roman" panose="02020603050405020304" pitchFamily="18" charset="0"/>
                <a:ea typeface="Arial-Rounded" panose="020B0500000000000000" pitchFamily="34" charset="0"/>
                <a:cs typeface="Times New Roman" panose="02020603050405020304" pitchFamily="18" charset="0"/>
              </a:rPr>
              <a:t>H</a:t>
            </a:r>
            <a:r>
              <a:rPr kumimoji="0" lang="en-US" sz="54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ẹn</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gặp lại các bạn ở bài sau nhé</a:t>
            </a:r>
          </a:p>
        </p:txBody>
      </p:sp>
    </p:spTree>
    <p:extLst>
      <p:ext uri="{BB962C8B-B14F-4D97-AF65-F5344CB8AC3E}">
        <p14:creationId xmlns:p14="http://schemas.microsoft.com/office/powerpoint/2010/main" val="68156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6"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77550" y="-204186"/>
            <a:ext cx="12679661" cy="640322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605032" y="-30652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9123529" y="11057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2093703" y="2462009"/>
            <a:ext cx="712876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54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mở</a:t>
            </a:r>
            <a:r>
              <a:rPr lang="en-US" sz="54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rộng</a:t>
            </a:r>
            <a:r>
              <a:rPr lang="en-US" sz="54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tiết</a:t>
            </a:r>
            <a:r>
              <a:rPr lang="en-US" sz="54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6)</a:t>
            </a:r>
            <a:endParaRPr kumimoji="0" lang="en-US" sz="54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945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FD0DED2-E7BF-4F5A-B236-9DCCCDF68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7" y="-4488"/>
            <a:ext cx="12192000" cy="6920919"/>
          </a:xfrm>
          <a:prstGeom prst="rect">
            <a:avLst/>
          </a:prstGeom>
        </p:spPr>
      </p:pic>
      <p:pic>
        <p:nvPicPr>
          <p:cNvPr id="19" name="图片 18">
            <a:extLst>
              <a:ext uri="{FF2B5EF4-FFF2-40B4-BE49-F238E27FC236}">
                <a16:creationId xmlns:a16="http://schemas.microsoft.com/office/drawing/2014/main" id="{16F2AD78-7202-4666-BCBE-94F6153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7886"/>
            <a:ext cx="12158443" cy="2329729"/>
          </a:xfrm>
          <a:prstGeom prst="rect">
            <a:avLst/>
          </a:prstGeom>
        </p:spPr>
      </p:pic>
      <p:grpSp>
        <p:nvGrpSpPr>
          <p:cNvPr id="38" name="Group 3">
            <a:extLst>
              <a:ext uri="{FF2B5EF4-FFF2-40B4-BE49-F238E27FC236}">
                <a16:creationId xmlns:a16="http://schemas.microsoft.com/office/drawing/2014/main" id="{339D47E0-5E66-45C2-95F9-7D25FFFD5AF5}"/>
              </a:ext>
            </a:extLst>
          </p:cNvPr>
          <p:cNvGrpSpPr>
            <a:grpSpLocks/>
          </p:cNvGrpSpPr>
          <p:nvPr/>
        </p:nvGrpSpPr>
        <p:grpSpPr bwMode="auto">
          <a:xfrm>
            <a:off x="4243879" y="1924338"/>
            <a:ext cx="7145477" cy="1365672"/>
            <a:chOff x="-65" y="54"/>
            <a:chExt cx="4483" cy="453"/>
          </a:xfrm>
        </p:grpSpPr>
        <p:sp>
          <p:nvSpPr>
            <p:cNvPr id="39" name="Rectangle 5">
              <a:extLst>
                <a:ext uri="{FF2B5EF4-FFF2-40B4-BE49-F238E27FC236}">
                  <a16:creationId xmlns:a16="http://schemas.microsoft.com/office/drawing/2014/main" id="{91B6904A-12D3-4BCE-9A24-F6A1C07ADD13}"/>
                </a:ext>
              </a:extLst>
            </p:cNvPr>
            <p:cNvSpPr>
              <a:spLocks noChangeArrowheads="1"/>
            </p:cNvSpPr>
            <p:nvPr/>
          </p:nvSpPr>
          <p:spPr bwMode="auto">
            <a:xfrm>
              <a:off x="0" y="54"/>
              <a:ext cx="4354" cy="45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spcBef>
                  <a:spcPct val="0"/>
                </a:spcBef>
                <a:buClrTx/>
                <a:buNone/>
              </a:pPr>
              <a:endParaRPr lang="zh-CN" altLang="en-US" sz="2400" kern="0" dirty="0">
                <a:solidFill>
                  <a:srgbClr val="000000"/>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42" name="Rectangle 8">
              <a:extLst>
                <a:ext uri="{FF2B5EF4-FFF2-40B4-BE49-F238E27FC236}">
                  <a16:creationId xmlns:a16="http://schemas.microsoft.com/office/drawing/2014/main" id="{6476F576-7D39-4513-8CC3-1042929B2771}"/>
                </a:ext>
              </a:extLst>
            </p:cNvPr>
            <p:cNvSpPr>
              <a:spLocks noChangeArrowheads="1"/>
            </p:cNvSpPr>
            <p:nvPr/>
          </p:nvSpPr>
          <p:spPr bwMode="auto">
            <a:xfrm>
              <a:off x="-65" y="66"/>
              <a:ext cx="448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buClr>
                  <a:srgbClr val="FFAB40"/>
                </a:buClr>
              </a:pP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mở</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rộng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sách</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báo</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viết</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động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hoang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dã</a:t>
              </a:r>
              <a:endPar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2" name="Rounded Rectangle 1"/>
          <p:cNvSpPr/>
          <p:nvPr/>
        </p:nvSpPr>
        <p:spPr>
          <a:xfrm>
            <a:off x="1300996" y="916898"/>
            <a:ext cx="8671459" cy="782647"/>
          </a:xfrm>
          <a:prstGeom prst="roundRect">
            <a:avLst/>
          </a:prstGeom>
          <a:solidFill>
            <a:srgbClr val="FFFF00"/>
          </a:solidFill>
        </p:spPr>
        <p:style>
          <a:lnRef idx="3">
            <a:schemeClr val="lt1"/>
          </a:lnRef>
          <a:fillRef idx="1">
            <a:schemeClr val="accent2"/>
          </a:fillRef>
          <a:effectRef idx="1">
            <a:schemeClr val="accent2"/>
          </a:effectRef>
          <a:fontRef idx="minor">
            <a:schemeClr val="lt1"/>
          </a:fontRef>
        </p:style>
        <p:txBody>
          <a:bodyPr rtlCol="0" anchor="ctr"/>
          <a:lstStyle/>
          <a:p>
            <a:pPr algn="ctr" defTabSz="1219170">
              <a:buClr>
                <a:srgbClr val="000000"/>
              </a:buClr>
            </a:pP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Yêu</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lang="en-US" sz="64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5" name="图片 4">
            <a:extLst>
              <a:ext uri="{FF2B5EF4-FFF2-40B4-BE49-F238E27FC236}">
                <a16:creationId xmlns:a16="http://schemas.microsoft.com/office/drawing/2014/main" id="{7CEDC993-E02B-4C0B-BA79-552AA083E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623" y="2118749"/>
            <a:ext cx="2841119" cy="4207043"/>
          </a:xfrm>
          <a:prstGeom prst="rect">
            <a:avLst/>
          </a:prstGeom>
        </p:spPr>
      </p:pic>
      <p:sp>
        <p:nvSpPr>
          <p:cNvPr id="29" name="Rectangle 5">
            <a:extLst>
              <a:ext uri="{FF2B5EF4-FFF2-40B4-BE49-F238E27FC236}">
                <a16:creationId xmlns:a16="http://schemas.microsoft.com/office/drawing/2014/main" id="{91B6904A-12D3-4BCE-9A24-F6A1C07ADD13}"/>
              </a:ext>
            </a:extLst>
          </p:cNvPr>
          <p:cNvSpPr>
            <a:spLocks noChangeArrowheads="1"/>
          </p:cNvSpPr>
          <p:nvPr/>
        </p:nvSpPr>
        <p:spPr bwMode="auto">
          <a:xfrm>
            <a:off x="4346684" y="4996233"/>
            <a:ext cx="6939863" cy="1365672"/>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spcBef>
                <a:spcPct val="0"/>
              </a:spcBef>
              <a:buClrTx/>
              <a:buNone/>
            </a:pPr>
            <a:endParaRPr lang="zh-CN" altLang="en-US" sz="1333" kern="0" dirty="0">
              <a:solidFill>
                <a:srgbClr val="213054"/>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31" name="Rectangle 5">
            <a:extLst>
              <a:ext uri="{FF2B5EF4-FFF2-40B4-BE49-F238E27FC236}">
                <a16:creationId xmlns:a16="http://schemas.microsoft.com/office/drawing/2014/main" id="{91B6904A-12D3-4BCE-9A24-F6A1C07ADD13}"/>
              </a:ext>
            </a:extLst>
          </p:cNvPr>
          <p:cNvSpPr>
            <a:spLocks noChangeArrowheads="1"/>
          </p:cNvSpPr>
          <p:nvPr/>
        </p:nvSpPr>
        <p:spPr bwMode="auto">
          <a:xfrm>
            <a:off x="4346683" y="3363733"/>
            <a:ext cx="6939863" cy="1365672"/>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spcBef>
                <a:spcPct val="0"/>
              </a:spcBef>
              <a:buClrTx/>
              <a:buNone/>
            </a:pPr>
            <a:endParaRPr lang="zh-CN" altLang="en-US" sz="1800" kern="0" dirty="0">
              <a:solidFill>
                <a:srgbClr val="213054"/>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4" name="Rectangle 3"/>
          <p:cNvSpPr/>
          <p:nvPr/>
        </p:nvSpPr>
        <p:spPr>
          <a:xfrm>
            <a:off x="5114566" y="4443368"/>
            <a:ext cx="184731" cy="379656"/>
          </a:xfrm>
          <a:prstGeom prst="rect">
            <a:avLst/>
          </a:prstGeom>
        </p:spPr>
        <p:txBody>
          <a:bodyPr wrap="none">
            <a:spAutoFit/>
          </a:bodyPr>
          <a:lstStyle/>
          <a:p>
            <a:pPr defTabSz="1219170">
              <a:buClr>
                <a:srgbClr val="000000"/>
              </a:buClr>
            </a:pPr>
            <a:endParaRPr lang="en-US"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4848447" y="5919734"/>
            <a:ext cx="6096000" cy="307777"/>
          </a:xfrm>
          <a:prstGeom prst="rect">
            <a:avLst/>
          </a:prstGeom>
        </p:spPr>
        <p:txBody>
          <a:bodyPr>
            <a:spAutoFit/>
          </a:bodyPr>
          <a:lstStyle/>
          <a:p>
            <a:pPr defTabSz="1219170">
              <a:spcBef>
                <a:spcPct val="0"/>
              </a:spcBef>
            </a:pPr>
            <a:endParaRPr lang="zh-CN" altLang="en-US" sz="1400" kern="0" dirty="0">
              <a:solidFill>
                <a:srgbClr val="000000"/>
              </a:solidFill>
              <a:latin typeface="Times New Roman" panose="02020603050405020304" pitchFamily="18" charset="0"/>
              <a:ea typeface="隶书" panose="02010509060101010101" pitchFamily="49" charset="-122"/>
              <a:cs typeface="Times New Roman" panose="02020603050405020304" pitchFamily="18" charset="0"/>
              <a:sym typeface="Arial"/>
            </a:endParaRPr>
          </a:p>
        </p:txBody>
      </p:sp>
      <p:sp>
        <p:nvSpPr>
          <p:cNvPr id="34" name="Rectangle 8">
            <a:extLst>
              <a:ext uri="{FF2B5EF4-FFF2-40B4-BE49-F238E27FC236}">
                <a16:creationId xmlns:a16="http://schemas.microsoft.com/office/drawing/2014/main" id="{6476F576-7D39-4513-8CC3-1042929B2771}"/>
              </a:ext>
            </a:extLst>
          </p:cNvPr>
          <p:cNvSpPr>
            <a:spLocks noChangeArrowheads="1"/>
          </p:cNvSpPr>
          <p:nvPr/>
        </p:nvSpPr>
        <p:spPr bwMode="auto">
          <a:xfrm>
            <a:off x="4346683" y="3443738"/>
            <a:ext cx="7145477" cy="123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buClr>
                <a:srgbClr val="FFAB40"/>
              </a:buClr>
            </a:pP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Trả</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lời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hỏi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liên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quan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đến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35" name="Rectangle 8">
            <a:extLst>
              <a:ext uri="{FF2B5EF4-FFF2-40B4-BE49-F238E27FC236}">
                <a16:creationId xmlns:a16="http://schemas.microsoft.com/office/drawing/2014/main" id="{6476F576-7D39-4513-8CC3-1042929B2771}"/>
              </a:ext>
            </a:extLst>
          </p:cNvPr>
          <p:cNvSpPr>
            <a:spLocks noChangeArrowheads="1"/>
          </p:cNvSpPr>
          <p:nvPr/>
        </p:nvSpPr>
        <p:spPr bwMode="auto">
          <a:xfrm>
            <a:off x="4346683" y="5272803"/>
            <a:ext cx="7145477" cy="123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Font typeface="Wingdings" panose="05000000000000000000" pitchFamily="2" charset="2"/>
              <a:buChar char="n"/>
              <a:defRPr sz="2000">
                <a:solidFill>
                  <a:schemeClr val="tx1"/>
                </a:solidFill>
                <a:latin typeface="Arial" panose="020B0604020202020204" pitchFamily="34" charset="0"/>
                <a:ea typeface="华文细黑" panose="02010600040101010101" pitchFamily="2" charset="-122"/>
              </a:defRPr>
            </a:lvl1pPr>
            <a:lvl2pPr marL="742950" indent="-285750">
              <a:spcBef>
                <a:spcPct val="20000"/>
              </a:spcBef>
              <a:buClr>
                <a:schemeClr val="accent1"/>
              </a:buClr>
              <a:buFont typeface="Wingdings" panose="05000000000000000000" pitchFamily="2" charset="2"/>
              <a:buChar char="n"/>
              <a:defRPr>
                <a:solidFill>
                  <a:schemeClr val="tx1"/>
                </a:solidFill>
                <a:latin typeface="Arial" panose="020B0604020202020204" pitchFamily="34" charset="0"/>
                <a:ea typeface="华文细黑" panose="02010600040101010101" pitchFamily="2" charset="-122"/>
              </a:defRPr>
            </a:lvl2pPr>
            <a:lvl3pPr marL="1143000" indent="-228600">
              <a:spcBef>
                <a:spcPct val="20000"/>
              </a:spcBef>
              <a:buClr>
                <a:schemeClr val="accent2"/>
              </a:buClr>
              <a:buFont typeface="Wingdings" panose="05000000000000000000" pitchFamily="2" charset="2"/>
              <a:buChar char="n"/>
              <a:defRPr sz="1600">
                <a:solidFill>
                  <a:schemeClr val="tx1"/>
                </a:solidFill>
                <a:latin typeface="Arial" panose="020B0604020202020204" pitchFamily="34" charset="0"/>
                <a:ea typeface="华文细黑" panose="02010600040101010101" pitchFamily="2" charset="-122"/>
              </a:defRPr>
            </a:lvl3pPr>
            <a:lvl4pPr marL="1600200" indent="-228600">
              <a:spcBef>
                <a:spcPct val="20000"/>
              </a:spcBef>
              <a:buClr>
                <a:schemeClr val="hlink"/>
              </a:buClr>
              <a:buFont typeface="Wingdings" panose="05000000000000000000" pitchFamily="2" charset="2"/>
              <a:buChar char="n"/>
              <a:defRPr sz="1400">
                <a:solidFill>
                  <a:schemeClr val="tx1"/>
                </a:solidFill>
                <a:latin typeface="Arial" panose="020B0604020202020204" pitchFamily="34" charset="0"/>
                <a:ea typeface="华文细黑" panose="02010600040101010101" pitchFamily="2" charset="-122"/>
              </a:defRPr>
            </a:lvl4pPr>
            <a:lvl5pPr marL="2057400" indent="-228600">
              <a:spcBef>
                <a:spcPct val="20000"/>
              </a:spcBef>
              <a:buChar char="»"/>
              <a:defRPr>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华文细黑" panose="02010600040101010101" pitchFamily="2" charset="-122"/>
              </a:defRPr>
            </a:lvl9pPr>
          </a:lstStyle>
          <a:p>
            <a:pPr defTabSz="1219170">
              <a:buClr>
                <a:srgbClr val="FFAB40"/>
              </a:buClr>
            </a:pPr>
            <a:r>
              <a:rPr lang="en-US" sz="24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Biết</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chia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sẻ</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trải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nghiệm</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suy</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nghĩ</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cảm</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xúc</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liên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quan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đến</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zh-CN" altLang="en-US"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defTabSz="1219170">
              <a:buClr>
                <a:srgbClr val="FFAB40"/>
              </a:buClr>
            </a:pPr>
            <a:endParaRPr lang="en-US" sz="2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7009162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2000"/>
                                        <p:tgtEl>
                                          <p:spTgt spid="19"/>
                                        </p:tgtEl>
                                      </p:cBhvr>
                                    </p:animEffect>
                                  </p:childTnLst>
                                </p:cTn>
                              </p:par>
                            </p:childTnLst>
                          </p:cTn>
                        </p:par>
                        <p:par>
                          <p:cTn id="8" fill="hold">
                            <p:stCondLst>
                              <p:cond delay="2000"/>
                            </p:stCondLst>
                            <p:childTnLst>
                              <p:par>
                                <p:cTn id="9" presetID="1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53" presetClass="entr" presetSubtype="16"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500" fill="hold"/>
                                        <p:tgtEl>
                                          <p:spTgt spid="35"/>
                                        </p:tgtEl>
                                        <p:attrNameLst>
                                          <p:attrName>ppt_w</p:attrName>
                                        </p:attrNameLst>
                                      </p:cBhvr>
                                      <p:tavLst>
                                        <p:tav tm="0">
                                          <p:val>
                                            <p:fltVal val="0"/>
                                          </p:val>
                                        </p:tav>
                                        <p:tav tm="100000">
                                          <p:val>
                                            <p:strVal val="#ppt_w"/>
                                          </p:val>
                                        </p:tav>
                                      </p:tavLst>
                                    </p:anim>
                                    <p:anim calcmode="lin" valueType="num">
                                      <p:cBhvr>
                                        <p:cTn id="27" dur="500" fill="hold"/>
                                        <p:tgtEl>
                                          <p:spTgt spid="35"/>
                                        </p:tgtEl>
                                        <p:attrNameLst>
                                          <p:attrName>ppt_h</p:attrName>
                                        </p:attrNameLst>
                                      </p:cBhvr>
                                      <p:tavLst>
                                        <p:tav tm="0">
                                          <p:val>
                                            <p:fltVal val="0"/>
                                          </p:val>
                                        </p:tav>
                                        <p:tav tm="100000">
                                          <p:val>
                                            <p:strVal val="#ppt_h"/>
                                          </p:val>
                                        </p:tav>
                                      </p:tavLst>
                                    </p:anim>
                                    <p:animEffect transition="in" filter="fade">
                                      <p:cBhvr>
                                        <p:cTn id="28" dur="500"/>
                                        <p:tgtEl>
                                          <p:spTgt spid="3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par>
                                <p:cTn id="39" presetID="53" presetClass="entr" presetSubtype="16"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ppt_w</p:attrName>
                                        </p:attrNameLst>
                                      </p:cBhvr>
                                      <p:tavLst>
                                        <p:tav tm="0">
                                          <p:val>
                                            <p:fltVal val="0"/>
                                          </p:val>
                                        </p:tav>
                                        <p:tav tm="100000">
                                          <p:val>
                                            <p:strVal val="#ppt_w"/>
                                          </p:val>
                                        </p:tav>
                                      </p:tavLst>
                                    </p:anim>
                                    <p:anim calcmode="lin" valueType="num">
                                      <p:cBhvr>
                                        <p:cTn id="42" dur="500" fill="hold"/>
                                        <p:tgtEl>
                                          <p:spTgt spid="38"/>
                                        </p:tgtEl>
                                        <p:attrNameLst>
                                          <p:attrName>ppt_h</p:attrName>
                                        </p:attrNameLst>
                                      </p:cBhvr>
                                      <p:tavLst>
                                        <p:tav tm="0">
                                          <p:val>
                                            <p:fltVal val="0"/>
                                          </p:val>
                                        </p:tav>
                                        <p:tav tm="100000">
                                          <p:val>
                                            <p:strVal val="#ppt_h"/>
                                          </p:val>
                                        </p:tav>
                                      </p:tavLst>
                                    </p:anim>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94000" y="2752324"/>
            <a:ext cx="6604000" cy="1477323"/>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 </a:t>
            </a:r>
            <a:r>
              <a:rPr kumimoji="0" lang="vi-V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video,</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323338968"/>
      </p:ext>
    </p:extLst>
  </p:cSld>
  <p:clrMapOvr>
    <a:masterClrMapping/>
  </p:clrMapOvr>
  <p:transition spd="slow">
    <p:wipe/>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758440" y="2364859"/>
            <a:ext cx="6918960" cy="1938992"/>
          </a:xfrm>
          <a:prstGeom prst="rect">
            <a:avLst/>
          </a:prstGeom>
          <a:noFill/>
        </p:spPr>
        <p:txBody>
          <a:bodyPr wrap="square" rtlCol="0">
            <a:spAutoFit/>
          </a:bodyPr>
          <a:lstStyle/>
          <a:p>
            <a:r>
              <a:rPr lang="vi-VN" sz="4000" b="1" dirty="0">
                <a:solidFill>
                  <a:srgbClr val="FFFF00"/>
                </a:solidFill>
                <a:latin typeface="Times New Roman" panose="02020603050405020304" pitchFamily="18" charset="0"/>
                <a:cs typeface="Times New Roman" panose="02020603050405020304" pitchFamily="18" charset="0"/>
              </a:rPr>
              <a:t>1. </a:t>
            </a:r>
            <a:r>
              <a:rPr lang="en-US" sz="4000" b="1" dirty="0" err="1">
                <a:solidFill>
                  <a:srgbClr val="FFFF00"/>
                </a:solidFill>
                <a:latin typeface="Times New Roman" panose="02020603050405020304" pitchFamily="18" charset="0"/>
                <a:cs typeface="Times New Roman" panose="02020603050405020304" pitchFamily="18" charset="0"/>
              </a:rPr>
              <a:t>Tìm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đọc</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sách</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báo</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viết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về</a:t>
            </a:r>
            <a:endParaRPr lang="en-US" sz="4000" b="1" dirty="0">
              <a:solidFill>
                <a:srgbClr val="FFFF00"/>
              </a:solidFill>
              <a:latin typeface="Times New Roman" panose="02020603050405020304" pitchFamily="18" charset="0"/>
              <a:cs typeface="Times New Roman" panose="02020603050405020304" pitchFamily="18" charset="0"/>
            </a:endParaRPr>
          </a:p>
          <a:p>
            <a:pPr algn="ct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vật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hoang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dã</a:t>
            </a:r>
            <a:r>
              <a:rPr lang="vi-VN" sz="4000" b="1" dirty="0">
                <a:solidFill>
                  <a:srgbClr val="FFFF00"/>
                </a:solidFill>
                <a:latin typeface="Times New Roman" panose="02020603050405020304" pitchFamily="18" charset="0"/>
                <a:cs typeface="Times New Roman" panose="02020603050405020304" pitchFamily="18" charset="0"/>
              </a:rPr>
              <a:t> ( hổ, báo, sư tử, ...)</a:t>
            </a:r>
            <a:endParaRPr lang="en-US" sz="4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803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điều thú vị ít biết về hổ - loài mãnh thú cô độc và khiêm tốn | VOV.VN">
            <a:extLst>
              <a:ext uri="{FF2B5EF4-FFF2-40B4-BE49-F238E27FC236}">
                <a16:creationId xmlns:a16="http://schemas.microsoft.com/office/drawing/2014/main" id="{7997CF2E-1613-6971-59C4-0655C5565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677"/>
            <a:ext cx="5692876" cy="33036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3A9F6B-1690-9621-1478-4F6CF11525F6}"/>
              </a:ext>
            </a:extLst>
          </p:cNvPr>
          <p:cNvSpPr txBox="1"/>
          <p:nvPr/>
        </p:nvSpPr>
        <p:spPr>
          <a:xfrm>
            <a:off x="5796114" y="-59616"/>
            <a:ext cx="6253316" cy="2800767"/>
          </a:xfrm>
          <a:prstGeom prst="rect">
            <a:avLst/>
          </a:prstGeom>
          <a:noFill/>
        </p:spPr>
        <p:txBody>
          <a:bodyPr wrap="square" rtlCol="0">
            <a:spAutoFit/>
          </a:bodyPr>
          <a:lstStyle/>
          <a:p>
            <a:pPr algn="ctr"/>
            <a:r>
              <a:rPr lang="vi-VN" sz="3200" b="0" i="0" dirty="0">
                <a:solidFill>
                  <a:srgbClr val="FF0000"/>
                </a:solidFill>
                <a:effectLst/>
                <a:latin typeface="+mj-lt"/>
              </a:rPr>
              <a:t> </a:t>
            </a:r>
            <a:endParaRPr lang="en-US" sz="3200" b="0" i="0" dirty="0">
              <a:solidFill>
                <a:srgbClr val="FF0000"/>
              </a:solidFill>
              <a:effectLst/>
              <a:latin typeface="+mj-lt"/>
            </a:endParaRPr>
          </a:p>
          <a:p>
            <a:r>
              <a:rPr lang="en-US" b="1" i="0" dirty="0">
                <a:solidFill>
                  <a:srgbClr val="202122"/>
                </a:solidFill>
                <a:effectLst/>
                <a:latin typeface="Arial" panose="020B0604020202020204" pitchFamily="34" charset="0"/>
              </a:rPr>
              <a:t>	</a:t>
            </a:r>
            <a:r>
              <a:rPr lang="vi-VN" b="1" i="0" dirty="0">
                <a:solidFill>
                  <a:srgbClr val="202122"/>
                </a:solidFill>
                <a:effectLst/>
                <a:latin typeface="Arial" panose="020B0604020202020204" pitchFamily="34" charset="0"/>
              </a:rPr>
              <a:t>Hổ </a:t>
            </a:r>
            <a:r>
              <a:rPr lang="vi-VN" b="0" i="0" dirty="0">
                <a:solidFill>
                  <a:srgbClr val="202122"/>
                </a:solidFill>
                <a:effectLst/>
                <a:latin typeface="Arial" panose="020B0604020202020204" pitchFamily="34" charset="0"/>
              </a:rPr>
              <a:t>hay còn gọi là </a:t>
            </a:r>
            <a:r>
              <a:rPr lang="vi-VN" b="1" i="0" dirty="0">
                <a:solidFill>
                  <a:srgbClr val="202122"/>
                </a:solidFill>
                <a:effectLst/>
                <a:latin typeface="Arial" panose="020B0604020202020204" pitchFamily="34" charset="0"/>
              </a:rPr>
              <a:t>cọp</a:t>
            </a:r>
            <a:r>
              <a:rPr lang="vi-VN" b="0" i="0" dirty="0">
                <a:solidFill>
                  <a:srgbClr val="202122"/>
                </a:solidFill>
                <a:effectLst/>
                <a:latin typeface="Arial" panose="020B0604020202020204" pitchFamily="34" charset="0"/>
              </a:rPr>
              <a:t> hoặc </a:t>
            </a:r>
            <a:r>
              <a:rPr lang="vi-VN" b="1" i="0" dirty="0">
                <a:solidFill>
                  <a:srgbClr val="202122"/>
                </a:solidFill>
                <a:effectLst/>
                <a:latin typeface="Arial" panose="020B0604020202020204" pitchFamily="34" charset="0"/>
              </a:rPr>
              <a:t>hùm</a:t>
            </a:r>
            <a:r>
              <a:rPr lang="vi-VN" b="0" i="0" dirty="0">
                <a:solidFill>
                  <a:srgbClr val="202122"/>
                </a:solidFill>
                <a:effectLst/>
                <a:latin typeface="Arial" panose="020B0604020202020204" pitchFamily="34" charset="0"/>
              </a:rPr>
              <a:t> (và các tên gọi khác như </a:t>
            </a:r>
            <a:r>
              <a:rPr lang="vi-VN" b="1" i="0" dirty="0">
                <a:solidFill>
                  <a:srgbClr val="202122"/>
                </a:solidFill>
                <a:effectLst/>
                <a:latin typeface="Arial" panose="020B0604020202020204" pitchFamily="34" charset="0"/>
              </a:rPr>
              <a:t>Ông ba mươi</a:t>
            </a:r>
            <a:r>
              <a:rPr lang="vi-VN" b="0" i="0" dirty="0">
                <a:solidFill>
                  <a:srgbClr val="202122"/>
                </a:solidFill>
                <a:effectLst/>
                <a:latin typeface="Arial" panose="020B0604020202020204" pitchFamily="34" charset="0"/>
              </a:rPr>
              <a:t>, </a:t>
            </a:r>
            <a:r>
              <a:rPr lang="vi-VN" b="1" i="0" dirty="0">
                <a:solidFill>
                  <a:srgbClr val="202122"/>
                </a:solidFill>
                <a:effectLst/>
                <a:latin typeface="Arial" panose="020B0604020202020204" pitchFamily="34" charset="0"/>
              </a:rPr>
              <a:t>kễnh</a:t>
            </a:r>
            <a:r>
              <a:rPr lang="vi-VN" b="0" i="0" dirty="0">
                <a:solidFill>
                  <a:srgbClr val="202122"/>
                </a:solidFill>
                <a:effectLst/>
                <a:latin typeface="Arial" panose="020B0604020202020204" pitchFamily="34" charset="0"/>
              </a:rPr>
              <a:t>, </a:t>
            </a:r>
            <a:r>
              <a:rPr lang="vi-VN" b="1" i="0" dirty="0">
                <a:solidFill>
                  <a:srgbClr val="202122"/>
                </a:solidFill>
                <a:effectLst/>
                <a:latin typeface="Arial" panose="020B0604020202020204" pitchFamily="34" charset="0"/>
              </a:rPr>
              <a:t>khái</a:t>
            </a:r>
            <a:r>
              <a:rPr lang="vi-VN" b="0" i="0" dirty="0">
                <a:solidFill>
                  <a:srgbClr val="202122"/>
                </a:solidFill>
                <a:effectLst/>
                <a:latin typeface="Arial" panose="020B0604020202020204" pitchFamily="34" charset="0"/>
              </a:rPr>
              <a:t>) là một loài động vật có vú thuộc </a:t>
            </a:r>
            <a:r>
              <a:rPr lang="vi-VN" b="0" i="0" u="none" strike="noStrike" dirty="0">
                <a:solidFill>
                  <a:srgbClr val="3366CC"/>
                </a:solidFill>
                <a:effectLst/>
                <a:latin typeface="Arial" panose="020B0604020202020204" pitchFamily="34" charset="0"/>
                <a:hlinkClick r:id="rId3" tooltip="Họ Mèo"/>
              </a:rPr>
              <a:t>họ Mèo</a:t>
            </a:r>
            <a:r>
              <a:rPr lang="vi-VN" b="0" i="0" dirty="0">
                <a:solidFill>
                  <a:srgbClr val="202122"/>
                </a:solidFill>
                <a:effectLst/>
                <a:latin typeface="Arial" panose="020B0604020202020204" pitchFamily="34" charset="0"/>
              </a:rPr>
              <a:t> được xếp vào một trong năm loài "</a:t>
            </a:r>
            <a:r>
              <a:rPr lang="vi-VN" b="0" i="0" u="none" strike="noStrike" dirty="0">
                <a:solidFill>
                  <a:srgbClr val="3366CC"/>
                </a:solidFill>
                <a:effectLst/>
                <a:latin typeface="Arial" panose="020B0604020202020204" pitchFamily="34" charset="0"/>
                <a:hlinkClick r:id="rId4" tooltip="Mèo lớn"/>
              </a:rPr>
              <a:t>mèo lớn</a:t>
            </a:r>
            <a:r>
              <a:rPr lang="vi-VN" b="0" i="0" dirty="0">
                <a:solidFill>
                  <a:srgbClr val="202122"/>
                </a:solidFill>
                <a:effectLst/>
                <a:latin typeface="Arial" panose="020B0604020202020204" pitchFamily="34" charset="0"/>
              </a:rPr>
              <a:t>" thuộc chi </a:t>
            </a:r>
            <a:r>
              <a:rPr lang="vi-VN" b="0" i="0" u="none" strike="noStrike" dirty="0">
                <a:solidFill>
                  <a:srgbClr val="3366CC"/>
                </a:solidFill>
                <a:effectLst/>
                <a:latin typeface="Arial" panose="020B0604020202020204" pitchFamily="34" charset="0"/>
                <a:hlinkClick r:id="rId5" tooltip="Panthera"/>
              </a:rPr>
              <a:t>Panthera</a:t>
            </a:r>
            <a:r>
              <a:rPr lang="vi-VN" b="0" i="0" dirty="0">
                <a:solidFill>
                  <a:srgbClr val="202122"/>
                </a:solidFill>
                <a:effectLst/>
                <a:latin typeface="Arial" panose="020B0604020202020204" pitchFamily="34" charset="0"/>
              </a:rPr>
              <a:t>.</a:t>
            </a:r>
            <a:r>
              <a:rPr lang="vi-VN" b="0" i="0" u="none" strike="noStrike" baseline="30000" dirty="0">
                <a:solidFill>
                  <a:srgbClr val="3366CC"/>
                </a:solidFill>
                <a:effectLst/>
                <a:latin typeface="Arial" panose="020B0604020202020204" pitchFamily="34" charset="0"/>
                <a:hlinkClick r:id="rId6"/>
              </a:rPr>
              <a:t>[4]</a:t>
            </a:r>
            <a:r>
              <a:rPr lang="vi-VN" b="0" i="0" dirty="0">
                <a:solidFill>
                  <a:srgbClr val="202122"/>
                </a:solidFill>
                <a:effectLst/>
                <a:latin typeface="Arial" panose="020B0604020202020204" pitchFamily="34" charset="0"/>
              </a:rPr>
              <a:t> Hổ là một loài </a:t>
            </a:r>
            <a:r>
              <a:rPr lang="vi-VN" b="0" i="0" u="none" strike="noStrike" dirty="0">
                <a:solidFill>
                  <a:srgbClr val="3366CC"/>
                </a:solidFill>
                <a:effectLst/>
                <a:latin typeface="Arial" panose="020B0604020202020204" pitchFamily="34" charset="0"/>
                <a:hlinkClick r:id="rId7" tooltip="Thú ăn thịt"/>
              </a:rPr>
              <a:t>thú ăn thịt</a:t>
            </a:r>
            <a:r>
              <a:rPr lang="vi-VN" b="0" i="0" dirty="0">
                <a:solidFill>
                  <a:srgbClr val="202122"/>
                </a:solidFill>
                <a:effectLst/>
                <a:latin typeface="Arial" panose="020B0604020202020204" pitchFamily="34" charset="0"/>
              </a:rPr>
              <a:t>, chúng dễ nhận biết nhất bởi các sọc vằn dọc sẫm màu trên bộ lông màu đỏ cam với phần bụng trắng. Hổ </a:t>
            </a:r>
            <a:r>
              <a:rPr lang="vi-VN" b="0" i="0" u="none" strike="noStrike" dirty="0">
                <a:solidFill>
                  <a:srgbClr val="3366CC"/>
                </a:solidFill>
                <a:effectLst/>
                <a:latin typeface="Arial" panose="020B0604020202020204" pitchFamily="34" charset="0"/>
                <a:hlinkClick r:id="rId8" tooltip="Kích thước các loài Họ mèo"/>
              </a:rPr>
              <a:t>là loài thú lớn nhất trong họ nhà Mèo</a:t>
            </a:r>
            <a:r>
              <a:rPr lang="vi-VN" b="0" i="0" dirty="0">
                <a:solidFill>
                  <a:srgbClr val="202122"/>
                </a:solidFill>
                <a:effectLst/>
                <a:latin typeface="Arial" panose="020B0604020202020204" pitchFamily="34" charset="0"/>
              </a:rPr>
              <a:t> và là động vật lớn thứ ba trong các loài </a:t>
            </a:r>
            <a:r>
              <a:rPr lang="vi-VN" b="0" i="0" u="none" strike="noStrike" dirty="0">
                <a:solidFill>
                  <a:srgbClr val="3366CC"/>
                </a:solidFill>
                <a:effectLst/>
                <a:latin typeface="Arial" panose="020B0604020202020204" pitchFamily="34" charset="0"/>
                <a:hlinkClick r:id="rId9" tooltip="Bộ Ăn thịt"/>
              </a:rPr>
              <a:t>thú ăn thịt</a:t>
            </a:r>
            <a:r>
              <a:rPr lang="vi-VN" b="0" i="0" dirty="0">
                <a:solidFill>
                  <a:srgbClr val="202122"/>
                </a:solidFill>
                <a:effectLst/>
                <a:latin typeface="Arial" panose="020B0604020202020204" pitchFamily="34" charset="0"/>
              </a:rPr>
              <a:t> (sau </a:t>
            </a:r>
            <a:r>
              <a:rPr lang="vi-VN" b="0" i="0" u="none" strike="noStrike" dirty="0">
                <a:solidFill>
                  <a:srgbClr val="3366CC"/>
                </a:solidFill>
                <a:effectLst/>
                <a:latin typeface="Arial" panose="020B0604020202020204" pitchFamily="34" charset="0"/>
                <a:hlinkClick r:id="rId10" tooltip="Gấu trắng Bắc Cực"/>
              </a:rPr>
              <a:t>gấu Bắc Cực</a:t>
            </a:r>
            <a:r>
              <a:rPr lang="vi-VN" b="0" i="0" dirty="0">
                <a:solidFill>
                  <a:srgbClr val="202122"/>
                </a:solidFill>
                <a:effectLst/>
                <a:latin typeface="Arial" panose="020B0604020202020204" pitchFamily="34" charset="0"/>
              </a:rPr>
              <a:t> và </a:t>
            </a:r>
            <a:r>
              <a:rPr lang="vi-VN" b="0" i="0" u="none" strike="noStrike" dirty="0">
                <a:solidFill>
                  <a:srgbClr val="3366CC"/>
                </a:solidFill>
                <a:effectLst/>
                <a:latin typeface="Arial" panose="020B0604020202020204" pitchFamily="34" charset="0"/>
                <a:hlinkClick r:id="rId11" tooltip="Gấu nâu"/>
              </a:rPr>
              <a:t>gấu nâu</a:t>
            </a:r>
            <a:r>
              <a:rPr lang="vi-VN" b="0" i="0" dirty="0">
                <a:solidFill>
                  <a:srgbClr val="202122"/>
                </a:solidFill>
                <a:effectLst/>
                <a:latin typeface="Arial" panose="020B0604020202020204" pitchFamily="34" charset="0"/>
              </a:rPr>
              <a:t>). </a:t>
            </a:r>
            <a:endParaRPr lang="en-US" dirty="0"/>
          </a:p>
        </p:txBody>
      </p:sp>
      <p:sp>
        <p:nvSpPr>
          <p:cNvPr id="4" name="TextBox 3">
            <a:extLst>
              <a:ext uri="{FF2B5EF4-FFF2-40B4-BE49-F238E27FC236}">
                <a16:creationId xmlns:a16="http://schemas.microsoft.com/office/drawing/2014/main" id="{5D2BF96D-D8EE-B742-6F7B-5C462276AA32}"/>
              </a:ext>
            </a:extLst>
          </p:cNvPr>
          <p:cNvSpPr txBox="1"/>
          <p:nvPr/>
        </p:nvSpPr>
        <p:spPr>
          <a:xfrm>
            <a:off x="999203" y="161610"/>
            <a:ext cx="6098458" cy="584775"/>
          </a:xfrm>
          <a:prstGeom prst="rect">
            <a:avLst/>
          </a:prstGeom>
          <a:noFill/>
        </p:spPr>
        <p:txBody>
          <a:bodyPr wrap="square">
            <a:spAutoFit/>
          </a:bodyPr>
          <a:lstStyle/>
          <a:p>
            <a:pPr algn="ctr"/>
            <a:r>
              <a:rPr lang="vi-VN" sz="3200" b="1" i="0" dirty="0">
                <a:solidFill>
                  <a:srgbClr val="FF0000"/>
                </a:solidFill>
                <a:effectLst/>
                <a:latin typeface="+mj-lt"/>
              </a:rPr>
              <a:t>Hổ</a:t>
            </a:r>
            <a:r>
              <a:rPr lang="vi-VN" sz="3200" b="0" i="0" dirty="0">
                <a:solidFill>
                  <a:srgbClr val="FF0000"/>
                </a:solidFill>
                <a:effectLst/>
                <a:latin typeface="+mj-lt"/>
              </a:rPr>
              <a:t> </a:t>
            </a:r>
            <a:endParaRPr lang="en-US" sz="3200" b="0" i="0" dirty="0">
              <a:solidFill>
                <a:srgbClr val="FF0000"/>
              </a:solidFill>
              <a:effectLst/>
              <a:latin typeface="+mj-lt"/>
            </a:endParaRPr>
          </a:p>
        </p:txBody>
      </p:sp>
      <p:sp>
        <p:nvSpPr>
          <p:cNvPr id="6" name="TextBox 5">
            <a:extLst>
              <a:ext uri="{FF2B5EF4-FFF2-40B4-BE49-F238E27FC236}">
                <a16:creationId xmlns:a16="http://schemas.microsoft.com/office/drawing/2014/main" id="{9585F467-4708-75E6-9D28-CBBEB2AC1D98}"/>
              </a:ext>
            </a:extLst>
          </p:cNvPr>
          <p:cNvSpPr txBox="1"/>
          <p:nvPr/>
        </p:nvSpPr>
        <p:spPr>
          <a:xfrm>
            <a:off x="5692876" y="2874288"/>
            <a:ext cx="6098458" cy="1477328"/>
          </a:xfrm>
          <a:prstGeom prst="rect">
            <a:avLst/>
          </a:prstGeom>
          <a:noFill/>
        </p:spPr>
        <p:txBody>
          <a:bodyPr wrap="square">
            <a:spAutoFit/>
          </a:bodyPr>
          <a:lstStyle/>
          <a:p>
            <a:r>
              <a:rPr lang="en-US" b="0" i="0" dirty="0">
                <a:solidFill>
                  <a:srgbClr val="202122"/>
                </a:solidFill>
                <a:effectLst/>
                <a:latin typeface="Arial" panose="020B0604020202020204" pitchFamily="34" charset="0"/>
              </a:rPr>
              <a:t>	</a:t>
            </a:r>
            <a:r>
              <a:rPr lang="vi-VN" b="0" i="0" dirty="0">
                <a:solidFill>
                  <a:srgbClr val="202122"/>
                </a:solidFill>
                <a:effectLst/>
                <a:latin typeface="Arial" panose="020B0604020202020204" pitchFamily="34" charset="0"/>
              </a:rPr>
              <a:t>Phần lớn các loài hổ sống trong </a:t>
            </a:r>
            <a:r>
              <a:rPr lang="vi-VN" b="0" i="0" u="none" strike="noStrike" dirty="0">
                <a:solidFill>
                  <a:srgbClr val="3366CC"/>
                </a:solidFill>
                <a:effectLst/>
                <a:latin typeface="Arial" panose="020B0604020202020204" pitchFamily="34" charset="0"/>
                <a:hlinkClick r:id="rId12" tooltip="Rừng"/>
              </a:rPr>
              <a:t>rừng</a:t>
            </a:r>
            <a:r>
              <a:rPr lang="vi-VN" b="0" i="0" dirty="0">
                <a:solidFill>
                  <a:srgbClr val="202122"/>
                </a:solidFill>
                <a:effectLst/>
                <a:latin typeface="Arial" panose="020B0604020202020204" pitchFamily="34" charset="0"/>
              </a:rPr>
              <a:t> và </a:t>
            </a:r>
            <a:r>
              <a:rPr lang="vi-VN" b="0" i="0" u="none" strike="noStrike" dirty="0">
                <a:solidFill>
                  <a:srgbClr val="3366CC"/>
                </a:solidFill>
                <a:effectLst/>
                <a:latin typeface="Arial" panose="020B0604020202020204" pitchFamily="34" charset="0"/>
                <a:hlinkClick r:id="rId13" tooltip="Đồng cỏ"/>
              </a:rPr>
              <a:t>đồng cỏ</a:t>
            </a:r>
            <a:r>
              <a:rPr lang="vi-VN" b="0" i="0" dirty="0">
                <a:solidFill>
                  <a:srgbClr val="202122"/>
                </a:solidFill>
                <a:effectLst/>
                <a:latin typeface="Arial" panose="020B0604020202020204" pitchFamily="34" charset="0"/>
              </a:rPr>
              <a:t> (những khu vực mà khả năng </a:t>
            </a:r>
            <a:r>
              <a:rPr lang="vi-VN" b="0" i="0" u="none" strike="noStrike" dirty="0">
                <a:solidFill>
                  <a:srgbClr val="3366CC"/>
                </a:solidFill>
                <a:effectLst/>
                <a:latin typeface="Arial" panose="020B0604020202020204" pitchFamily="34" charset="0"/>
                <a:hlinkClick r:id="rId14" tooltip="Ngụy trang"/>
              </a:rPr>
              <a:t>ngụy trang</a:t>
            </a:r>
            <a:r>
              <a:rPr lang="vi-VN" b="0" i="0" dirty="0">
                <a:solidFill>
                  <a:srgbClr val="202122"/>
                </a:solidFill>
                <a:effectLst/>
                <a:latin typeface="Arial" panose="020B0604020202020204" pitchFamily="34" charset="0"/>
              </a:rPr>
              <a:t> của chúng phù hợp nhất). Trong số các loài </a:t>
            </a:r>
            <a:r>
              <a:rPr lang="vi-VN" b="0" i="0" u="none" strike="noStrike" dirty="0">
                <a:solidFill>
                  <a:srgbClr val="3366CC"/>
                </a:solidFill>
                <a:effectLst/>
                <a:latin typeface="Arial" panose="020B0604020202020204" pitchFamily="34" charset="0"/>
                <a:hlinkClick r:id="rId4" tooltip="Mèo lớn"/>
              </a:rPr>
              <a:t>mèo lớn</a:t>
            </a:r>
            <a:r>
              <a:rPr lang="vi-VN" b="0" i="0" dirty="0">
                <a:solidFill>
                  <a:srgbClr val="202122"/>
                </a:solidFill>
                <a:effectLst/>
                <a:latin typeface="Arial" panose="020B0604020202020204" pitchFamily="34" charset="0"/>
              </a:rPr>
              <a:t>, chỉ có hổ và </a:t>
            </a:r>
            <a:r>
              <a:rPr lang="vi-VN" b="0" i="0" u="none" strike="noStrike" dirty="0">
                <a:solidFill>
                  <a:srgbClr val="3366CC"/>
                </a:solidFill>
                <a:effectLst/>
                <a:latin typeface="Arial" panose="020B0604020202020204" pitchFamily="34" charset="0"/>
                <a:hlinkClick r:id="rId15" tooltip="Báo đốm"/>
              </a:rPr>
              <a:t>báo đốm</a:t>
            </a:r>
            <a:r>
              <a:rPr lang="vi-VN" b="0" i="0" dirty="0">
                <a:solidFill>
                  <a:srgbClr val="202122"/>
                </a:solidFill>
                <a:effectLst/>
                <a:latin typeface="Arial" panose="020B0604020202020204" pitchFamily="34" charset="0"/>
              </a:rPr>
              <a:t> là bơi giỏi, và thông thường người ta hay thấy hổ tắm</a:t>
            </a:r>
            <a:r>
              <a:rPr lang="en-US" b="0" i="0" dirty="0">
                <a:solidFill>
                  <a:srgbClr val="202122"/>
                </a:solidFill>
                <a:effectLst/>
                <a:latin typeface="Arial" panose="020B0604020202020204" pitchFamily="34" charset="0"/>
              </a:rPr>
              <a:t> </a:t>
            </a:r>
            <a:r>
              <a:rPr lang="vi-VN" b="0" i="0" dirty="0">
                <a:solidFill>
                  <a:srgbClr val="202122"/>
                </a:solidFill>
                <a:effectLst/>
                <a:latin typeface="Arial" panose="020B0604020202020204" pitchFamily="34" charset="0"/>
              </a:rPr>
              <a:t>trong </a:t>
            </a:r>
            <a:r>
              <a:rPr lang="vi-VN" b="0" i="0" u="none" strike="noStrike" dirty="0">
                <a:solidFill>
                  <a:srgbClr val="3366CC"/>
                </a:solidFill>
                <a:effectLst/>
                <a:latin typeface="Arial" panose="020B0604020202020204" pitchFamily="34" charset="0"/>
                <a:hlinkClick r:id="rId16" tooltip="Ao"/>
              </a:rPr>
              <a:t>ao</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17" tooltip="Hồ"/>
              </a:rPr>
              <a:t>hồ</a:t>
            </a:r>
            <a:r>
              <a:rPr lang="vi-VN" b="0" i="0" dirty="0">
                <a:solidFill>
                  <a:srgbClr val="202122"/>
                </a:solidFill>
                <a:effectLst/>
                <a:latin typeface="Arial" panose="020B0604020202020204" pitchFamily="34" charset="0"/>
              </a:rPr>
              <a:t> và </a:t>
            </a:r>
            <a:r>
              <a:rPr lang="vi-VN" b="0" i="0" u="none" strike="noStrike" dirty="0">
                <a:solidFill>
                  <a:srgbClr val="3366CC"/>
                </a:solidFill>
                <a:effectLst/>
                <a:latin typeface="Arial" panose="020B0604020202020204" pitchFamily="34" charset="0"/>
                <a:hlinkClick r:id="rId18" tooltip="Sông"/>
              </a:rPr>
              <a:t>sông</a:t>
            </a:r>
            <a:r>
              <a:rPr lang="vi-VN" b="0" i="0" dirty="0">
                <a:solidFill>
                  <a:srgbClr val="202122"/>
                </a:solidFill>
                <a:effectLst/>
                <a:latin typeface="Arial" panose="020B0604020202020204" pitchFamily="34" charset="0"/>
              </a:rPr>
              <a:t>. Hổ kém </a:t>
            </a:r>
            <a:r>
              <a:rPr lang="vi-VN" b="0" i="0" u="none" strike="noStrike" dirty="0">
                <a:solidFill>
                  <a:srgbClr val="3366CC"/>
                </a:solidFill>
                <a:effectLst/>
                <a:latin typeface="Arial" panose="020B0604020202020204" pitchFamily="34" charset="0"/>
                <a:hlinkClick r:id="rId19" tooltip="Mèo"/>
              </a:rPr>
              <a:t>mèo nhà</a:t>
            </a:r>
            <a:r>
              <a:rPr lang="vi-VN" b="0" i="0" dirty="0">
                <a:solidFill>
                  <a:srgbClr val="202122"/>
                </a:solidFill>
                <a:effectLst/>
                <a:latin typeface="Arial" panose="020B0604020202020204" pitchFamily="34" charset="0"/>
              </a:rPr>
              <a:t> và </a:t>
            </a:r>
            <a:r>
              <a:rPr lang="vi-VN" b="0" i="0" u="none" strike="noStrike" dirty="0">
                <a:solidFill>
                  <a:srgbClr val="3366CC"/>
                </a:solidFill>
                <a:effectLst/>
                <a:latin typeface="Arial" panose="020B0604020202020204" pitchFamily="34" charset="0"/>
                <a:hlinkClick r:id="rId20" tooltip="Báo hoa mai"/>
              </a:rPr>
              <a:t>báo hoa</a:t>
            </a:r>
            <a:endParaRPr lang="en-US" dirty="0"/>
          </a:p>
        </p:txBody>
      </p:sp>
      <p:sp>
        <p:nvSpPr>
          <p:cNvPr id="8" name="TextBox 7">
            <a:extLst>
              <a:ext uri="{FF2B5EF4-FFF2-40B4-BE49-F238E27FC236}">
                <a16:creationId xmlns:a16="http://schemas.microsoft.com/office/drawing/2014/main" id="{F04504E2-A6D0-B2A6-2DE5-B5F252D6A4C7}"/>
              </a:ext>
            </a:extLst>
          </p:cNvPr>
          <p:cNvSpPr txBox="1"/>
          <p:nvPr/>
        </p:nvSpPr>
        <p:spPr>
          <a:xfrm>
            <a:off x="203200" y="4355860"/>
            <a:ext cx="11846229" cy="2031325"/>
          </a:xfrm>
          <a:prstGeom prst="rect">
            <a:avLst/>
          </a:prstGeom>
          <a:noFill/>
        </p:spPr>
        <p:txBody>
          <a:bodyPr wrap="square">
            <a:spAutoFit/>
          </a:bodyPr>
          <a:lstStyle/>
          <a:p>
            <a:r>
              <a:rPr lang="vi-VN" b="0" i="0" dirty="0">
                <a:solidFill>
                  <a:srgbClr val="202122"/>
                </a:solidFill>
                <a:effectLst/>
                <a:latin typeface="Arial" panose="020B0604020202020204" pitchFamily="34" charset="0"/>
              </a:rPr>
              <a:t>khả năng leo trèo. Hổ đi săn đơn lẻ, </a:t>
            </a:r>
            <a:r>
              <a:rPr lang="vi-VN" b="0" i="0" u="none" strike="noStrike" dirty="0">
                <a:solidFill>
                  <a:srgbClr val="3366CC"/>
                </a:solidFill>
                <a:effectLst/>
                <a:latin typeface="Arial" panose="020B0604020202020204" pitchFamily="34" charset="0"/>
                <a:hlinkClick r:id="rId21" tooltip="Thức ăn"/>
              </a:rPr>
              <a:t>thức ăn</a:t>
            </a:r>
            <a:r>
              <a:rPr lang="vi-VN" b="0" i="0" dirty="0">
                <a:solidFill>
                  <a:srgbClr val="202122"/>
                </a:solidFill>
                <a:effectLst/>
                <a:latin typeface="Arial" panose="020B0604020202020204" pitchFamily="34" charset="0"/>
              </a:rPr>
              <a:t> của chúng chủ yếu là các </a:t>
            </a:r>
            <a:r>
              <a:rPr lang="vi-VN" b="0" i="0" u="none" strike="noStrike" dirty="0">
                <a:solidFill>
                  <a:srgbClr val="3366CC"/>
                </a:solidFill>
                <a:effectLst/>
                <a:latin typeface="Arial" panose="020B0604020202020204" pitchFamily="34" charset="0"/>
                <a:hlinkClick r:id="rId22" tooltip="Động vật ăn cỏ"/>
              </a:rPr>
              <a:t>động vật ăn cỏ</a:t>
            </a:r>
            <a:r>
              <a:rPr lang="vi-VN" b="0" i="0" dirty="0">
                <a:solidFill>
                  <a:srgbClr val="202122"/>
                </a:solidFill>
                <a:effectLst/>
                <a:latin typeface="Arial" panose="020B0604020202020204" pitchFamily="34" charset="0"/>
              </a:rPr>
              <a:t> cỡ trung bình như </a:t>
            </a:r>
            <a:r>
              <a:rPr lang="vi-VN" b="0" i="0" u="none" strike="noStrike" dirty="0">
                <a:solidFill>
                  <a:srgbClr val="3366CC"/>
                </a:solidFill>
                <a:effectLst/>
                <a:latin typeface="Arial" panose="020B0604020202020204" pitchFamily="34" charset="0"/>
                <a:hlinkClick r:id="rId23" tooltip="Họ Hươu nai"/>
              </a:rPr>
              <a:t>hươu</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24" tooltip="Nai"/>
              </a:rPr>
              <a:t>nai</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25" tooltip="Lợn rừng"/>
              </a:rPr>
              <a:t>lợn rừng</a:t>
            </a:r>
            <a:r>
              <a:rPr lang="vi-VN" b="0" i="0" dirty="0">
                <a:solidFill>
                  <a:srgbClr val="202122"/>
                </a:solidFill>
                <a:effectLst/>
                <a:latin typeface="Arial" panose="020B0604020202020204" pitchFamily="34" charset="0"/>
              </a:rPr>
              <a:t>, </a:t>
            </a:r>
            <a:r>
              <a:rPr lang="vi-VN" b="0" i="0" u="none" strike="noStrike" dirty="0">
                <a:solidFill>
                  <a:srgbClr val="3366CC"/>
                </a:solidFill>
                <a:effectLst/>
                <a:latin typeface="Arial" panose="020B0604020202020204" pitchFamily="34" charset="0"/>
                <a:hlinkClick r:id="rId26" tooltip="Trâu"/>
              </a:rPr>
              <a:t>trâu</a:t>
            </a:r>
            <a:r>
              <a:rPr lang="vi-VN" b="0" i="0" dirty="0">
                <a:solidFill>
                  <a:srgbClr val="202122"/>
                </a:solidFill>
                <a:effectLst/>
                <a:latin typeface="Arial" panose="020B0604020202020204" pitchFamily="34" charset="0"/>
              </a:rPr>
              <a:t>, v.v. Tuy nhiên chúng cũng có thể bắt các loại mồi cỡ to hay nhỏ hơn nếu hoàn cảnh cho phép. Hổ có tập tính lãnh thổ cao và nói chung là một loài săn mồi đơn độc nhưng có nhiều đặc điểm xã hội, đòi hỏi các khu vực sinh sống tiếp giáp rộng lớn, hỗ trợ các nhu cầu của nó đối với </a:t>
            </a:r>
            <a:r>
              <a:rPr lang="vi-VN" b="0" i="0" u="none" strike="noStrike" dirty="0">
                <a:solidFill>
                  <a:srgbClr val="3366CC"/>
                </a:solidFill>
                <a:effectLst/>
                <a:latin typeface="Arial" panose="020B0604020202020204" pitchFamily="34" charset="0"/>
                <a:hlinkClick r:id="rId27" tooltip="Con mồi"/>
              </a:rPr>
              <a:t>con mồi</a:t>
            </a:r>
            <a:r>
              <a:rPr lang="vi-VN" b="0" i="0" dirty="0">
                <a:solidFill>
                  <a:srgbClr val="202122"/>
                </a:solidFill>
                <a:effectLst/>
                <a:latin typeface="Arial" panose="020B0604020202020204" pitchFamily="34" charset="0"/>
              </a:rPr>
              <a:t> và nuôi dưỡng con cái. Những con hổ con ở với mẹ của chúng trong khoảng hai năm, trước khi chúng trở nên tự lập và rời khỏi phạm vi nhà của mẹ chúng để tìm lãnh thổ riêng của mình. Hổ là một trong số nhiều loài </a:t>
            </a:r>
            <a:r>
              <a:rPr lang="vi-VN" b="0" i="0" u="none" strike="noStrike" dirty="0">
                <a:solidFill>
                  <a:srgbClr val="3366CC"/>
                </a:solidFill>
                <a:effectLst/>
                <a:latin typeface="Arial" panose="020B0604020202020204" pitchFamily="34" charset="0"/>
                <a:hlinkClick r:id="rId28" tooltip="Động vật ăn thịt đầu bảng"/>
              </a:rPr>
              <a:t>động vật ăn thịt nằm ở mắt xích cuối cùng</a:t>
            </a:r>
            <a:r>
              <a:rPr lang="vi-VN" b="0" i="0" dirty="0">
                <a:solidFill>
                  <a:srgbClr val="202122"/>
                </a:solidFill>
                <a:effectLst/>
                <a:latin typeface="Arial" panose="020B0604020202020204" pitchFamily="34" charset="0"/>
              </a:rPr>
              <a:t> của các </a:t>
            </a:r>
            <a:r>
              <a:rPr lang="vi-VN" b="0" i="0" u="none" strike="noStrike" dirty="0">
                <a:solidFill>
                  <a:srgbClr val="3366CC"/>
                </a:solidFill>
                <a:effectLst/>
                <a:latin typeface="Arial" panose="020B0604020202020204" pitchFamily="34" charset="0"/>
                <a:hlinkClick r:id="rId29" tooltip="Chuỗi thức ăn"/>
              </a:rPr>
              <a:t>chuỗi thức ăn</a:t>
            </a:r>
            <a:r>
              <a:rPr lang="vi-VN" b="0" i="0" dirty="0">
                <a:solidFill>
                  <a:srgbClr val="202122"/>
                </a:solidFill>
                <a:effectLst/>
                <a:latin typeface="Arial" panose="020B0604020202020204" pitchFamily="34" charset="0"/>
              </a:rPr>
              <a:t> trong </a:t>
            </a:r>
            <a:r>
              <a:rPr lang="vi-VN" b="0" i="0" u="none" strike="noStrike" dirty="0">
                <a:solidFill>
                  <a:srgbClr val="3366CC"/>
                </a:solidFill>
                <a:effectLst/>
                <a:latin typeface="Arial" panose="020B0604020202020204" pitchFamily="34" charset="0"/>
                <a:hlinkClick r:id="rId30" tooltip="Hệ sinh thái"/>
              </a:rPr>
              <a:t>hệ sinh thái</a:t>
            </a:r>
            <a:r>
              <a:rPr lang="vi-VN" b="0" i="0" dirty="0">
                <a:solidFill>
                  <a:srgbClr val="202122"/>
                </a:solidFill>
                <a:effectLst/>
                <a:latin typeface="Arial" panose="020B0604020202020204" pitchFamily="34" charset="0"/>
              </a:rPr>
              <a:t> tự nhiên. Chúng có tuổi thọ trung bình khoảng 20 năm.</a:t>
            </a:r>
            <a:endParaRPr lang="en-US" dirty="0"/>
          </a:p>
        </p:txBody>
      </p:sp>
    </p:spTree>
    <p:extLst>
      <p:ext uri="{BB962C8B-B14F-4D97-AF65-F5344CB8AC3E}">
        <p14:creationId xmlns:p14="http://schemas.microsoft.com/office/powerpoint/2010/main" val="3752001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59C7AE-D1BD-BAE6-6859-A23671429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69" y="849531"/>
            <a:ext cx="5300133" cy="33145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BB136E-EA0A-04C9-2884-4993381420C7}"/>
              </a:ext>
            </a:extLst>
          </p:cNvPr>
          <p:cNvSpPr txBox="1"/>
          <p:nvPr/>
        </p:nvSpPr>
        <p:spPr>
          <a:xfrm>
            <a:off x="2870199" y="203200"/>
            <a:ext cx="2040468" cy="646331"/>
          </a:xfrm>
          <a:prstGeom prst="rect">
            <a:avLst/>
          </a:prstGeom>
          <a:noFill/>
        </p:spPr>
        <p:txBody>
          <a:bodyPr wrap="square" rtlCol="0">
            <a:spAutoFit/>
          </a:bodyPr>
          <a:lstStyle/>
          <a:p>
            <a:r>
              <a:rPr lang="en-US" sz="3600" dirty="0" err="1">
                <a:solidFill>
                  <a:srgbClr val="FF0000"/>
                </a:solidFill>
              </a:rPr>
              <a:t>Tê</a:t>
            </a:r>
            <a:r>
              <a:rPr lang="en-US" sz="3600" dirty="0">
                <a:solidFill>
                  <a:srgbClr val="FF0000"/>
                </a:solidFill>
              </a:rPr>
              <a:t> </a:t>
            </a:r>
            <a:r>
              <a:rPr lang="en-US" sz="3600" dirty="0" err="1">
                <a:solidFill>
                  <a:srgbClr val="FF0000"/>
                </a:solidFill>
              </a:rPr>
              <a:t>giác</a:t>
            </a:r>
            <a:endParaRPr lang="en-US" sz="3600" dirty="0">
              <a:solidFill>
                <a:srgbClr val="FF0000"/>
              </a:solidFill>
            </a:endParaRPr>
          </a:p>
        </p:txBody>
      </p:sp>
      <p:sp>
        <p:nvSpPr>
          <p:cNvPr id="4" name="TextBox 3">
            <a:extLst>
              <a:ext uri="{FF2B5EF4-FFF2-40B4-BE49-F238E27FC236}">
                <a16:creationId xmlns:a16="http://schemas.microsoft.com/office/drawing/2014/main" id="{31DDF668-BAA3-2F48-7738-66C949184E11}"/>
              </a:ext>
            </a:extLst>
          </p:cNvPr>
          <p:cNvSpPr txBox="1"/>
          <p:nvPr/>
        </p:nvSpPr>
        <p:spPr>
          <a:xfrm>
            <a:off x="5706536" y="489734"/>
            <a:ext cx="6214529" cy="3970318"/>
          </a:xfrm>
          <a:prstGeom prst="rect">
            <a:avLst/>
          </a:prstGeom>
          <a:noFill/>
        </p:spPr>
        <p:txBody>
          <a:bodyPr wrap="square" rtlCol="0">
            <a:spAutoFit/>
          </a:bodyPr>
          <a:lstStyle/>
          <a:p>
            <a:r>
              <a:rPr lang="en-US" b="1" i="0" dirty="0">
                <a:solidFill>
                  <a:srgbClr val="202122"/>
                </a:solidFill>
                <a:effectLst/>
                <a:latin typeface="Arial" panose="020B0604020202020204" pitchFamily="34" charset="0"/>
              </a:rPr>
              <a:t>	</a:t>
            </a:r>
            <a:r>
              <a:rPr lang="en-US" sz="2800" b="1" i="0" dirty="0" err="1">
                <a:solidFill>
                  <a:srgbClr val="202122"/>
                </a:solidFill>
                <a:effectLst/>
                <a:latin typeface="Time ns New Roman"/>
              </a:rPr>
              <a:t>Tê</a:t>
            </a:r>
            <a:r>
              <a:rPr lang="en-US" sz="2800" b="1" i="0" dirty="0">
                <a:solidFill>
                  <a:srgbClr val="202122"/>
                </a:solidFill>
                <a:effectLst/>
                <a:latin typeface="Time ns New Roman"/>
              </a:rPr>
              <a:t> </a:t>
            </a:r>
            <a:r>
              <a:rPr lang="en-US" sz="2800" b="1" i="0" dirty="0" err="1">
                <a:solidFill>
                  <a:srgbClr val="202122"/>
                </a:solidFill>
                <a:effectLst/>
                <a:latin typeface="Time ns New Roman"/>
              </a:rPr>
              <a:t>giác</a:t>
            </a:r>
            <a:r>
              <a:rPr lang="en-US" sz="2800" b="0" i="0" dirty="0">
                <a:solidFill>
                  <a:srgbClr val="202122"/>
                </a:solidFill>
                <a:effectLst/>
                <a:latin typeface="Time ns New Roman"/>
              </a:rPr>
              <a:t> hay con </a:t>
            </a:r>
            <a:r>
              <a:rPr lang="en-US" sz="2800" b="1" i="0" dirty="0" err="1">
                <a:solidFill>
                  <a:srgbClr val="202122"/>
                </a:solidFill>
                <a:effectLst/>
                <a:latin typeface="Time ns New Roman"/>
              </a:rPr>
              <a:t>tê</a:t>
            </a:r>
            <a:r>
              <a:rPr lang="en-US" sz="2800" b="0" i="0" dirty="0">
                <a:solidFill>
                  <a:srgbClr val="202122"/>
                </a:solidFill>
                <a:effectLst/>
                <a:latin typeface="Time ns New Roman"/>
              </a:rPr>
              <a:t> </a:t>
            </a:r>
            <a:r>
              <a:rPr lang="en-US" sz="2800" b="0" i="0" dirty="0" err="1">
                <a:solidFill>
                  <a:srgbClr val="202122"/>
                </a:solidFill>
                <a:effectLst/>
                <a:latin typeface="Time ns New Roman"/>
              </a:rPr>
              <a:t>là</a:t>
            </a:r>
            <a:r>
              <a:rPr lang="en-US" sz="2800" b="0" i="0" dirty="0">
                <a:solidFill>
                  <a:srgbClr val="202122"/>
                </a:solidFill>
                <a:effectLst/>
                <a:latin typeface="Time ns New Roman"/>
              </a:rPr>
              <a:t> </a:t>
            </a:r>
            <a:r>
              <a:rPr lang="en-US" sz="2800" b="0" i="0" dirty="0" err="1">
                <a:solidFill>
                  <a:srgbClr val="202122"/>
                </a:solidFill>
                <a:effectLst/>
                <a:latin typeface="Time ns New Roman"/>
              </a:rPr>
              <a:t>những</a:t>
            </a:r>
            <a:r>
              <a:rPr lang="en-US" sz="2800" b="0" i="0" dirty="0">
                <a:solidFill>
                  <a:srgbClr val="202122"/>
                </a:solidFill>
                <a:effectLst/>
                <a:latin typeface="Time ns New Roman"/>
              </a:rPr>
              <a:t> </a:t>
            </a:r>
            <a:r>
              <a:rPr lang="en-US" sz="2800" b="0" i="0" dirty="0" err="1">
                <a:solidFill>
                  <a:srgbClr val="202122"/>
                </a:solidFill>
                <a:effectLst/>
                <a:latin typeface="Time ns New Roman"/>
              </a:rPr>
              <a:t>loài</a:t>
            </a:r>
            <a:r>
              <a:rPr lang="en-US" sz="2800" b="0" i="0" dirty="0">
                <a:solidFill>
                  <a:srgbClr val="202122"/>
                </a:solidFill>
                <a:effectLst/>
                <a:latin typeface="Time ns New Roman"/>
              </a:rPr>
              <a:t> </a:t>
            </a:r>
            <a:r>
              <a:rPr lang="en-US" sz="2800" b="0" i="0" u="none" strike="noStrike" dirty="0" err="1">
                <a:solidFill>
                  <a:srgbClr val="3366CC"/>
                </a:solidFill>
                <a:effectLst/>
                <a:latin typeface="Time ns New Roman"/>
                <a:hlinkClick r:id="rId3" tooltip="Lớp Thú"/>
              </a:rPr>
              <a:t>động</a:t>
            </a:r>
            <a:r>
              <a:rPr lang="en-US" sz="2800" b="0" i="0" u="none" strike="noStrike" dirty="0">
                <a:solidFill>
                  <a:srgbClr val="3366CC"/>
                </a:solidFill>
                <a:effectLst/>
                <a:latin typeface="Time ns New Roman"/>
                <a:hlinkClick r:id="rId3" tooltip="Lớp Thú"/>
              </a:rPr>
              <a:t> </a:t>
            </a:r>
            <a:r>
              <a:rPr lang="en-US" sz="2800" b="0" i="0" u="none" strike="noStrike" dirty="0" err="1">
                <a:solidFill>
                  <a:srgbClr val="3366CC"/>
                </a:solidFill>
                <a:effectLst/>
                <a:latin typeface="Time ns New Roman"/>
                <a:hlinkClick r:id="rId3" tooltip="Lớp Thú"/>
              </a:rPr>
              <a:t>vật</a:t>
            </a:r>
            <a:r>
              <a:rPr lang="en-US" sz="2800" b="0" i="0" u="none" strike="noStrike" dirty="0">
                <a:solidFill>
                  <a:srgbClr val="3366CC"/>
                </a:solidFill>
                <a:effectLst/>
                <a:latin typeface="Time ns New Roman"/>
                <a:hlinkClick r:id="rId3" tooltip="Lớp Thú"/>
              </a:rPr>
              <a:t> </a:t>
            </a:r>
            <a:r>
              <a:rPr lang="en-US" sz="2800" b="0" i="0" u="none" strike="noStrike" dirty="0" err="1">
                <a:solidFill>
                  <a:srgbClr val="3366CC"/>
                </a:solidFill>
                <a:effectLst/>
                <a:latin typeface="Time ns New Roman"/>
                <a:hlinkClick r:id="rId3" tooltip="Lớp Thú"/>
              </a:rPr>
              <a:t>có</a:t>
            </a:r>
            <a:r>
              <a:rPr lang="en-US" sz="2800" b="0" i="0" u="none" strike="noStrike" dirty="0">
                <a:solidFill>
                  <a:srgbClr val="3366CC"/>
                </a:solidFill>
                <a:effectLst/>
                <a:latin typeface="Time ns New Roman"/>
                <a:hlinkClick r:id="rId3" tooltip="Lớp Thú"/>
              </a:rPr>
              <a:t> </a:t>
            </a:r>
            <a:r>
              <a:rPr lang="en-US" sz="2800" b="0" i="0" u="none" strike="noStrike" dirty="0" err="1">
                <a:solidFill>
                  <a:srgbClr val="3366CC"/>
                </a:solidFill>
                <a:effectLst/>
                <a:latin typeface="Time ns New Roman"/>
                <a:hlinkClick r:id="rId3" tooltip="Lớp Thú"/>
              </a:rPr>
              <a:t>vú</a:t>
            </a:r>
            <a:r>
              <a:rPr lang="en-US" sz="2800" b="0" i="0" dirty="0">
                <a:solidFill>
                  <a:srgbClr val="202122"/>
                </a:solidFill>
                <a:effectLst/>
                <a:latin typeface="Time ns New Roman"/>
              </a:rPr>
              <a:t> </a:t>
            </a:r>
            <a:r>
              <a:rPr lang="en-US" sz="2800" b="0" i="0" u="none" strike="noStrike" dirty="0" err="1">
                <a:solidFill>
                  <a:srgbClr val="3366CC"/>
                </a:solidFill>
                <a:effectLst/>
                <a:latin typeface="Time ns New Roman"/>
                <a:hlinkClick r:id="rId4" tooltip="Bộ Guốc lẻ"/>
              </a:rPr>
              <a:t>guốc</a:t>
            </a:r>
            <a:r>
              <a:rPr lang="en-US" sz="2800" b="0" i="0" u="none" strike="noStrike" dirty="0">
                <a:solidFill>
                  <a:srgbClr val="3366CC"/>
                </a:solidFill>
                <a:effectLst/>
                <a:latin typeface="Time ns New Roman"/>
                <a:hlinkClick r:id="rId4" tooltip="Bộ Guốc lẻ"/>
              </a:rPr>
              <a:t> </a:t>
            </a:r>
            <a:r>
              <a:rPr lang="en-US" sz="2800" b="0" i="0" u="none" strike="noStrike" dirty="0" err="1">
                <a:solidFill>
                  <a:srgbClr val="3366CC"/>
                </a:solidFill>
                <a:effectLst/>
                <a:latin typeface="Time ns New Roman"/>
                <a:hlinkClick r:id="rId4" tooltip="Bộ Guốc lẻ"/>
              </a:rPr>
              <a:t>lẻ</a:t>
            </a:r>
            <a:r>
              <a:rPr lang="en-US" sz="2800" b="0" i="0" dirty="0">
                <a:solidFill>
                  <a:srgbClr val="202122"/>
                </a:solidFill>
                <a:effectLst/>
                <a:latin typeface="Time ns New Roman"/>
              </a:rPr>
              <a:t> </a:t>
            </a:r>
            <a:r>
              <a:rPr lang="en-US" sz="2800" b="0" i="0" dirty="0" err="1">
                <a:solidFill>
                  <a:srgbClr val="202122"/>
                </a:solidFill>
                <a:effectLst/>
                <a:latin typeface="Time ns New Roman"/>
              </a:rPr>
              <a:t>trong</a:t>
            </a:r>
            <a:r>
              <a:rPr lang="en-US" sz="2800" b="0" i="0" dirty="0">
                <a:solidFill>
                  <a:srgbClr val="202122"/>
                </a:solidFill>
                <a:effectLst/>
                <a:latin typeface="Time ns New Roman"/>
              </a:rPr>
              <a:t> </a:t>
            </a:r>
            <a:r>
              <a:rPr lang="en-US" sz="2800" b="0" i="0" dirty="0" err="1">
                <a:solidFill>
                  <a:srgbClr val="202122"/>
                </a:solidFill>
                <a:effectLst/>
                <a:latin typeface="Time ns New Roman"/>
              </a:rPr>
              <a:t>họ</a:t>
            </a:r>
            <a:r>
              <a:rPr lang="en-US" sz="2800" b="0" i="0" dirty="0">
                <a:solidFill>
                  <a:srgbClr val="202122"/>
                </a:solidFill>
                <a:effectLst/>
                <a:latin typeface="Time ns New Roman"/>
              </a:rPr>
              <a:t> </a:t>
            </a:r>
            <a:r>
              <a:rPr lang="en-US" sz="2800" b="1" i="0" dirty="0" err="1">
                <a:solidFill>
                  <a:srgbClr val="202122"/>
                </a:solidFill>
                <a:effectLst/>
                <a:latin typeface="Time ns New Roman"/>
              </a:rPr>
              <a:t>Rhinocerotidae</a:t>
            </a:r>
            <a:r>
              <a:rPr lang="en-US" sz="2800" b="0" i="0" dirty="0">
                <a:solidFill>
                  <a:srgbClr val="202122"/>
                </a:solidFill>
                <a:effectLst/>
                <a:latin typeface="Time ns New Roman"/>
              </a:rPr>
              <a:t>. Trong </a:t>
            </a:r>
            <a:r>
              <a:rPr lang="en-US" sz="2800" b="0" i="0" dirty="0" err="1">
                <a:solidFill>
                  <a:srgbClr val="202122"/>
                </a:solidFill>
                <a:effectLst/>
                <a:latin typeface="Time ns New Roman"/>
              </a:rPr>
              <a:t>năm</a:t>
            </a:r>
            <a:r>
              <a:rPr lang="en-US" sz="2800" b="0" i="0" dirty="0">
                <a:solidFill>
                  <a:srgbClr val="202122"/>
                </a:solidFill>
                <a:effectLst/>
                <a:latin typeface="Time ns New Roman"/>
              </a:rPr>
              <a:t> </a:t>
            </a:r>
            <a:r>
              <a:rPr lang="en-US" sz="2800" b="0" i="0" dirty="0" err="1">
                <a:solidFill>
                  <a:srgbClr val="202122"/>
                </a:solidFill>
                <a:effectLst/>
                <a:latin typeface="Time ns New Roman"/>
              </a:rPr>
              <a:t>loài</a:t>
            </a:r>
            <a:r>
              <a:rPr lang="en-US" sz="2800" b="0" i="0" dirty="0">
                <a:solidFill>
                  <a:srgbClr val="202122"/>
                </a:solidFill>
                <a:effectLst/>
                <a:latin typeface="Time ns New Roman"/>
              </a:rPr>
              <a:t> </a:t>
            </a:r>
            <a:r>
              <a:rPr lang="en-US" sz="2800" b="0" i="0" dirty="0" err="1">
                <a:solidFill>
                  <a:srgbClr val="202122"/>
                </a:solidFill>
                <a:effectLst/>
                <a:latin typeface="Time ns New Roman"/>
              </a:rPr>
              <a:t>còn</a:t>
            </a:r>
            <a:r>
              <a:rPr lang="en-US" sz="2800" b="0" i="0" dirty="0">
                <a:solidFill>
                  <a:srgbClr val="202122"/>
                </a:solidFill>
                <a:effectLst/>
                <a:latin typeface="Time ns New Roman"/>
              </a:rPr>
              <a:t> </a:t>
            </a:r>
            <a:r>
              <a:rPr lang="en-US" sz="2800" b="0" i="0" dirty="0" err="1">
                <a:solidFill>
                  <a:srgbClr val="202122"/>
                </a:solidFill>
                <a:effectLst/>
                <a:latin typeface="Time ns New Roman"/>
              </a:rPr>
              <a:t>sinh</a:t>
            </a:r>
            <a:r>
              <a:rPr lang="en-US" sz="2800" b="0" i="0" dirty="0">
                <a:solidFill>
                  <a:srgbClr val="202122"/>
                </a:solidFill>
                <a:effectLst/>
                <a:latin typeface="Time ns New Roman"/>
              </a:rPr>
              <a:t> </a:t>
            </a:r>
            <a:r>
              <a:rPr lang="en-US" sz="2800" b="0" i="0" dirty="0" err="1">
                <a:solidFill>
                  <a:srgbClr val="202122"/>
                </a:solidFill>
                <a:effectLst/>
                <a:latin typeface="Time ns New Roman"/>
              </a:rPr>
              <a:t>tồn</a:t>
            </a:r>
            <a:r>
              <a:rPr lang="en-US" sz="2800" b="0" i="0" dirty="0">
                <a:solidFill>
                  <a:srgbClr val="202122"/>
                </a:solidFill>
                <a:effectLst/>
                <a:latin typeface="Time ns New Roman"/>
              </a:rPr>
              <a:t>, </a:t>
            </a:r>
            <a:r>
              <a:rPr lang="en-US" sz="2800" b="0" i="0" dirty="0" err="1">
                <a:solidFill>
                  <a:srgbClr val="202122"/>
                </a:solidFill>
                <a:effectLst/>
                <a:latin typeface="Time ns New Roman"/>
              </a:rPr>
              <a:t>hai</a:t>
            </a:r>
            <a:r>
              <a:rPr lang="en-US" sz="2800" b="0" i="0" dirty="0">
                <a:solidFill>
                  <a:srgbClr val="202122"/>
                </a:solidFill>
                <a:effectLst/>
                <a:latin typeface="Time ns New Roman"/>
              </a:rPr>
              <a:t> </a:t>
            </a:r>
            <a:r>
              <a:rPr lang="en-US" sz="2800" b="0" i="0" dirty="0" err="1">
                <a:solidFill>
                  <a:srgbClr val="202122"/>
                </a:solidFill>
                <a:effectLst/>
                <a:latin typeface="Time ns New Roman"/>
              </a:rPr>
              <a:t>loài</a:t>
            </a:r>
            <a:r>
              <a:rPr lang="en-US" sz="2800" b="0" i="0" dirty="0">
                <a:solidFill>
                  <a:srgbClr val="202122"/>
                </a:solidFill>
                <a:effectLst/>
                <a:latin typeface="Time ns New Roman"/>
              </a:rPr>
              <a:t> </a:t>
            </a:r>
            <a:r>
              <a:rPr lang="en-US" sz="2800" b="0" i="0" dirty="0" err="1">
                <a:solidFill>
                  <a:srgbClr val="202122"/>
                </a:solidFill>
                <a:effectLst/>
                <a:latin typeface="Time ns New Roman"/>
              </a:rPr>
              <a:t>sinh</a:t>
            </a:r>
            <a:r>
              <a:rPr lang="en-US" sz="2800" b="0" i="0" dirty="0">
                <a:solidFill>
                  <a:srgbClr val="202122"/>
                </a:solidFill>
                <a:effectLst/>
                <a:latin typeface="Time ns New Roman"/>
              </a:rPr>
              <a:t> </a:t>
            </a:r>
            <a:r>
              <a:rPr lang="en-US" sz="2800" b="0" i="0" dirty="0" err="1">
                <a:solidFill>
                  <a:srgbClr val="202122"/>
                </a:solidFill>
                <a:effectLst/>
                <a:latin typeface="Time ns New Roman"/>
              </a:rPr>
              <a:t>sống</a:t>
            </a:r>
            <a:r>
              <a:rPr lang="en-US" sz="2800" b="0" i="0" dirty="0">
                <a:solidFill>
                  <a:srgbClr val="202122"/>
                </a:solidFill>
                <a:effectLst/>
                <a:latin typeface="Time ns New Roman"/>
              </a:rPr>
              <a:t> ở </a:t>
            </a:r>
            <a:r>
              <a:rPr lang="en-US" sz="2800" b="0" i="0" u="none" strike="noStrike" dirty="0">
                <a:solidFill>
                  <a:srgbClr val="3366CC"/>
                </a:solidFill>
                <a:effectLst/>
                <a:latin typeface="Time ns New Roman"/>
                <a:hlinkClick r:id="rId5" tooltip="Châu Phi"/>
              </a:rPr>
              <a:t>Châu Phi</a:t>
            </a:r>
            <a:r>
              <a:rPr lang="en-US" sz="2800" b="0" i="0" dirty="0">
                <a:solidFill>
                  <a:srgbClr val="202122"/>
                </a:solidFill>
                <a:effectLst/>
                <a:latin typeface="Time ns New Roman"/>
              </a:rPr>
              <a:t>, </a:t>
            </a:r>
            <a:r>
              <a:rPr lang="en-US" sz="2800" b="0" i="0" dirty="0" err="1">
                <a:solidFill>
                  <a:srgbClr val="202122"/>
                </a:solidFill>
                <a:effectLst/>
                <a:latin typeface="Time ns New Roman"/>
              </a:rPr>
              <a:t>và</a:t>
            </a:r>
            <a:r>
              <a:rPr lang="en-US" sz="2800" b="0" i="0" dirty="0">
                <a:solidFill>
                  <a:srgbClr val="202122"/>
                </a:solidFill>
                <a:effectLst/>
                <a:latin typeface="Time ns New Roman"/>
              </a:rPr>
              <a:t> </a:t>
            </a:r>
            <a:r>
              <a:rPr lang="en-US" sz="2800" b="0" i="0" dirty="0" err="1">
                <a:solidFill>
                  <a:srgbClr val="202122"/>
                </a:solidFill>
                <a:effectLst/>
                <a:latin typeface="Time ns New Roman"/>
              </a:rPr>
              <a:t>ba</a:t>
            </a:r>
            <a:r>
              <a:rPr lang="en-US" sz="2800" b="0" i="0" dirty="0">
                <a:solidFill>
                  <a:srgbClr val="202122"/>
                </a:solidFill>
                <a:effectLst/>
                <a:latin typeface="Time ns New Roman"/>
              </a:rPr>
              <a:t> </a:t>
            </a:r>
            <a:r>
              <a:rPr lang="en-US" sz="2800" b="0" i="0" dirty="0" err="1">
                <a:solidFill>
                  <a:srgbClr val="202122"/>
                </a:solidFill>
                <a:effectLst/>
                <a:latin typeface="Time ns New Roman"/>
              </a:rPr>
              <a:t>loài</a:t>
            </a:r>
            <a:r>
              <a:rPr lang="en-US" sz="2800" b="0" i="0" dirty="0">
                <a:solidFill>
                  <a:srgbClr val="202122"/>
                </a:solidFill>
                <a:effectLst/>
                <a:latin typeface="Time ns New Roman"/>
              </a:rPr>
              <a:t> </a:t>
            </a:r>
            <a:r>
              <a:rPr lang="en-US" sz="2800" b="0" i="0" dirty="0" err="1">
                <a:solidFill>
                  <a:srgbClr val="202122"/>
                </a:solidFill>
                <a:effectLst/>
                <a:latin typeface="Time ns New Roman"/>
              </a:rPr>
              <a:t>sinh</a:t>
            </a:r>
            <a:r>
              <a:rPr lang="en-US" sz="2800" b="0" i="0" dirty="0">
                <a:solidFill>
                  <a:srgbClr val="202122"/>
                </a:solidFill>
                <a:effectLst/>
                <a:latin typeface="Time ns New Roman"/>
              </a:rPr>
              <a:t> </a:t>
            </a:r>
            <a:r>
              <a:rPr lang="en-US" sz="2800" b="0" i="0" dirty="0" err="1">
                <a:solidFill>
                  <a:srgbClr val="202122"/>
                </a:solidFill>
                <a:effectLst/>
                <a:latin typeface="Time ns New Roman"/>
              </a:rPr>
              <a:t>sống</a:t>
            </a:r>
            <a:r>
              <a:rPr lang="en-US" sz="2800" b="0" i="0" dirty="0">
                <a:solidFill>
                  <a:srgbClr val="202122"/>
                </a:solidFill>
                <a:effectLst/>
                <a:latin typeface="Time ns New Roman"/>
              </a:rPr>
              <a:t> ở </a:t>
            </a:r>
            <a:r>
              <a:rPr lang="en-US" sz="2800" b="0" i="0" u="none" strike="noStrike" dirty="0">
                <a:solidFill>
                  <a:srgbClr val="3366CC"/>
                </a:solidFill>
                <a:effectLst/>
                <a:latin typeface="Time ns New Roman"/>
                <a:hlinkClick r:id="rId6" tooltip="Nam Á"/>
              </a:rPr>
              <a:t>Nam Á</a:t>
            </a:r>
            <a:r>
              <a:rPr lang="en-US" sz="2800" b="0" i="0" dirty="0">
                <a:solidFill>
                  <a:srgbClr val="202122"/>
                </a:solidFill>
                <a:effectLst/>
                <a:latin typeface="Time ns New Roman"/>
              </a:rPr>
              <a:t>. </a:t>
            </a:r>
            <a:r>
              <a:rPr lang="vi-VN" sz="2800" b="0" i="0" dirty="0">
                <a:solidFill>
                  <a:srgbClr val="202122"/>
                </a:solidFill>
                <a:effectLst/>
                <a:latin typeface="Arial" panose="020B0604020202020204" pitchFamily="34" charset="0"/>
              </a:rPr>
              <a:t> Chúng ăn thực vật, có bộ não nhỏ (400 đến 600 g), có một hoặc hai sừng và lớp da bảo vệ dày (1,5 đến 5 cm) được hình thành từ các lớp </a:t>
            </a:r>
            <a:r>
              <a:rPr lang="vi-VN" sz="2800" b="0" i="0" u="none" strike="noStrike" dirty="0">
                <a:solidFill>
                  <a:srgbClr val="3366CC"/>
                </a:solidFill>
                <a:effectLst/>
                <a:latin typeface="Arial" panose="020B0604020202020204" pitchFamily="34" charset="0"/>
                <a:hlinkClick r:id="rId7" tooltip="Collagen"/>
              </a:rPr>
              <a:t>collagen</a:t>
            </a:r>
            <a:r>
              <a:rPr lang="vi-VN" sz="2800" b="0" i="0" dirty="0">
                <a:solidFill>
                  <a:srgbClr val="202122"/>
                </a:solidFill>
                <a:effectLst/>
                <a:latin typeface="Arial" panose="020B0604020202020204" pitchFamily="34" charset="0"/>
              </a:rPr>
              <a:t> nằm trong </a:t>
            </a:r>
            <a:endParaRPr lang="en-US" sz="2800" dirty="0">
              <a:latin typeface="Time ns New Roman"/>
            </a:endParaRPr>
          </a:p>
        </p:txBody>
      </p:sp>
      <p:sp>
        <p:nvSpPr>
          <p:cNvPr id="5" name="TextBox 4">
            <a:extLst>
              <a:ext uri="{FF2B5EF4-FFF2-40B4-BE49-F238E27FC236}">
                <a16:creationId xmlns:a16="http://schemas.microsoft.com/office/drawing/2014/main" id="{A05677A8-7104-B06E-F4A5-9ADB49E83DB1}"/>
              </a:ext>
            </a:extLst>
          </p:cNvPr>
          <p:cNvSpPr txBox="1"/>
          <p:nvPr/>
        </p:nvSpPr>
        <p:spPr>
          <a:xfrm>
            <a:off x="135467" y="4444663"/>
            <a:ext cx="11921065" cy="2246769"/>
          </a:xfrm>
          <a:prstGeom prst="rect">
            <a:avLst/>
          </a:prstGeom>
          <a:noFill/>
        </p:spPr>
        <p:txBody>
          <a:bodyPr wrap="square" rtlCol="0">
            <a:spAutoFit/>
          </a:bodyPr>
          <a:lstStyle/>
          <a:p>
            <a:r>
              <a:rPr lang="en-US" sz="2000" b="0" i="0" dirty="0">
                <a:solidFill>
                  <a:srgbClr val="202122"/>
                </a:solidFill>
                <a:effectLst/>
                <a:latin typeface="Arial" panose="020B0604020202020204" pitchFamily="34" charset="0"/>
              </a:rPr>
              <a:t>	</a:t>
            </a:r>
            <a:r>
              <a:rPr lang="vi-VN" sz="2800" b="0" i="0" u="none" strike="noStrike" dirty="0">
                <a:solidFill>
                  <a:srgbClr val="3366CC"/>
                </a:solidFill>
                <a:effectLst/>
                <a:latin typeface="Arial" panose="020B0604020202020204" pitchFamily="34" charset="0"/>
                <a:hlinkClick r:id="rId8" tooltip="Cấu trúc tinh thể"/>
              </a:rPr>
              <a:t>cấu trúc mạng tinh thể</a:t>
            </a:r>
            <a:r>
              <a:rPr lang="vi-VN" sz="2800" b="0" i="0" dirty="0">
                <a:solidFill>
                  <a:srgbClr val="202122"/>
                </a:solidFill>
                <a:effectLst/>
                <a:latin typeface="Arial" panose="020B0604020202020204" pitchFamily="34" charset="0"/>
              </a:rPr>
              <a:t>. Chúng thường ăn cỏ và lá cây, mặc dù khả năng lên men thức ăn trong </a:t>
            </a:r>
            <a:r>
              <a:rPr lang="vi-VN" sz="2800" b="0" i="0" u="none" strike="noStrike" dirty="0">
                <a:solidFill>
                  <a:srgbClr val="3366CC"/>
                </a:solidFill>
                <a:effectLst/>
                <a:latin typeface="Arial" panose="020B0604020202020204" pitchFamily="34" charset="0"/>
                <a:hlinkClick r:id="rId9" tooltip="Ruột già"/>
              </a:rPr>
              <a:t>ruột già</a:t>
            </a:r>
            <a:r>
              <a:rPr lang="vi-VN" sz="2800" b="0" i="0" dirty="0">
                <a:solidFill>
                  <a:srgbClr val="202122"/>
                </a:solidFill>
                <a:effectLst/>
                <a:latin typeface="Arial" panose="020B0604020202020204" pitchFamily="34" charset="0"/>
              </a:rPr>
              <a:t> của chúng cho phép chúng ăn các loại thực vật có sợi hơn khi cần thiết. Không giống như các </a:t>
            </a:r>
            <a:r>
              <a:rPr lang="vi-VN" sz="2800" b="0" i="0" u="none" strike="noStrike" dirty="0">
                <a:solidFill>
                  <a:srgbClr val="3366CC"/>
                </a:solidFill>
                <a:effectLst/>
                <a:latin typeface="Arial" panose="020B0604020202020204" pitchFamily="34" charset="0"/>
                <a:hlinkClick r:id="rId4" tooltip="Bộ Guốc lẻ"/>
              </a:rPr>
              <a:t>động vật móng guốc lẻ</a:t>
            </a:r>
            <a:r>
              <a:rPr lang="vi-VN" sz="2800" b="0" i="0" dirty="0">
                <a:solidFill>
                  <a:srgbClr val="202122"/>
                </a:solidFill>
                <a:effectLst/>
                <a:latin typeface="Arial" panose="020B0604020202020204" pitchFamily="34" charset="0"/>
              </a:rPr>
              <a:t> khác, hai loài tê giác ở châu Phi thiếu răng ở phía trước miệng, thay vào đó dựa vào môi của chúng để nhổ thức ăn.</a:t>
            </a:r>
            <a:r>
              <a:rPr lang="vi-VN" sz="2800" b="0" i="0" u="none" strike="noStrike" baseline="30000" dirty="0">
                <a:solidFill>
                  <a:srgbClr val="3366CC"/>
                </a:solidFill>
                <a:effectLst/>
                <a:latin typeface="Arial" panose="020B0604020202020204" pitchFamily="34" charset="0"/>
                <a:hlinkClick r:id="rId10"/>
              </a:rPr>
              <a:t>[1]</a:t>
            </a:r>
            <a:endParaRPr lang="en-US" sz="2800" dirty="0"/>
          </a:p>
        </p:txBody>
      </p:sp>
    </p:spTree>
    <p:extLst>
      <p:ext uri="{BB962C8B-B14F-4D97-AF65-F5344CB8AC3E}">
        <p14:creationId xmlns:p14="http://schemas.microsoft.com/office/powerpoint/2010/main" val="4288365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ươu cao cổ - Những điều lý thú về “siêu mẫu” tự nhiên">
            <a:extLst>
              <a:ext uri="{FF2B5EF4-FFF2-40B4-BE49-F238E27FC236}">
                <a16:creationId xmlns:a16="http://schemas.microsoft.com/office/drawing/2014/main" id="{8D988048-8299-97BE-6859-0CFD7A0A7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400"/>
            <a:ext cx="5655733" cy="3612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F47F35-3B67-2DF9-3102-786A475034FA}"/>
              </a:ext>
            </a:extLst>
          </p:cNvPr>
          <p:cNvSpPr txBox="1"/>
          <p:nvPr/>
        </p:nvSpPr>
        <p:spPr>
          <a:xfrm>
            <a:off x="2827866" y="19798"/>
            <a:ext cx="3437467" cy="646331"/>
          </a:xfrm>
          <a:prstGeom prst="rect">
            <a:avLst/>
          </a:prstGeom>
          <a:noFill/>
        </p:spPr>
        <p:txBody>
          <a:bodyPr wrap="square" rtlCol="0">
            <a:spAutoFit/>
          </a:bodyPr>
          <a:lstStyle/>
          <a:p>
            <a:r>
              <a:rPr lang="en-US" sz="3600" dirty="0" err="1">
                <a:solidFill>
                  <a:srgbClr val="FF0000"/>
                </a:solidFill>
                <a:latin typeface="Time ns New Roman"/>
              </a:rPr>
              <a:t>Hươu</a:t>
            </a:r>
            <a:r>
              <a:rPr lang="en-US" sz="3600" dirty="0">
                <a:solidFill>
                  <a:srgbClr val="FF0000"/>
                </a:solidFill>
                <a:latin typeface="Time ns New Roman"/>
              </a:rPr>
              <a:t> </a:t>
            </a:r>
            <a:r>
              <a:rPr lang="en-US" sz="3600" dirty="0" err="1">
                <a:solidFill>
                  <a:srgbClr val="FF0000"/>
                </a:solidFill>
                <a:latin typeface="Time ns New Roman"/>
              </a:rPr>
              <a:t>cao</a:t>
            </a:r>
            <a:r>
              <a:rPr lang="en-US" sz="3600" dirty="0">
                <a:solidFill>
                  <a:srgbClr val="FF0000"/>
                </a:solidFill>
                <a:latin typeface="Time ns New Roman"/>
              </a:rPr>
              <a:t> </a:t>
            </a:r>
            <a:r>
              <a:rPr lang="en-US" sz="3600" dirty="0" err="1">
                <a:solidFill>
                  <a:srgbClr val="FF0000"/>
                </a:solidFill>
                <a:latin typeface="Time ns New Roman"/>
              </a:rPr>
              <a:t>cổ</a:t>
            </a:r>
            <a:endParaRPr lang="en-US" sz="3600" dirty="0">
              <a:solidFill>
                <a:srgbClr val="FF0000"/>
              </a:solidFill>
              <a:latin typeface="Time ns New Roman"/>
            </a:endParaRPr>
          </a:p>
        </p:txBody>
      </p:sp>
      <p:sp>
        <p:nvSpPr>
          <p:cNvPr id="3" name="TextBox 2">
            <a:extLst>
              <a:ext uri="{FF2B5EF4-FFF2-40B4-BE49-F238E27FC236}">
                <a16:creationId xmlns:a16="http://schemas.microsoft.com/office/drawing/2014/main" id="{2D304EB3-9FD7-08C1-AEA0-7DAEDBEC3A64}"/>
              </a:ext>
            </a:extLst>
          </p:cNvPr>
          <p:cNvSpPr txBox="1"/>
          <p:nvPr/>
        </p:nvSpPr>
        <p:spPr>
          <a:xfrm>
            <a:off x="5655732" y="342963"/>
            <a:ext cx="6536267" cy="4770537"/>
          </a:xfrm>
          <a:prstGeom prst="rect">
            <a:avLst/>
          </a:prstGeom>
          <a:noFill/>
        </p:spPr>
        <p:txBody>
          <a:bodyPr wrap="square" rtlCol="0">
            <a:spAutoFit/>
          </a:bodyPr>
          <a:lstStyle/>
          <a:p>
            <a:r>
              <a:rPr lang="en-US" sz="2400" b="0" i="0" dirty="0">
                <a:solidFill>
                  <a:srgbClr val="231F20"/>
                </a:solidFill>
                <a:effectLst/>
                <a:latin typeface="+mj-lt"/>
              </a:rPr>
              <a:t>	</a:t>
            </a:r>
            <a:r>
              <a:rPr lang="vi-VN" sz="2800" b="0" i="0" dirty="0">
                <a:solidFill>
                  <a:srgbClr val="231F20"/>
                </a:solidFill>
                <a:effectLst/>
                <a:latin typeface="+mj-lt"/>
              </a:rPr>
              <a:t>Hươu cao cổ (tên khoa học là Giraffa) là động vật có vú thuộc bộ Guốc chẵn. Hươu cao cổ cũng nắm giữ kỷ lục là động vật cao nhất trên cạn và động vật nhai lại lớn nhất. Chúng thường sở hữu chiều cao “đáng ghen tị” lên tới 5.5m cùng cân nặng tới 1300kg. Tuy sở hữu thân hình “vạm vỡ” phi thường nhưng loài động vật này vẫn thường trưng vẻ mặt “ngơ ngác” rất đáng yêu.</a:t>
            </a:r>
            <a:endParaRPr lang="en-US" sz="2800" b="0" i="0" dirty="0">
              <a:solidFill>
                <a:srgbClr val="231F20"/>
              </a:solidFill>
              <a:effectLst/>
              <a:latin typeface="+mj-lt"/>
            </a:endParaRPr>
          </a:p>
          <a:p>
            <a:endParaRPr lang="en-US" sz="2400" dirty="0">
              <a:latin typeface="+mj-lt"/>
            </a:endParaRPr>
          </a:p>
        </p:txBody>
      </p:sp>
      <p:sp>
        <p:nvSpPr>
          <p:cNvPr id="4" name="TextBox 3">
            <a:extLst>
              <a:ext uri="{FF2B5EF4-FFF2-40B4-BE49-F238E27FC236}">
                <a16:creationId xmlns:a16="http://schemas.microsoft.com/office/drawing/2014/main" id="{7904A934-EF9E-88BB-7EC1-99FBBECE31E4}"/>
              </a:ext>
            </a:extLst>
          </p:cNvPr>
          <p:cNvSpPr txBox="1"/>
          <p:nvPr/>
        </p:nvSpPr>
        <p:spPr>
          <a:xfrm>
            <a:off x="0" y="4273111"/>
            <a:ext cx="11819466" cy="2677656"/>
          </a:xfrm>
          <a:prstGeom prst="rect">
            <a:avLst/>
          </a:prstGeom>
          <a:noFill/>
        </p:spPr>
        <p:txBody>
          <a:bodyPr wrap="square" rtlCol="0">
            <a:spAutoFit/>
          </a:bodyPr>
          <a:lstStyle/>
          <a:p>
            <a:r>
              <a:rPr lang="vi-VN" sz="2800" b="0" i="0" dirty="0">
                <a:solidFill>
                  <a:srgbClr val="231F20"/>
                </a:solidFill>
                <a:effectLst/>
                <a:latin typeface="+mj-lt"/>
              </a:rPr>
              <a:t>Hươu cao cổ thường sống theo đàn từ 8 – 10 con. Chúng sẽ di cư nếu các điều kiện của môi trường (như nhiệt độ, thời tiết, nguồn nước uống, thức ăn,…) bị biến đổi. </a:t>
            </a:r>
            <a:r>
              <a:rPr lang="vi-VN" sz="2800" b="0" i="1" dirty="0">
                <a:solidFill>
                  <a:srgbClr val="231F20"/>
                </a:solidFill>
                <a:effectLst/>
                <a:latin typeface="+mj-lt"/>
              </a:rPr>
              <a:t>Hươu cao cổ </a:t>
            </a:r>
            <a:r>
              <a:rPr lang="vi-VN" sz="2800" b="0" i="0" dirty="0">
                <a:solidFill>
                  <a:srgbClr val="231F20"/>
                </a:solidFill>
                <a:effectLst/>
                <a:latin typeface="+mj-lt"/>
              </a:rPr>
              <a:t>thường sống ở đồng cỏ, xavan và rừng thưa. Nguồn thức ăn chủ yếu của chúng là lá cây keo (mỗi ngày 1 chú hươu có thể ăn tới 29kg). Chúng có thể gặm những chiếc lá nằm trên cao mà hầu hết các loài động vật ăn cỏ khác “lực bất tòng tâm” vì không thể với tới.</a:t>
            </a:r>
            <a:endParaRPr lang="en-US" sz="2800" dirty="0">
              <a:latin typeface="+mj-lt"/>
            </a:endParaRPr>
          </a:p>
        </p:txBody>
      </p:sp>
    </p:spTree>
    <p:extLst>
      <p:ext uri="{BB962C8B-B14F-4D97-AF65-F5344CB8AC3E}">
        <p14:creationId xmlns:p14="http://schemas.microsoft.com/office/powerpoint/2010/main" val="44417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khám phá cực hay ho về loài voi khổng lồ">
            <a:extLst>
              <a:ext uri="{FF2B5EF4-FFF2-40B4-BE49-F238E27FC236}">
                <a16:creationId xmlns:a16="http://schemas.microsoft.com/office/drawing/2014/main" id="{DA931D1C-1C57-FE9F-2008-C83C9FCA4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1092"/>
            <a:ext cx="4776127" cy="3135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37827B-FD2C-C10A-62CD-35D7998FD611}"/>
              </a:ext>
            </a:extLst>
          </p:cNvPr>
          <p:cNvSpPr txBox="1"/>
          <p:nvPr/>
        </p:nvSpPr>
        <p:spPr>
          <a:xfrm>
            <a:off x="2946400" y="0"/>
            <a:ext cx="2082800" cy="707886"/>
          </a:xfrm>
          <a:prstGeom prst="rect">
            <a:avLst/>
          </a:prstGeom>
          <a:noFill/>
        </p:spPr>
        <p:txBody>
          <a:bodyPr wrap="square" rtlCol="0">
            <a:spAutoFit/>
          </a:bodyPr>
          <a:lstStyle/>
          <a:p>
            <a:r>
              <a:rPr lang="en-US" sz="4000" dirty="0">
                <a:solidFill>
                  <a:srgbClr val="FF0000"/>
                </a:solidFill>
              </a:rPr>
              <a:t>Voi</a:t>
            </a:r>
          </a:p>
        </p:txBody>
      </p:sp>
      <p:sp>
        <p:nvSpPr>
          <p:cNvPr id="3" name="TextBox 2">
            <a:extLst>
              <a:ext uri="{FF2B5EF4-FFF2-40B4-BE49-F238E27FC236}">
                <a16:creationId xmlns:a16="http://schemas.microsoft.com/office/drawing/2014/main" id="{7BAFC5BF-3053-340B-4D92-F60CFC5FF2A8}"/>
              </a:ext>
            </a:extLst>
          </p:cNvPr>
          <p:cNvSpPr txBox="1"/>
          <p:nvPr/>
        </p:nvSpPr>
        <p:spPr>
          <a:xfrm>
            <a:off x="5029200" y="389467"/>
            <a:ext cx="6468533" cy="3785652"/>
          </a:xfrm>
          <a:prstGeom prst="rect">
            <a:avLst/>
          </a:prstGeom>
          <a:noFill/>
        </p:spPr>
        <p:txBody>
          <a:bodyPr wrap="square" rtlCol="0">
            <a:spAutoFit/>
          </a:bodyPr>
          <a:lstStyle/>
          <a:p>
            <a:r>
              <a:rPr lang="en-US" sz="2400" b="1" i="0" dirty="0">
                <a:solidFill>
                  <a:srgbClr val="202122"/>
                </a:solidFill>
                <a:effectLst/>
                <a:latin typeface="Arial" panose="020B0604020202020204" pitchFamily="34" charset="0"/>
              </a:rPr>
              <a:t>	</a:t>
            </a:r>
            <a:r>
              <a:rPr lang="vi-VN" sz="2400" b="1" i="0" dirty="0">
                <a:solidFill>
                  <a:srgbClr val="202122"/>
                </a:solidFill>
                <a:effectLst/>
                <a:latin typeface="Arial" panose="020B0604020202020204" pitchFamily="34" charset="0"/>
              </a:rPr>
              <a:t>Voi</a:t>
            </a:r>
            <a:r>
              <a:rPr lang="vi-VN" sz="2400" b="0" i="0" dirty="0">
                <a:solidFill>
                  <a:srgbClr val="202122"/>
                </a:solidFill>
                <a:effectLst/>
                <a:latin typeface="Arial" panose="020B0604020202020204" pitchFamily="34" charset="0"/>
              </a:rPr>
              <a:t> là động vật có vú thuộc họ </a:t>
            </a:r>
            <a:r>
              <a:rPr lang="vi-VN" sz="2400" b="0" i="0" u="none" strike="noStrike" dirty="0">
                <a:solidFill>
                  <a:srgbClr val="3366CC"/>
                </a:solidFill>
                <a:effectLst/>
                <a:latin typeface="Arial" panose="020B0604020202020204" pitchFamily="34" charset="0"/>
                <a:hlinkClick r:id="rId3" tooltip="Elephantidae"/>
              </a:rPr>
              <a:t>Elephantidae</a:t>
            </a:r>
            <a:r>
              <a:rPr lang="vi-VN" sz="2400" b="0" i="0" dirty="0">
                <a:solidFill>
                  <a:srgbClr val="202122"/>
                </a:solidFill>
                <a:effectLst/>
                <a:latin typeface="Arial" panose="020B0604020202020204" pitchFamily="34" charset="0"/>
              </a:rPr>
              <a:t> và là động vật trên cạn lớn nhất hiện nay. Ba loài hiện được công</a:t>
            </a:r>
            <a:r>
              <a:rPr lang="en-US" sz="2400" b="0" i="0" dirty="0">
                <a:solidFill>
                  <a:srgbClr val="202122"/>
                </a:solidFill>
                <a:effectLst/>
                <a:latin typeface="Arial" panose="020B0604020202020204" pitchFamily="34" charset="0"/>
              </a:rPr>
              <a:t> </a:t>
            </a:r>
            <a:r>
              <a:rPr lang="vi-VN" sz="2400" b="0" i="0" dirty="0">
                <a:solidFill>
                  <a:srgbClr val="202122"/>
                </a:solidFill>
                <a:effectLst/>
                <a:latin typeface="Arial" panose="020B0604020202020204" pitchFamily="34" charset="0"/>
              </a:rPr>
              <a:t>nhận: </a:t>
            </a:r>
            <a:r>
              <a:rPr lang="en-US" sz="2400" b="0" i="0" dirty="0">
                <a:solidFill>
                  <a:srgbClr val="202122"/>
                </a:solidFill>
                <a:effectLst/>
                <a:latin typeface="Arial" panose="020B0604020202020204" pitchFamily="34" charset="0"/>
              </a:rPr>
              <a:t>  </a:t>
            </a:r>
            <a:r>
              <a:rPr lang="vi-VN" sz="2400" b="0" i="0" u="none" strike="noStrike" dirty="0">
                <a:solidFill>
                  <a:srgbClr val="3366CC"/>
                </a:solidFill>
                <a:effectLst/>
                <a:latin typeface="Arial" panose="020B0604020202020204" pitchFamily="34" charset="0"/>
                <a:hlinkClick r:id="rId4" tooltip="Voi đồng cỏ châu Phi"/>
              </a:rPr>
              <a:t>Voi đồng cỏ châu Phi</a:t>
            </a:r>
            <a:r>
              <a:rPr lang="vi-VN" sz="2400" b="0" i="0" dirty="0">
                <a:solidFill>
                  <a:srgbClr val="202122"/>
                </a:solidFill>
                <a:effectLst/>
                <a:latin typeface="Arial" panose="020B0604020202020204" pitchFamily="34" charset="0"/>
              </a:rPr>
              <a:t>, </a:t>
            </a:r>
            <a:r>
              <a:rPr lang="vi-VN" sz="2400" b="0" i="0" u="none" strike="noStrike" dirty="0">
                <a:solidFill>
                  <a:srgbClr val="3366CC"/>
                </a:solidFill>
                <a:effectLst/>
                <a:latin typeface="Arial" panose="020B0604020202020204" pitchFamily="34" charset="0"/>
                <a:hlinkClick r:id="rId5" tooltip="Voi rừng châu Phi"/>
              </a:rPr>
              <a:t>voi rừng châu Phi</a:t>
            </a:r>
            <a:r>
              <a:rPr lang="vi-VN" sz="2400" b="0" i="0" dirty="0">
                <a:solidFill>
                  <a:srgbClr val="202122"/>
                </a:solidFill>
                <a:effectLst/>
                <a:latin typeface="Arial" panose="020B0604020202020204" pitchFamily="34" charset="0"/>
              </a:rPr>
              <a:t> và </a:t>
            </a:r>
            <a:r>
              <a:rPr lang="vi-VN" sz="2400" b="0" i="0" u="none" strike="noStrike" dirty="0">
                <a:solidFill>
                  <a:srgbClr val="3366CC"/>
                </a:solidFill>
                <a:effectLst/>
                <a:latin typeface="Arial" panose="020B0604020202020204" pitchFamily="34" charset="0"/>
                <a:hlinkClick r:id="rId6" tooltip="Voi châu Á"/>
              </a:rPr>
              <a:t>voi châu Á</a:t>
            </a:r>
            <a:r>
              <a:rPr lang="en-US" sz="2400" b="0" i="0" u="none" strike="noStrike" dirty="0">
                <a:solidFill>
                  <a:srgbClr val="3366CC"/>
                </a:solidFill>
                <a:effectLst/>
                <a:latin typeface="Arial" panose="020B0604020202020204" pitchFamily="34" charset="0"/>
              </a:rPr>
              <a:t>. </a:t>
            </a:r>
            <a:r>
              <a:rPr lang="vi-VN" sz="2400" dirty="0">
                <a:solidFill>
                  <a:srgbClr val="202122"/>
                </a:solidFill>
              </a:rPr>
              <a:t>Đặc điểm nổi bật của tất cả các loài voi bao gồm cái vòi dài, cặp ngà lớn, vạt tai lớn, bốn chân to và làn da dày nhưng nhạy cảm. </a:t>
            </a:r>
            <a:r>
              <a:rPr lang="vi-VN" sz="2400" dirty="0">
                <a:solidFill>
                  <a:srgbClr val="3366CC"/>
                </a:solidFill>
                <a:hlinkClick r:id="rId7" tooltip="Vòi"/>
              </a:rPr>
              <a:t>Vòi</a:t>
            </a:r>
            <a:r>
              <a:rPr lang="vi-VN" sz="2400" dirty="0">
                <a:solidFill>
                  <a:srgbClr val="202122"/>
                </a:solidFill>
              </a:rPr>
              <a:t> voi được sử dụng để thở, đưa thức ăn nước uống vào miệng và cầm nắm đồ vật. </a:t>
            </a:r>
            <a:endParaRPr lang="en-US" sz="2400" b="0" i="0" u="none" strike="noStrike" dirty="0">
              <a:solidFill>
                <a:srgbClr val="3366CC"/>
              </a:solidFill>
              <a:effectLst/>
              <a:latin typeface="Arial" panose="020B0604020202020204" pitchFamily="34" charset="0"/>
            </a:endParaRPr>
          </a:p>
        </p:txBody>
      </p:sp>
      <p:sp>
        <p:nvSpPr>
          <p:cNvPr id="6" name="TextBox 5">
            <a:extLst>
              <a:ext uri="{FF2B5EF4-FFF2-40B4-BE49-F238E27FC236}">
                <a16:creationId xmlns:a16="http://schemas.microsoft.com/office/drawing/2014/main" id="{F54C34D1-8609-3B31-D201-BA12B94C4393}"/>
              </a:ext>
            </a:extLst>
          </p:cNvPr>
          <p:cNvSpPr txBox="1"/>
          <p:nvPr/>
        </p:nvSpPr>
        <p:spPr>
          <a:xfrm>
            <a:off x="-16933" y="3534013"/>
            <a:ext cx="12192000" cy="3323987"/>
          </a:xfrm>
          <a:prstGeom prst="rect">
            <a:avLst/>
          </a:prstGeom>
          <a:noFill/>
        </p:spPr>
        <p:txBody>
          <a:bodyPr wrap="square">
            <a:spAutoFit/>
          </a:bodyPr>
          <a:lstStyle/>
          <a:p>
            <a:endParaRPr lang="en-US" sz="2400" dirty="0">
              <a:solidFill>
                <a:srgbClr val="3366CC"/>
              </a:solidFill>
              <a:latin typeface="Arial" panose="020B0604020202020204" pitchFamily="34" charset="0"/>
            </a:endParaRPr>
          </a:p>
          <a:p>
            <a:r>
              <a:rPr lang="en-US" sz="2400" b="0" i="0">
                <a:solidFill>
                  <a:srgbClr val="202122"/>
                </a:solidFill>
                <a:effectLst/>
                <a:latin typeface="Arial" panose="020B0604020202020204" pitchFamily="34" charset="0"/>
              </a:rPr>
              <a:t>	</a:t>
            </a:r>
            <a:r>
              <a:rPr lang="vi-VN" sz="2400" b="0" i="0">
                <a:solidFill>
                  <a:srgbClr val="202122"/>
                </a:solidFill>
                <a:effectLst/>
                <a:latin typeface="Arial" panose="020B0604020202020204" pitchFamily="34" charset="0"/>
              </a:rPr>
              <a:t>Đôi </a:t>
            </a:r>
            <a:r>
              <a:rPr lang="vi-VN" sz="2400" b="0" i="0" u="none" strike="noStrike" dirty="0">
                <a:solidFill>
                  <a:srgbClr val="3366CC"/>
                </a:solidFill>
                <a:effectLst/>
                <a:latin typeface="Arial" panose="020B0604020202020204" pitchFamily="34" charset="0"/>
                <a:hlinkClick r:id="rId8" tooltip="Ngà"/>
              </a:rPr>
              <a:t>ngà</a:t>
            </a:r>
            <a:r>
              <a:rPr lang="vi-VN" sz="2400" b="0" i="0" dirty="0">
                <a:solidFill>
                  <a:srgbClr val="202122"/>
                </a:solidFill>
                <a:effectLst/>
                <a:latin typeface="Arial" panose="020B0604020202020204" pitchFamily="34" charset="0"/>
              </a:rPr>
              <a:t>, tiến hóa từ </a:t>
            </a:r>
            <a:r>
              <a:rPr lang="vi-VN" sz="2400" b="0" i="0" u="none" strike="noStrike" dirty="0">
                <a:solidFill>
                  <a:srgbClr val="3366CC"/>
                </a:solidFill>
                <a:effectLst/>
                <a:latin typeface="Arial" panose="020B0604020202020204" pitchFamily="34" charset="0"/>
                <a:hlinkClick r:id="rId9" tooltip="Răng cửa"/>
              </a:rPr>
              <a:t>răng cửa</a:t>
            </a:r>
            <a:r>
              <a:rPr lang="vi-VN" sz="2400" b="0" i="0" dirty="0">
                <a:solidFill>
                  <a:srgbClr val="202122"/>
                </a:solidFill>
                <a:effectLst/>
                <a:latin typeface="Arial" panose="020B0604020202020204" pitchFamily="34" charset="0"/>
              </a:rPr>
              <a:t>, được voi dùng để tự vệ, di chuyển chướng ngại vật và đào hố. Đôi tai lớn giúp voi duy trì </a:t>
            </a:r>
            <a:r>
              <a:rPr lang="vi-VN" sz="2400" b="0" i="0" u="none" strike="noStrike" dirty="0">
                <a:solidFill>
                  <a:srgbClr val="3366CC"/>
                </a:solidFill>
                <a:effectLst/>
                <a:latin typeface="Arial" panose="020B0604020202020204" pitchFamily="34" charset="0"/>
                <a:hlinkClick r:id="rId10" tooltip="Thân nhiệt"/>
              </a:rPr>
              <a:t>thân nhiệt</a:t>
            </a:r>
            <a:r>
              <a:rPr lang="vi-VN" sz="2400" b="0" i="0" dirty="0">
                <a:solidFill>
                  <a:srgbClr val="202122"/>
                </a:solidFill>
                <a:effectLst/>
                <a:latin typeface="Arial" panose="020B0604020202020204" pitchFamily="34" charset="0"/>
              </a:rPr>
              <a:t> ổn định và giao tiếp. Chân chúng to như cây cột để đỡ tải trọng lớn.</a:t>
            </a:r>
            <a:endParaRPr lang="en-US" sz="2400" b="0" i="0" dirty="0">
              <a:solidFill>
                <a:srgbClr val="202122"/>
              </a:solidFill>
              <a:effectLst/>
              <a:latin typeface="Arial" panose="020B0604020202020204" pitchFamily="34" charset="0"/>
            </a:endParaRPr>
          </a:p>
          <a:p>
            <a:r>
              <a:rPr lang="vi-VN" sz="2400" b="0" i="0" dirty="0">
                <a:solidFill>
                  <a:srgbClr val="202122"/>
                </a:solidFill>
                <a:effectLst/>
                <a:latin typeface="Arial" panose="020B0604020202020204" pitchFamily="34" charset="0"/>
              </a:rPr>
              <a:t>Voi phân bố rải rác khắp </a:t>
            </a:r>
            <a:r>
              <a:rPr lang="vi-VN" sz="2400" b="0" i="0" u="none" strike="noStrike" dirty="0">
                <a:solidFill>
                  <a:srgbClr val="3366CC"/>
                </a:solidFill>
                <a:effectLst/>
                <a:latin typeface="Arial" panose="020B0604020202020204" pitchFamily="34" charset="0"/>
                <a:hlinkClick r:id="rId11" tooltip="Châu Phi cận Sahara"/>
              </a:rPr>
              <a:t>châu Phi cận Sahara</a:t>
            </a:r>
            <a:r>
              <a:rPr lang="vi-VN" sz="2400" b="0" i="0" dirty="0">
                <a:solidFill>
                  <a:srgbClr val="202122"/>
                </a:solidFill>
                <a:effectLst/>
                <a:latin typeface="Arial" panose="020B0604020202020204" pitchFamily="34" charset="0"/>
              </a:rPr>
              <a:t>, </a:t>
            </a:r>
            <a:r>
              <a:rPr lang="vi-VN" sz="2400" b="0" i="0" u="none" strike="noStrike" dirty="0">
                <a:solidFill>
                  <a:srgbClr val="3366CC"/>
                </a:solidFill>
                <a:effectLst/>
                <a:latin typeface="Arial" panose="020B0604020202020204" pitchFamily="34" charset="0"/>
                <a:hlinkClick r:id="rId12" tooltip="Nam Á"/>
              </a:rPr>
              <a:t>Nam Á</a:t>
            </a:r>
            <a:r>
              <a:rPr lang="vi-VN" sz="2400" b="0" i="0" dirty="0">
                <a:solidFill>
                  <a:srgbClr val="202122"/>
                </a:solidFill>
                <a:effectLst/>
                <a:latin typeface="Arial" panose="020B0604020202020204" pitchFamily="34" charset="0"/>
              </a:rPr>
              <a:t>, </a:t>
            </a:r>
            <a:r>
              <a:rPr lang="vi-VN" sz="2400" b="0" i="0" u="none" strike="noStrike" dirty="0">
                <a:solidFill>
                  <a:srgbClr val="3366CC"/>
                </a:solidFill>
                <a:effectLst/>
                <a:latin typeface="Arial" panose="020B0604020202020204" pitchFamily="34" charset="0"/>
                <a:hlinkClick r:id="rId13" tooltip="Đông Nam Á"/>
              </a:rPr>
              <a:t>Đông Nam Á</a:t>
            </a:r>
            <a:r>
              <a:rPr lang="vi-VN" sz="2400" b="0" i="0" dirty="0">
                <a:solidFill>
                  <a:srgbClr val="202122"/>
                </a:solidFill>
                <a:effectLst/>
                <a:latin typeface="Arial" panose="020B0604020202020204" pitchFamily="34" charset="0"/>
              </a:rPr>
              <a:t> và thích ứng với nhiều môi trường sống khác nhau như thảo nguyên, rừng, sa mạc và đầm lầy. Chúng là động vật ăn cỏ, tụ tập gần nguồn nước. Voi được coi là </a:t>
            </a:r>
            <a:r>
              <a:rPr lang="vi-VN" sz="2400" b="0" i="0" u="none" strike="noStrike" dirty="0">
                <a:solidFill>
                  <a:srgbClr val="3366CC"/>
                </a:solidFill>
                <a:effectLst/>
                <a:latin typeface="Arial" panose="020B0604020202020204" pitchFamily="34" charset="0"/>
                <a:hlinkClick r:id="rId14" tooltip="Loài chủ chốt"/>
              </a:rPr>
              <a:t>loài chủ chốt</a:t>
            </a:r>
            <a:r>
              <a:rPr lang="vi-VN" sz="2400" b="0" i="0" dirty="0">
                <a:solidFill>
                  <a:srgbClr val="202122"/>
                </a:solidFill>
                <a:effectLst/>
                <a:latin typeface="Arial" panose="020B0604020202020204" pitchFamily="34" charset="0"/>
              </a:rPr>
              <a:t> do chúng có tác động đáng kể lên môi trường cảnh quan xung quanh chúng. </a:t>
            </a:r>
            <a:endParaRPr lang="en-US" sz="2400" dirty="0">
              <a:solidFill>
                <a:srgbClr val="3366CC"/>
              </a:solidFill>
              <a:latin typeface="Arial" panose="020B0604020202020204" pitchFamily="34" charset="0"/>
            </a:endParaRPr>
          </a:p>
          <a:p>
            <a:endParaRPr lang="en-US" dirty="0">
              <a:solidFill>
                <a:srgbClr val="3366CC"/>
              </a:solidFill>
              <a:latin typeface="Arial" panose="020B0604020202020204" pitchFamily="34" charset="0"/>
            </a:endParaRPr>
          </a:p>
        </p:txBody>
      </p:sp>
    </p:spTree>
    <p:extLst>
      <p:ext uri="{BB962C8B-B14F-4D97-AF65-F5344CB8AC3E}">
        <p14:creationId xmlns:p14="http://schemas.microsoft.com/office/powerpoint/2010/main" val="36665071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747B41CD-F871-4BD0-96EC-544A6B524F0B}:384"/>
  <p:tag name="GENSWF_ADVANCE_TIME" val="127.949"/>
  <p:tag name="ISPRING_CUSTOM_TIMING_USED" val="1"/>
  <p:tag name="ISPRING_SLIDE_INDENT_LEVEL" val="0"/>
  <p:tag name="GENSWF_SLIDE_TITLE" val="Trang mở đầu"/>
  <p:tag name="ISPRING_SLIDE_ID_2" val="{A0B3960A-4DFB-48AC-A109-9266F4C45E58}"/>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333</Words>
  <Application>Microsoft Office PowerPoint</Application>
  <PresentationFormat>Widescreen</PresentationFormat>
  <Paragraphs>55</Paragraphs>
  <Slides>15</Slides>
  <Notes>9</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15</vt:i4>
      </vt:variant>
    </vt:vector>
  </HeadingPairs>
  <TitlesOfParts>
    <vt:vector size="39" baseType="lpstr">
      <vt:lpstr>微软雅黑</vt:lpstr>
      <vt:lpstr>SimSun</vt:lpstr>
      <vt:lpstr>SimSun</vt:lpstr>
      <vt:lpstr>Arial</vt:lpstr>
      <vt:lpstr>Arial-Rounded</vt:lpstr>
      <vt:lpstr>Arial-SGK-TV</vt:lpstr>
      <vt:lpstr>Averta Std CY Bold</vt:lpstr>
      <vt:lpstr>Calibri</vt:lpstr>
      <vt:lpstr>Calibri Light</vt:lpstr>
      <vt:lpstr>等线</vt:lpstr>
      <vt:lpstr>隶书</vt:lpstr>
      <vt:lpstr>Quicksand Medium</vt:lpstr>
      <vt:lpstr>华文细黑</vt:lpstr>
      <vt:lpstr>Time ns New Roman</vt:lpstr>
      <vt:lpstr>Times New Roman</vt:lpstr>
      <vt:lpstr>Wingdings</vt:lpstr>
      <vt:lpstr>华康少女文字W5(P)</vt:lpstr>
      <vt:lpstr>字魂17号-萌趣果冻体</vt:lpstr>
      <vt:lpstr>汉仪跳跳体简</vt:lpstr>
      <vt:lpstr>Hoạt động</vt:lpstr>
      <vt:lpstr>Office 主题</vt:lpstr>
      <vt:lpstr>https://www.freeppt7.com</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MinhThangPC.VN</cp:lastModifiedBy>
  <cp:revision>18</cp:revision>
  <dcterms:created xsi:type="dcterms:W3CDTF">2021-07-31T09:04:45Z</dcterms:created>
  <dcterms:modified xsi:type="dcterms:W3CDTF">2025-03-17T08:52:05Z</dcterms:modified>
</cp:coreProperties>
</file>