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60" r:id="rId4"/>
    <p:sldId id="265" r:id="rId5"/>
    <p:sldId id="261" r:id="rId6"/>
    <p:sldId id="267" r:id="rId7"/>
    <p:sldId id="274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7E0"/>
    <a:srgbClr val="76CED8"/>
    <a:srgbClr val="F26973"/>
    <a:srgbClr val="9CCE79"/>
    <a:srgbClr val="8DD7DF"/>
    <a:srgbClr val="FFFFFF"/>
    <a:srgbClr val="F25858"/>
    <a:srgbClr val="C4126B"/>
    <a:srgbClr val="F68853"/>
    <a:srgbClr val="FFF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91" d="100"/>
          <a:sy n="91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9959C-98B8-4B91-87C1-CA23D2410F5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8DA69-E39E-4B35-BC85-F44A801D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6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9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3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03514" y="4274392"/>
            <a:ext cx="8678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</a:t>
            </a:r>
            <a:r>
              <a:rPr lang="vi-VN" sz="3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ĐỘNG VẬT </a:t>
            </a:r>
            <a:endParaRPr lang="en-US" sz="36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EM</a:t>
            </a:r>
            <a:r>
              <a:rPr lang="en-US" sz="3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2)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vi-VN" sz="32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50219" y="149947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026" name="Picture 2" descr="illustration of Vector illustration of Girl explorer waving. Download a  Free Preview or High Quality Adobe Illustrator Ai, EPS, PDF … | Pramuka,  Kartun, Kartun lucu">
            <a:extLst>
              <a:ext uri="{FF2B5EF4-FFF2-40B4-BE49-F238E27FC236}">
                <a16:creationId xmlns:a16="http://schemas.microsoft.com/office/drawing/2014/main" id="{BE349530-F47B-4EF6-9950-4AC8DF2FE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 b="8564"/>
          <a:stretch/>
        </p:blipFill>
        <p:spPr bwMode="auto">
          <a:xfrm>
            <a:off x="5951239" y="1698867"/>
            <a:ext cx="1670130" cy="224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17100" y="6451600"/>
            <a:ext cx="1600200" cy="3161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014" y="428319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035845"/>
            <a:chOff x="774356" y="888444"/>
            <a:chExt cx="10187293" cy="103584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766300" y="6489700"/>
            <a:ext cx="1674570" cy="241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450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3" y="177354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450081" y="452420"/>
            <a:ext cx="4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quan sát.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92643-E963-409A-82A4-C92393D25C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42" y="1774581"/>
            <a:ext cx="5605930" cy="4016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8DE87-ADFE-45E5-9A9C-E184B56BFE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870" y="1774581"/>
            <a:ext cx="5200088" cy="4016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66300" y="6464300"/>
            <a:ext cx="17272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8DCEFB-F1DA-4557-91C4-417914667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17"/>
          <a:stretch/>
        </p:blipFill>
        <p:spPr>
          <a:xfrm>
            <a:off x="198783" y="0"/>
            <a:ext cx="11370365" cy="6394645"/>
          </a:xfrm>
          <a:prstGeom prst="rect">
            <a:avLst/>
          </a:prstGeom>
        </p:spPr>
      </p:pic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3C59A9AB-4C0C-4C9D-AA1A-F446CF8F8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51499"/>
              </p:ext>
            </p:extLst>
          </p:nvPr>
        </p:nvGraphicFramePr>
        <p:xfrm>
          <a:off x="3270936" y="1391478"/>
          <a:ext cx="7039255" cy="3591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790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513838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2182526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2201101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851650">
                <a:tc gridSpan="4"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405781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7CBCD5B-A32B-468E-9689-8643196AF665}"/>
              </a:ext>
            </a:extLst>
          </p:cNvPr>
          <p:cNvSpPr txBox="1"/>
          <p:nvPr/>
        </p:nvSpPr>
        <p:spPr>
          <a:xfrm>
            <a:off x="3031419" y="704254"/>
            <a:ext cx="7511865" cy="64556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1700" b="1" dirty="0"/>
              <a:t>BÁO CÁO KẾT QUẢ QUAN SÁT: THỰC VẬT VÀ ĐỘNG VẬT QUANH EM</a:t>
            </a:r>
          </a:p>
          <a:p>
            <a:pPr algn="ctr">
              <a:lnSpc>
                <a:spcPct val="110000"/>
              </a:lnSpc>
            </a:pPr>
            <a:r>
              <a:rPr lang="vi-VN" sz="1700" dirty="0"/>
              <a:t>NHÓM: .......</a:t>
            </a:r>
          </a:p>
        </p:txBody>
      </p:sp>
      <p:sp>
        <p:nvSpPr>
          <p:cNvPr id="3" name="Rectangle 2"/>
          <p:cNvSpPr/>
          <p:nvPr/>
        </p:nvSpPr>
        <p:spPr>
          <a:xfrm>
            <a:off x="9740900" y="6502400"/>
            <a:ext cx="1828248" cy="35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về các việc nên và không nên làm để bảo vệ môi trường sống của thực vật và động vật nơi em đã quan sát theo gợi ý sau: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B085EA-DCF2-4781-879A-3978464432FC}"/>
              </a:ext>
            </a:extLst>
          </p:cNvPr>
          <p:cNvSpPr/>
          <p:nvPr/>
        </p:nvSpPr>
        <p:spPr>
          <a:xfrm>
            <a:off x="3943868" y="1337231"/>
            <a:ext cx="4304264" cy="972457"/>
          </a:xfrm>
          <a:prstGeom prst="roundRect">
            <a:avLst/>
          </a:prstGeom>
          <a:solidFill>
            <a:srgbClr val="8DD7DF"/>
          </a:solidFill>
          <a:ln>
            <a:solidFill>
              <a:srgbClr val="8D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 SỐNG CỦA THỰC VẬT VÀ ĐỘNG VẬT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5B6DF5-0D6A-4713-BC30-2E52D00D93E9}"/>
              </a:ext>
            </a:extLst>
          </p:cNvPr>
          <p:cNvGrpSpPr/>
          <p:nvPr/>
        </p:nvGrpSpPr>
        <p:grpSpPr>
          <a:xfrm>
            <a:off x="2679421" y="2357235"/>
            <a:ext cx="6858557" cy="658868"/>
            <a:chOff x="2673072" y="2421446"/>
            <a:chExt cx="6858557" cy="8416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8B0CE4B-60AF-4A6F-A9F0-D9A3220C49E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F237D5-D0C4-481C-9472-5FD0638DECDC}"/>
                </a:ext>
              </a:extLst>
            </p:cNvPr>
            <p:cNvCxnSpPr>
              <a:stCxn id="6" idx="4"/>
            </p:cNvCxnSpPr>
            <p:nvPr/>
          </p:nvCxnSpPr>
          <p:spPr>
            <a:xfrm>
              <a:off x="6096000" y="25375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2BD7B5-D7A5-469C-B7B9-E211EE0CD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1129" y="2842260"/>
              <a:ext cx="6742443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949DBE5-B69B-4ABE-B1A1-96698DAF3FCF}"/>
                </a:ext>
              </a:extLst>
            </p:cNvPr>
            <p:cNvCxnSpPr/>
            <p:nvPr/>
          </p:nvCxnSpPr>
          <p:spPr>
            <a:xfrm>
              <a:off x="2731129" y="28422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E87A70-33EF-449F-9972-890F736ECBA4}"/>
                </a:ext>
              </a:extLst>
            </p:cNvPr>
            <p:cNvCxnSpPr/>
            <p:nvPr/>
          </p:nvCxnSpPr>
          <p:spPr>
            <a:xfrm>
              <a:off x="9474201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5B2665-B4C2-4C9B-BCCD-1218F3856C45}"/>
                </a:ext>
              </a:extLst>
            </p:cNvPr>
            <p:cNvSpPr/>
            <p:nvPr/>
          </p:nvSpPr>
          <p:spPr>
            <a:xfrm>
              <a:off x="2673072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441731C-1E83-44D0-AC3B-29822E493E3A}"/>
                </a:ext>
              </a:extLst>
            </p:cNvPr>
            <p:cNvSpPr/>
            <p:nvPr/>
          </p:nvSpPr>
          <p:spPr>
            <a:xfrm>
              <a:off x="9415515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42476DFA-7463-4CF5-8E7D-46130C4AC827}"/>
              </a:ext>
            </a:extLst>
          </p:cNvPr>
          <p:cNvSpPr/>
          <p:nvPr/>
        </p:nvSpPr>
        <p:spPr>
          <a:xfrm>
            <a:off x="1851967" y="3106276"/>
            <a:ext cx="1771021" cy="1105700"/>
          </a:xfrm>
          <a:prstGeom prst="ellipse">
            <a:avLst/>
          </a:prstGeom>
          <a:solidFill>
            <a:srgbClr val="9CCE79"/>
          </a:solidFill>
          <a:ln>
            <a:solidFill>
              <a:srgbClr val="9CC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NÊN LÀM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7EE052-CE2F-46C0-B981-63732D7E76B0}"/>
              </a:ext>
            </a:extLst>
          </p:cNvPr>
          <p:cNvSpPr/>
          <p:nvPr/>
        </p:nvSpPr>
        <p:spPr>
          <a:xfrm>
            <a:off x="8569014" y="3111887"/>
            <a:ext cx="1771021" cy="1105700"/>
          </a:xfrm>
          <a:prstGeom prst="ellipse">
            <a:avLst/>
          </a:prstGeom>
          <a:solidFill>
            <a:srgbClr val="F26973"/>
          </a:solidFill>
          <a:ln>
            <a:solidFill>
              <a:srgbClr val="F2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KHÔNG NÊN LÀM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EFABC8-1F19-47B7-9F7E-CEC0EC8A47FF}"/>
              </a:ext>
            </a:extLst>
          </p:cNvPr>
          <p:cNvGrpSpPr/>
          <p:nvPr/>
        </p:nvGrpSpPr>
        <p:grpSpPr>
          <a:xfrm>
            <a:off x="1243343" y="4318711"/>
            <a:ext cx="2975568" cy="767640"/>
            <a:chOff x="4614566" y="2421446"/>
            <a:chExt cx="2975568" cy="84162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DE7874-B962-40DB-A54A-474AFA0A305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BEEB58-39D4-4955-ABAE-BC48B6E39D22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5531EE-4882-48F9-96C6-4CF9C784D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C95CD1-CF65-406D-B5A5-77881E04391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B1B4A8-4503-4607-8B8B-1ADB3D2CD6E2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E1BD6A-F59C-4E59-8F24-3015D093761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3FC265-6316-4C7B-B9FC-7E9A91A2B39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FA4606-A484-4974-8A9D-3759AD9E52ED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EA1EDF-00D6-4E04-B948-864CC9DD47A3}"/>
              </a:ext>
            </a:extLst>
          </p:cNvPr>
          <p:cNvGrpSpPr/>
          <p:nvPr/>
        </p:nvGrpSpPr>
        <p:grpSpPr>
          <a:xfrm>
            <a:off x="7992137" y="4318711"/>
            <a:ext cx="2975568" cy="767640"/>
            <a:chOff x="4614566" y="2421446"/>
            <a:chExt cx="2975568" cy="84162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564FF87-8382-4699-86E2-0EC7F082777E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1F6A956-FD37-49E5-8DBD-BB93ACB4F2CC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27BF4-6F7B-4205-825C-A08CAA7B3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151CA9-A939-41B6-958D-3C08B361F7A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92AB3B-AE74-409C-B9BD-20D9ACDE751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C1F5057-F111-43B1-9714-38095B05F507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467C9FA-D9A5-4D97-9C76-CA8123AE27BD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1F4EA3E-58A0-4255-9DD1-D2B566E6AC1A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7FF6A41-74CE-4871-8AE7-07D2F9A65B1C}"/>
              </a:ext>
            </a:extLst>
          </p:cNvPr>
          <p:cNvSpPr/>
          <p:nvPr/>
        </p:nvSpPr>
        <p:spPr>
          <a:xfrm>
            <a:off x="730807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22188E1-B758-4AC6-B2C7-383EF725BAFC}"/>
              </a:ext>
            </a:extLst>
          </p:cNvPr>
          <p:cNvSpPr/>
          <p:nvPr/>
        </p:nvSpPr>
        <p:spPr>
          <a:xfrm>
            <a:off x="2166884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A83603-470A-40E0-AB2A-C25D9A225DE2}"/>
              </a:ext>
            </a:extLst>
          </p:cNvPr>
          <p:cNvSpPr/>
          <p:nvPr/>
        </p:nvSpPr>
        <p:spPr>
          <a:xfrm>
            <a:off x="3532204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5158DA4-A7F1-4927-B183-605AC3640D9F}"/>
              </a:ext>
            </a:extLst>
          </p:cNvPr>
          <p:cNvSpPr/>
          <p:nvPr/>
        </p:nvSpPr>
        <p:spPr>
          <a:xfrm>
            <a:off x="7531308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64F9E5D-A8CE-44D3-B760-86866B96F8CE}"/>
              </a:ext>
            </a:extLst>
          </p:cNvPr>
          <p:cNvSpPr/>
          <p:nvPr/>
        </p:nvSpPr>
        <p:spPr>
          <a:xfrm>
            <a:off x="8967385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07D42E9-42A9-455D-815B-A15B3F37C387}"/>
              </a:ext>
            </a:extLst>
          </p:cNvPr>
          <p:cNvSpPr/>
          <p:nvPr/>
        </p:nvSpPr>
        <p:spPr>
          <a:xfrm>
            <a:off x="10332705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8AE72E-8658-45B2-A698-5676F9AC0FF6}"/>
              </a:ext>
            </a:extLst>
          </p:cNvPr>
          <p:cNvSpPr txBox="1"/>
          <p:nvPr/>
        </p:nvSpPr>
        <p:spPr>
          <a:xfrm>
            <a:off x="747136" y="5350392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rác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604C78-FEAC-4BAE-B5DC-8C5A1B54A2D2}"/>
              </a:ext>
            </a:extLst>
          </p:cNvPr>
          <p:cNvSpPr txBox="1"/>
          <p:nvPr/>
        </p:nvSpPr>
        <p:spPr>
          <a:xfrm>
            <a:off x="7434731" y="5350392"/>
            <a:ext cx="134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 ao, hồ</a:t>
            </a:r>
          </a:p>
        </p:txBody>
      </p:sp>
      <p:pic>
        <p:nvPicPr>
          <p:cNvPr id="1026" name="Picture 2" descr="Kids cleaning vector illustration isolated Premium Vector">
            <a:extLst>
              <a:ext uri="{FF2B5EF4-FFF2-40B4-BE49-F238E27FC236}">
                <a16:creationId xmlns:a16="http://schemas.microsoft.com/office/drawing/2014/main" id="{87B9F5FF-4928-4EA0-958F-BD497079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" y="1276431"/>
            <a:ext cx="3318942" cy="23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EEDC58F-EBC0-4ED0-9AB2-303090725846}"/>
              </a:ext>
            </a:extLst>
          </p:cNvPr>
          <p:cNvSpPr txBox="1"/>
          <p:nvPr/>
        </p:nvSpPr>
        <p:spPr>
          <a:xfrm>
            <a:off x="2177001" y="5344220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cây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FCCDDAF-06FB-478D-8473-DCC4E46D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1" y="3502024"/>
            <a:ext cx="1584327" cy="15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273471E-E353-425A-A1A7-1BFBE57B3DCF}"/>
              </a:ext>
            </a:extLst>
          </p:cNvPr>
          <p:cNvSpPr txBox="1"/>
          <p:nvPr/>
        </p:nvSpPr>
        <p:spPr>
          <a:xfrm>
            <a:off x="3446023" y="5167649"/>
            <a:ext cx="1314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săn bắn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F39891-657D-4ACA-9635-1636C108F731}"/>
              </a:ext>
            </a:extLst>
          </p:cNvPr>
          <p:cNvSpPr txBox="1"/>
          <p:nvPr/>
        </p:nvSpPr>
        <p:spPr>
          <a:xfrm>
            <a:off x="8878347" y="5134947"/>
            <a:ext cx="134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 nước thải</a:t>
            </a:r>
          </a:p>
        </p:txBody>
      </p:sp>
      <p:pic>
        <p:nvPicPr>
          <p:cNvPr id="1032" name="Picture 8" descr="Sewer Cartoon HD Stock Images | Shutterstock">
            <a:extLst>
              <a:ext uri="{FF2B5EF4-FFF2-40B4-BE49-F238E27FC236}">
                <a16:creationId xmlns:a16="http://schemas.microsoft.com/office/drawing/2014/main" id="{C4B861E7-BF43-4CAE-82DE-B06E16C04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 bwMode="auto">
          <a:xfrm flipH="1">
            <a:off x="9242686" y="684898"/>
            <a:ext cx="3052837" cy="27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48E536E-892E-47C2-AEF0-97D6063DFC14}"/>
              </a:ext>
            </a:extLst>
          </p:cNvPr>
          <p:cNvSpPr txBox="1"/>
          <p:nvPr/>
        </p:nvSpPr>
        <p:spPr>
          <a:xfrm>
            <a:off x="10254134" y="5142158"/>
            <a:ext cx="134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trái phép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8EF48F-08A4-47EC-A1AB-A84CEAA1FC66}"/>
              </a:ext>
            </a:extLst>
          </p:cNvPr>
          <p:cNvGrpSpPr/>
          <p:nvPr/>
        </p:nvGrpSpPr>
        <p:grpSpPr>
          <a:xfrm>
            <a:off x="3537155" y="2674763"/>
            <a:ext cx="2529405" cy="2529405"/>
            <a:chOff x="3537155" y="2674763"/>
            <a:chExt cx="2529405" cy="2529405"/>
          </a:xfrm>
        </p:grpSpPr>
        <p:pic>
          <p:nvPicPr>
            <p:cNvPr id="1034" name="Picture 10" descr="Hunter Man With Rifle Gun Aiming To Shoot Stock Vector - Illustration of  nature, activity: 147942721">
              <a:extLst>
                <a:ext uri="{FF2B5EF4-FFF2-40B4-BE49-F238E27FC236}">
                  <a16:creationId xmlns:a16="http://schemas.microsoft.com/office/drawing/2014/main" id="{809AF73F-26F6-41F2-8526-267CF6647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155" y="2674763"/>
              <a:ext cx="2529405" cy="252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Phân Biệt 能 [néng] Và 可以 [kěyǐ] - Trung Tâm Tiếng Trung You Can">
              <a:extLst>
                <a:ext uri="{FF2B5EF4-FFF2-40B4-BE49-F238E27FC236}">
                  <a16:creationId xmlns:a16="http://schemas.microsoft.com/office/drawing/2014/main" id="{BFF03B0A-17F8-4EDE-88C0-667BF812B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649" y="3390385"/>
              <a:ext cx="1335944" cy="1103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Muddy puddle on the ground 294312 Vector Art at Vecteezy">
            <a:extLst>
              <a:ext uri="{FF2B5EF4-FFF2-40B4-BE49-F238E27FC236}">
                <a16:creationId xmlns:a16="http://schemas.microsoft.com/office/drawing/2014/main" id="{B5E5AA29-DE4D-4ECA-A603-6DEF3A78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98" y="4084502"/>
            <a:ext cx="2260601" cy="85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9A5A0DD3-86B6-4D08-9CEB-C239B0E837C0}"/>
              </a:ext>
            </a:extLst>
          </p:cNvPr>
          <p:cNvGrpSpPr/>
          <p:nvPr/>
        </p:nvGrpSpPr>
        <p:grpSpPr>
          <a:xfrm>
            <a:off x="10155533" y="2949213"/>
            <a:ext cx="1998296" cy="1987647"/>
            <a:chOff x="10155533" y="2949213"/>
            <a:chExt cx="1998296" cy="1987647"/>
          </a:xfrm>
        </p:grpSpPr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B9095A20-1319-4A64-AB1C-E8C8B0746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37"/>
            <a:stretch/>
          </p:blipFill>
          <p:spPr>
            <a:xfrm>
              <a:off x="10155533" y="2949213"/>
              <a:ext cx="1998296" cy="198764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CC6E67-E4C6-4994-9424-D92332679B67}"/>
                </a:ext>
              </a:extLst>
            </p:cNvPr>
            <p:cNvSpPr txBox="1"/>
            <p:nvPr/>
          </p:nvSpPr>
          <p:spPr>
            <a:xfrm>
              <a:off x="10668483" y="3911248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Sale!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702800" y="6519942"/>
            <a:ext cx="1898373" cy="3380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2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4" grpId="0"/>
      <p:bldP spid="56" grpId="0"/>
      <p:bldP spid="57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0FEC8-A351-4C36-AA54-B58019D1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377" r="1" b="1832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014" y="428319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035845"/>
            <a:chOff x="774356" y="888444"/>
            <a:chExt cx="10187293" cy="103584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766300" y="6489700"/>
            <a:ext cx="1674570" cy="241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766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262</Words>
  <Application>Microsoft Office PowerPoint</Application>
  <PresentationFormat>Widescreen</PresentationFormat>
  <Paragraphs>38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等线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MinhThangPC.VN</cp:lastModifiedBy>
  <cp:revision>11</cp:revision>
  <dcterms:created xsi:type="dcterms:W3CDTF">2021-06-11T08:12:41Z</dcterms:created>
  <dcterms:modified xsi:type="dcterms:W3CDTF">2025-03-17T07:29:25Z</dcterms:modified>
</cp:coreProperties>
</file>